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3.xml" ContentType="application/vnd.openxmlformats-officedocument.presentationml.tags+xml"/>
  <Override PartName="/ppt/notesSlides/notesSlide13.xml" ContentType="application/vnd.openxmlformats-officedocument.presentationml.notesSlide+xml"/>
  <Override PartName="/ppt/tags/tag4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45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46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1"/>
  </p:sldMasterIdLst>
  <p:notesMasterIdLst>
    <p:notesMasterId r:id="rId105"/>
  </p:notesMasterIdLst>
  <p:handoutMasterIdLst>
    <p:handoutMasterId r:id="rId106"/>
  </p:handoutMasterIdLst>
  <p:sldIdLst>
    <p:sldId id="258" r:id="rId2"/>
    <p:sldId id="462" r:id="rId3"/>
    <p:sldId id="463" r:id="rId4"/>
    <p:sldId id="261" r:id="rId5"/>
    <p:sldId id="380" r:id="rId6"/>
    <p:sldId id="381" r:id="rId7"/>
    <p:sldId id="382" r:id="rId8"/>
    <p:sldId id="383" r:id="rId9"/>
    <p:sldId id="384" r:id="rId10"/>
    <p:sldId id="385" r:id="rId11"/>
    <p:sldId id="386" r:id="rId12"/>
    <p:sldId id="390" r:id="rId13"/>
    <p:sldId id="459" r:id="rId14"/>
    <p:sldId id="391" r:id="rId15"/>
    <p:sldId id="392" r:id="rId16"/>
    <p:sldId id="393" r:id="rId17"/>
    <p:sldId id="394" r:id="rId18"/>
    <p:sldId id="395" r:id="rId19"/>
    <p:sldId id="396" r:id="rId20"/>
    <p:sldId id="397" r:id="rId21"/>
    <p:sldId id="323" r:id="rId22"/>
    <p:sldId id="342" r:id="rId23"/>
    <p:sldId id="338" r:id="rId24"/>
    <p:sldId id="340" r:id="rId25"/>
    <p:sldId id="343" r:id="rId26"/>
    <p:sldId id="341" r:id="rId27"/>
    <p:sldId id="339" r:id="rId28"/>
    <p:sldId id="344" r:id="rId29"/>
    <p:sldId id="345" r:id="rId30"/>
    <p:sldId id="368" r:id="rId31"/>
    <p:sldId id="346" r:id="rId32"/>
    <p:sldId id="347" r:id="rId33"/>
    <p:sldId id="348" r:id="rId34"/>
    <p:sldId id="373" r:id="rId35"/>
    <p:sldId id="372" r:id="rId36"/>
    <p:sldId id="377" r:id="rId37"/>
    <p:sldId id="376" r:id="rId38"/>
    <p:sldId id="375" r:id="rId39"/>
    <p:sldId id="374" r:id="rId40"/>
    <p:sldId id="378" r:id="rId41"/>
    <p:sldId id="379" r:id="rId42"/>
    <p:sldId id="398" r:id="rId43"/>
    <p:sldId id="399" r:id="rId44"/>
    <p:sldId id="400" r:id="rId45"/>
    <p:sldId id="401" r:id="rId46"/>
    <p:sldId id="402" r:id="rId47"/>
    <p:sldId id="403" r:id="rId48"/>
    <p:sldId id="404" r:id="rId49"/>
    <p:sldId id="405" r:id="rId50"/>
    <p:sldId id="406" r:id="rId51"/>
    <p:sldId id="407" r:id="rId52"/>
    <p:sldId id="408" r:id="rId53"/>
    <p:sldId id="409" r:id="rId54"/>
    <p:sldId id="410" r:id="rId55"/>
    <p:sldId id="411" r:id="rId56"/>
    <p:sldId id="412" r:id="rId57"/>
    <p:sldId id="413" r:id="rId58"/>
    <p:sldId id="414" r:id="rId59"/>
    <p:sldId id="415" r:id="rId60"/>
    <p:sldId id="416" r:id="rId61"/>
    <p:sldId id="417" r:id="rId62"/>
    <p:sldId id="418" r:id="rId63"/>
    <p:sldId id="419" r:id="rId64"/>
    <p:sldId id="420" r:id="rId65"/>
    <p:sldId id="421" r:id="rId66"/>
    <p:sldId id="422" r:id="rId67"/>
    <p:sldId id="423" r:id="rId68"/>
    <p:sldId id="424" r:id="rId69"/>
    <p:sldId id="425" r:id="rId70"/>
    <p:sldId id="426" r:id="rId71"/>
    <p:sldId id="427" r:id="rId72"/>
    <p:sldId id="428" r:id="rId73"/>
    <p:sldId id="429" r:id="rId74"/>
    <p:sldId id="430" r:id="rId75"/>
    <p:sldId id="431" r:id="rId76"/>
    <p:sldId id="432" r:id="rId77"/>
    <p:sldId id="433" r:id="rId78"/>
    <p:sldId id="434" r:id="rId79"/>
    <p:sldId id="435" r:id="rId80"/>
    <p:sldId id="436" r:id="rId81"/>
    <p:sldId id="437" r:id="rId82"/>
    <p:sldId id="438" r:id="rId83"/>
    <p:sldId id="439" r:id="rId84"/>
    <p:sldId id="440" r:id="rId85"/>
    <p:sldId id="441" r:id="rId86"/>
    <p:sldId id="442" r:id="rId87"/>
    <p:sldId id="443" r:id="rId88"/>
    <p:sldId id="444" r:id="rId89"/>
    <p:sldId id="445" r:id="rId90"/>
    <p:sldId id="446" r:id="rId91"/>
    <p:sldId id="447" r:id="rId92"/>
    <p:sldId id="448" r:id="rId93"/>
    <p:sldId id="461" r:id="rId94"/>
    <p:sldId id="449" r:id="rId95"/>
    <p:sldId id="450" r:id="rId96"/>
    <p:sldId id="451" r:id="rId97"/>
    <p:sldId id="452" r:id="rId98"/>
    <p:sldId id="453" r:id="rId99"/>
    <p:sldId id="454" r:id="rId100"/>
    <p:sldId id="455" r:id="rId101"/>
    <p:sldId id="456" r:id="rId102"/>
    <p:sldId id="457" r:id="rId103"/>
    <p:sldId id="460" r:id="rId104"/>
  </p:sldIdLst>
  <p:sldSz cx="9144000" cy="6858000" type="screen4x3"/>
  <p:notesSz cx="6858000" cy="9144000"/>
  <p:custShowLst>
    <p:custShow name="Questionnaire" id="0">
      <p:sldLst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</p:sldLst>
    </p:custShow>
    <p:custShow name="Module de rotation" id="1">
      <p:sldLst>
        <p:sld r:id="rId22"/>
        <p:sld r:id="rId23"/>
        <p:sld r:id="rId24"/>
        <p:sld r:id="rId25"/>
        <p:sld r:id="rId26"/>
        <p:sld r:id="rId27"/>
        <p:sld r:id="rId28"/>
        <p:sld r:id="rId29"/>
        <p:sld r:id="rId30"/>
        <p:sld r:id="rId31"/>
        <p:sld r:id="rId32"/>
        <p:sld r:id="rId33"/>
        <p:sld r:id="rId34"/>
      </p:sldLst>
    </p:custShow>
    <p:custShow name="Osteotome" id="2">
      <p:sldLst>
        <p:sld r:id="rId35"/>
        <p:sld r:id="rId36"/>
        <p:sld r:id="rId37"/>
        <p:sld r:id="rId38"/>
        <p:sld r:id="rId39"/>
        <p:sld r:id="rId40"/>
        <p:sld r:id="rId41"/>
        <p:sld r:id="rId42"/>
      </p:sldLst>
    </p:custShow>
    <p:custShow name="recherche des CEC" id="3">
      <p:sldLst>
        <p:sld r:id="rId43"/>
        <p:sld r:id="rId44"/>
        <p:sld r:id="rId45"/>
        <p:sld r:id="rId46"/>
        <p:sld r:id="rId47"/>
        <p:sld r:id="rId48"/>
        <p:sld r:id="rId49"/>
        <p:sld r:id="rId50"/>
        <p:sld r:id="rId51"/>
        <p:sld r:id="rId52"/>
        <p:sld r:id="rId53"/>
        <p:sld r:id="rId54"/>
        <p:sld r:id="rId55"/>
        <p:sld r:id="rId56"/>
        <p:sld r:id="rId57"/>
        <p:sld r:id="rId58"/>
        <p:sld r:id="rId59"/>
        <p:sld r:id="rId60"/>
        <p:sld r:id="rId61"/>
        <p:sld r:id="rId62"/>
      </p:sldLst>
    </p:custShow>
    <p:custShow name="Contacts et liaisons" id="4">
      <p:sldLst>
        <p:sld r:id="rId63"/>
        <p:sld r:id="rId64"/>
        <p:sld r:id="rId65"/>
        <p:sld r:id="rId66"/>
        <p:sld r:id="rId67"/>
        <p:sld r:id="rId68"/>
        <p:sld r:id="rId69"/>
        <p:sld r:id="rId70"/>
        <p:sld r:id="rId71"/>
        <p:sld r:id="rId72"/>
        <p:sld r:id="rId73"/>
        <p:sld r:id="rId74"/>
        <p:sld r:id="rId75"/>
        <p:sld r:id="rId76"/>
        <p:sld r:id="rId77"/>
        <p:sld r:id="rId78"/>
        <p:sld r:id="rId79"/>
        <p:sld r:id="rId80"/>
        <p:sld r:id="rId81"/>
        <p:sld r:id="rId82"/>
        <p:sld r:id="rId83"/>
        <p:sld r:id="rId84"/>
      </p:sldLst>
    </p:custShow>
    <p:custShow name="Contacts embrayage" id="5">
      <p:sldLst>
        <p:sld r:id="rId85"/>
        <p:sld r:id="rId86"/>
        <p:sld r:id="rId87"/>
        <p:sld r:id="rId88"/>
        <p:sld r:id="rId89"/>
        <p:sld r:id="rId90"/>
        <p:sld r:id="rId91"/>
        <p:sld r:id="rId92"/>
        <p:sld r:id="rId93"/>
      </p:sldLst>
    </p:custShow>
    <p:custShow name="Schématisation" id="6">
      <p:sldLst>
        <p:sld r:id="rId95"/>
        <p:sld r:id="rId96"/>
        <p:sld r:id="rId97"/>
        <p:sld r:id="rId98"/>
        <p:sld r:id="rId99"/>
        <p:sld r:id="rId100"/>
        <p:sld r:id="rId101"/>
        <p:sld r:id="rId102"/>
        <p:sld r:id="rId103"/>
        <p:sld r:id="rId104"/>
      </p:sldLst>
    </p:custShow>
  </p:custShowLst>
  <p:custDataLst>
    <p:tags r:id="rId107"/>
  </p:custDataLst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70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E0740"/>
    <a:srgbClr val="5F6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1672" y="76"/>
      </p:cViewPr>
      <p:guideLst>
        <p:guide orient="horz" pos="2160"/>
        <p:guide pos="170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840"/>
    </p:cViewPr>
  </p:sorterViewPr>
  <p:notesViewPr>
    <p:cSldViewPr snapToGrid="0" snapToObjects="1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gs" Target="tags/tag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E21F95-F40E-4198-A71D-2BAFB85253B0}" type="doc">
      <dgm:prSet loTypeId="urn:microsoft.com/office/officeart/2005/8/layout/arrow2" loCatId="process" qsTypeId="urn:microsoft.com/office/officeart/2005/8/quickstyle/simple5" qsCatId="simple" csTypeId="urn:microsoft.com/office/officeart/2005/8/colors/colorful2" csCatId="colorful" phldr="1"/>
      <dgm:spPr/>
    </dgm:pt>
    <dgm:pt modelId="{B6397EEA-777D-4873-9D36-66D6E48EED10}">
      <dgm:prSet phldrT="[Texte]"/>
      <dgm:spPr/>
      <dgm:t>
        <a:bodyPr/>
        <a:lstStyle/>
        <a:p>
          <a:r>
            <a:rPr lang="fr-FR" dirty="0"/>
            <a:t>Peu précis 30’</a:t>
          </a:r>
        </a:p>
      </dgm:t>
    </dgm:pt>
    <dgm:pt modelId="{2FD2E352-084D-48F0-A0EC-9D4C10AA8249}" type="parTrans" cxnId="{EBECEFD2-8859-41C3-B1A9-93EFD181EDD3}">
      <dgm:prSet/>
      <dgm:spPr/>
      <dgm:t>
        <a:bodyPr/>
        <a:lstStyle/>
        <a:p>
          <a:endParaRPr lang="fr-FR"/>
        </a:p>
      </dgm:t>
    </dgm:pt>
    <dgm:pt modelId="{A7874A0F-7457-4C03-8029-B1D241F0E328}" type="sibTrans" cxnId="{EBECEFD2-8859-41C3-B1A9-93EFD181EDD3}">
      <dgm:prSet/>
      <dgm:spPr/>
      <dgm:t>
        <a:bodyPr/>
        <a:lstStyle/>
        <a:p>
          <a:endParaRPr lang="fr-FR"/>
        </a:p>
      </dgm:t>
    </dgm:pt>
    <dgm:pt modelId="{1CC98392-8504-414A-A11F-E3C69CD13F34}">
      <dgm:prSet phldrT="[Texte]"/>
      <dgm:spPr/>
      <dgm:t>
        <a:bodyPr/>
        <a:lstStyle/>
        <a:p>
          <a:r>
            <a:rPr lang="fr-FR" dirty="0"/>
            <a:t>Standard 10’</a:t>
          </a:r>
        </a:p>
      </dgm:t>
    </dgm:pt>
    <dgm:pt modelId="{0AA35300-280A-45ED-BFD5-2CC4C9AAD4AE}" type="parTrans" cxnId="{A90F6E9E-EDB6-4BF3-94F1-9FEC97204C6D}">
      <dgm:prSet/>
      <dgm:spPr/>
      <dgm:t>
        <a:bodyPr/>
        <a:lstStyle/>
        <a:p>
          <a:endParaRPr lang="fr-FR"/>
        </a:p>
      </dgm:t>
    </dgm:pt>
    <dgm:pt modelId="{AF1BF23D-F0B4-4A30-942B-01F6FFA4E557}" type="sibTrans" cxnId="{A90F6E9E-EDB6-4BF3-94F1-9FEC97204C6D}">
      <dgm:prSet/>
      <dgm:spPr/>
      <dgm:t>
        <a:bodyPr/>
        <a:lstStyle/>
        <a:p>
          <a:endParaRPr lang="fr-FR"/>
        </a:p>
      </dgm:t>
    </dgm:pt>
    <dgm:pt modelId="{A100A0E4-CF20-434E-8BF9-351403FEA572}">
      <dgm:prSet phldrT="[Texte]"/>
      <dgm:spPr/>
      <dgm:t>
        <a:bodyPr/>
        <a:lstStyle/>
        <a:p>
          <a:r>
            <a:rPr lang="fr-FR" dirty="0"/>
            <a:t>Précis  2,5’</a:t>
          </a:r>
        </a:p>
      </dgm:t>
    </dgm:pt>
    <dgm:pt modelId="{76AEFB36-2DBE-463F-9AFF-9293E4F15B25}" type="parTrans" cxnId="{8217D53F-7952-498F-90D2-9AE7545D3B80}">
      <dgm:prSet/>
      <dgm:spPr/>
      <dgm:t>
        <a:bodyPr/>
        <a:lstStyle/>
        <a:p>
          <a:endParaRPr lang="fr-FR"/>
        </a:p>
      </dgm:t>
    </dgm:pt>
    <dgm:pt modelId="{4999AB89-2AA5-470A-8216-E224024F19ED}" type="sibTrans" cxnId="{8217D53F-7952-498F-90D2-9AE7545D3B80}">
      <dgm:prSet/>
      <dgm:spPr/>
      <dgm:t>
        <a:bodyPr/>
        <a:lstStyle/>
        <a:p>
          <a:endParaRPr lang="fr-FR"/>
        </a:p>
      </dgm:t>
    </dgm:pt>
    <dgm:pt modelId="{598FEC22-1A71-40F2-B14B-DA69D24AC830}">
      <dgm:prSet phldrT="[Texte]"/>
      <dgm:spPr/>
      <dgm:t>
        <a:bodyPr/>
        <a:lstStyle/>
        <a:p>
          <a:r>
            <a:rPr lang="fr-FR" dirty="0"/>
            <a:t>Très précis 10’’</a:t>
          </a:r>
        </a:p>
      </dgm:t>
    </dgm:pt>
    <dgm:pt modelId="{59265711-3DB0-4C63-B0DF-B66DA44CA0B9}" type="parTrans" cxnId="{DEE1886A-90D2-45A3-BE75-73B33D1E80C1}">
      <dgm:prSet/>
      <dgm:spPr/>
      <dgm:t>
        <a:bodyPr/>
        <a:lstStyle/>
        <a:p>
          <a:endParaRPr lang="fr-FR"/>
        </a:p>
      </dgm:t>
    </dgm:pt>
    <dgm:pt modelId="{075FF5AF-AC6D-49D9-AD46-9947DBC0C816}" type="sibTrans" cxnId="{DEE1886A-90D2-45A3-BE75-73B33D1E80C1}">
      <dgm:prSet/>
      <dgm:spPr/>
      <dgm:t>
        <a:bodyPr/>
        <a:lstStyle/>
        <a:p>
          <a:endParaRPr lang="fr-FR"/>
        </a:p>
      </dgm:t>
    </dgm:pt>
    <dgm:pt modelId="{A50062DC-CC3A-4B04-8D29-AD2F5875F6EF}" type="pres">
      <dgm:prSet presAssocID="{1DE21F95-F40E-4198-A71D-2BAFB85253B0}" presName="arrowDiagram" presStyleCnt="0">
        <dgm:presLayoutVars>
          <dgm:chMax val="5"/>
          <dgm:dir/>
          <dgm:resizeHandles val="exact"/>
        </dgm:presLayoutVars>
      </dgm:prSet>
      <dgm:spPr/>
    </dgm:pt>
    <dgm:pt modelId="{DBD08A18-B8C0-4CA7-8C20-2A4E561C7968}" type="pres">
      <dgm:prSet presAssocID="{1DE21F95-F40E-4198-A71D-2BAFB85253B0}" presName="arrow" presStyleLbl="bgShp" presStyleIdx="0" presStyleCnt="1"/>
      <dgm:spPr/>
    </dgm:pt>
    <dgm:pt modelId="{DFF8674A-A59B-44A0-9F54-C824C56935DB}" type="pres">
      <dgm:prSet presAssocID="{1DE21F95-F40E-4198-A71D-2BAFB85253B0}" presName="arrowDiagram4" presStyleCnt="0"/>
      <dgm:spPr/>
    </dgm:pt>
    <dgm:pt modelId="{31D39D34-F834-48B1-A841-526BA34700BF}" type="pres">
      <dgm:prSet presAssocID="{B6397EEA-777D-4873-9D36-66D6E48EED10}" presName="bullet4a" presStyleLbl="node1" presStyleIdx="0" presStyleCnt="4"/>
      <dgm:spPr/>
    </dgm:pt>
    <dgm:pt modelId="{5A539D19-EA49-428C-8B7A-EFAB15E5F188}" type="pres">
      <dgm:prSet presAssocID="{B6397EEA-777D-4873-9D36-66D6E48EED10}" presName="textBox4a" presStyleLbl="revTx" presStyleIdx="0" presStyleCnt="4">
        <dgm:presLayoutVars>
          <dgm:bulletEnabled val="1"/>
        </dgm:presLayoutVars>
      </dgm:prSet>
      <dgm:spPr/>
    </dgm:pt>
    <dgm:pt modelId="{57169713-95AD-41E4-911B-265BD4F39541}" type="pres">
      <dgm:prSet presAssocID="{1CC98392-8504-414A-A11F-E3C69CD13F34}" presName="bullet4b" presStyleLbl="node1" presStyleIdx="1" presStyleCnt="4"/>
      <dgm:spPr/>
    </dgm:pt>
    <dgm:pt modelId="{EA5CFC1A-2A35-4AA5-8F11-62CC05DB54EB}" type="pres">
      <dgm:prSet presAssocID="{1CC98392-8504-414A-A11F-E3C69CD13F34}" presName="textBox4b" presStyleLbl="revTx" presStyleIdx="1" presStyleCnt="4">
        <dgm:presLayoutVars>
          <dgm:bulletEnabled val="1"/>
        </dgm:presLayoutVars>
      </dgm:prSet>
      <dgm:spPr/>
    </dgm:pt>
    <dgm:pt modelId="{82C4BBBF-BF05-42DD-8E75-15AFB2055EEE}" type="pres">
      <dgm:prSet presAssocID="{A100A0E4-CF20-434E-8BF9-351403FEA572}" presName="bullet4c" presStyleLbl="node1" presStyleIdx="2" presStyleCnt="4"/>
      <dgm:spPr/>
    </dgm:pt>
    <dgm:pt modelId="{A5A5282E-A889-4AA6-B4F9-128E4BBE9AEF}" type="pres">
      <dgm:prSet presAssocID="{A100A0E4-CF20-434E-8BF9-351403FEA572}" presName="textBox4c" presStyleLbl="revTx" presStyleIdx="2" presStyleCnt="4">
        <dgm:presLayoutVars>
          <dgm:bulletEnabled val="1"/>
        </dgm:presLayoutVars>
      </dgm:prSet>
      <dgm:spPr/>
    </dgm:pt>
    <dgm:pt modelId="{F6E5A283-AB05-4175-A1EB-034272B3BCDA}" type="pres">
      <dgm:prSet presAssocID="{598FEC22-1A71-40F2-B14B-DA69D24AC830}" presName="bullet4d" presStyleLbl="node1" presStyleIdx="3" presStyleCnt="4"/>
      <dgm:spPr/>
    </dgm:pt>
    <dgm:pt modelId="{7A7D3A42-A0A1-471C-A6E1-0475F8C93866}" type="pres">
      <dgm:prSet presAssocID="{598FEC22-1A71-40F2-B14B-DA69D24AC830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DCA71503-FEAD-4266-911A-0CBA55828CC4}" type="presOf" srcId="{598FEC22-1A71-40F2-B14B-DA69D24AC830}" destId="{7A7D3A42-A0A1-471C-A6E1-0475F8C93866}" srcOrd="0" destOrd="0" presId="urn:microsoft.com/office/officeart/2005/8/layout/arrow2"/>
    <dgm:cxn modelId="{669C912B-E054-4652-812C-5E7EA5967D6B}" type="presOf" srcId="{1DE21F95-F40E-4198-A71D-2BAFB85253B0}" destId="{A50062DC-CC3A-4B04-8D29-AD2F5875F6EF}" srcOrd="0" destOrd="0" presId="urn:microsoft.com/office/officeart/2005/8/layout/arrow2"/>
    <dgm:cxn modelId="{8217D53F-7952-498F-90D2-9AE7545D3B80}" srcId="{1DE21F95-F40E-4198-A71D-2BAFB85253B0}" destId="{A100A0E4-CF20-434E-8BF9-351403FEA572}" srcOrd="2" destOrd="0" parTransId="{76AEFB36-2DBE-463F-9AFF-9293E4F15B25}" sibTransId="{4999AB89-2AA5-470A-8216-E224024F19ED}"/>
    <dgm:cxn modelId="{DEE1886A-90D2-45A3-BE75-73B33D1E80C1}" srcId="{1DE21F95-F40E-4198-A71D-2BAFB85253B0}" destId="{598FEC22-1A71-40F2-B14B-DA69D24AC830}" srcOrd="3" destOrd="0" parTransId="{59265711-3DB0-4C63-B0DF-B66DA44CA0B9}" sibTransId="{075FF5AF-AC6D-49D9-AD46-9947DBC0C816}"/>
    <dgm:cxn modelId="{A90F6E9E-EDB6-4BF3-94F1-9FEC97204C6D}" srcId="{1DE21F95-F40E-4198-A71D-2BAFB85253B0}" destId="{1CC98392-8504-414A-A11F-E3C69CD13F34}" srcOrd="1" destOrd="0" parTransId="{0AA35300-280A-45ED-BFD5-2CC4C9AAD4AE}" sibTransId="{AF1BF23D-F0B4-4A30-942B-01F6FFA4E557}"/>
    <dgm:cxn modelId="{806164A4-AFA4-4067-A3CA-DC1E331B453D}" type="presOf" srcId="{A100A0E4-CF20-434E-8BF9-351403FEA572}" destId="{A5A5282E-A889-4AA6-B4F9-128E4BBE9AEF}" srcOrd="0" destOrd="0" presId="urn:microsoft.com/office/officeart/2005/8/layout/arrow2"/>
    <dgm:cxn modelId="{EBECEFD2-8859-41C3-B1A9-93EFD181EDD3}" srcId="{1DE21F95-F40E-4198-A71D-2BAFB85253B0}" destId="{B6397EEA-777D-4873-9D36-66D6E48EED10}" srcOrd="0" destOrd="0" parTransId="{2FD2E352-084D-48F0-A0EC-9D4C10AA8249}" sibTransId="{A7874A0F-7457-4C03-8029-B1D241F0E328}"/>
    <dgm:cxn modelId="{792A5DEF-AD5E-47BF-A76D-81B9D499E06D}" type="presOf" srcId="{1CC98392-8504-414A-A11F-E3C69CD13F34}" destId="{EA5CFC1A-2A35-4AA5-8F11-62CC05DB54EB}" srcOrd="0" destOrd="0" presId="urn:microsoft.com/office/officeart/2005/8/layout/arrow2"/>
    <dgm:cxn modelId="{B1023EFF-B591-4D7B-A0BC-F2A69A431622}" type="presOf" srcId="{B6397EEA-777D-4873-9D36-66D6E48EED10}" destId="{5A539D19-EA49-428C-8B7A-EFAB15E5F188}" srcOrd="0" destOrd="0" presId="urn:microsoft.com/office/officeart/2005/8/layout/arrow2"/>
    <dgm:cxn modelId="{352BEBAF-1818-49D3-A13B-7685F7460225}" type="presParOf" srcId="{A50062DC-CC3A-4B04-8D29-AD2F5875F6EF}" destId="{DBD08A18-B8C0-4CA7-8C20-2A4E561C7968}" srcOrd="0" destOrd="0" presId="urn:microsoft.com/office/officeart/2005/8/layout/arrow2"/>
    <dgm:cxn modelId="{793521F7-110B-4C4C-BBC3-1585D6668D4E}" type="presParOf" srcId="{A50062DC-CC3A-4B04-8D29-AD2F5875F6EF}" destId="{DFF8674A-A59B-44A0-9F54-C824C56935DB}" srcOrd="1" destOrd="0" presId="urn:microsoft.com/office/officeart/2005/8/layout/arrow2"/>
    <dgm:cxn modelId="{1088F72F-C5E7-44D8-8A24-90F2F6438808}" type="presParOf" srcId="{DFF8674A-A59B-44A0-9F54-C824C56935DB}" destId="{31D39D34-F834-48B1-A841-526BA34700BF}" srcOrd="0" destOrd="0" presId="urn:microsoft.com/office/officeart/2005/8/layout/arrow2"/>
    <dgm:cxn modelId="{02B61D42-85AF-4753-931F-A63554CE9723}" type="presParOf" srcId="{DFF8674A-A59B-44A0-9F54-C824C56935DB}" destId="{5A539D19-EA49-428C-8B7A-EFAB15E5F188}" srcOrd="1" destOrd="0" presId="urn:microsoft.com/office/officeart/2005/8/layout/arrow2"/>
    <dgm:cxn modelId="{CEB833F6-8CD3-454A-8410-45CEB2CE6174}" type="presParOf" srcId="{DFF8674A-A59B-44A0-9F54-C824C56935DB}" destId="{57169713-95AD-41E4-911B-265BD4F39541}" srcOrd="2" destOrd="0" presId="urn:microsoft.com/office/officeart/2005/8/layout/arrow2"/>
    <dgm:cxn modelId="{8D4A6DE5-4F96-433A-9EAE-E6E0580827F7}" type="presParOf" srcId="{DFF8674A-A59B-44A0-9F54-C824C56935DB}" destId="{EA5CFC1A-2A35-4AA5-8F11-62CC05DB54EB}" srcOrd="3" destOrd="0" presId="urn:microsoft.com/office/officeart/2005/8/layout/arrow2"/>
    <dgm:cxn modelId="{A7299B76-C83B-4776-8DB1-15BC8F7CE75E}" type="presParOf" srcId="{DFF8674A-A59B-44A0-9F54-C824C56935DB}" destId="{82C4BBBF-BF05-42DD-8E75-15AFB2055EEE}" srcOrd="4" destOrd="0" presId="urn:microsoft.com/office/officeart/2005/8/layout/arrow2"/>
    <dgm:cxn modelId="{950462CC-935E-4433-BE30-2DEB7B5A2FE7}" type="presParOf" srcId="{DFF8674A-A59B-44A0-9F54-C824C56935DB}" destId="{A5A5282E-A889-4AA6-B4F9-128E4BBE9AEF}" srcOrd="5" destOrd="0" presId="urn:microsoft.com/office/officeart/2005/8/layout/arrow2"/>
    <dgm:cxn modelId="{7FFBD01E-4222-4E89-9F42-BCFF4A416889}" type="presParOf" srcId="{DFF8674A-A59B-44A0-9F54-C824C56935DB}" destId="{F6E5A283-AB05-4175-A1EB-034272B3BCDA}" srcOrd="6" destOrd="0" presId="urn:microsoft.com/office/officeart/2005/8/layout/arrow2"/>
    <dgm:cxn modelId="{8EA4DDF5-3C66-4794-90F3-8FB5D5D8ACD6}" type="presParOf" srcId="{DFF8674A-A59B-44A0-9F54-C824C56935DB}" destId="{7A7D3A42-A0A1-471C-A6E1-0475F8C93866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D08A18-B8C0-4CA7-8C20-2A4E561C7968}">
      <dsp:nvSpPr>
        <dsp:cNvPr id="0" name=""/>
        <dsp:cNvSpPr/>
      </dsp:nvSpPr>
      <dsp:spPr>
        <a:xfrm>
          <a:off x="0" y="126999"/>
          <a:ext cx="6096000" cy="3810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D39D34-F834-48B1-A841-526BA34700BF}">
      <dsp:nvSpPr>
        <dsp:cNvPr id="0" name=""/>
        <dsp:cNvSpPr/>
      </dsp:nvSpPr>
      <dsp:spPr>
        <a:xfrm>
          <a:off x="600456" y="2960116"/>
          <a:ext cx="140208" cy="14020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A539D19-EA49-428C-8B7A-EFAB15E5F188}">
      <dsp:nvSpPr>
        <dsp:cNvPr id="0" name=""/>
        <dsp:cNvSpPr/>
      </dsp:nvSpPr>
      <dsp:spPr>
        <a:xfrm>
          <a:off x="670560" y="3030220"/>
          <a:ext cx="1042416" cy="906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93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Peu précis 30’</a:t>
          </a:r>
        </a:p>
      </dsp:txBody>
      <dsp:txXfrm>
        <a:off x="670560" y="3030220"/>
        <a:ext cx="1042416" cy="906780"/>
      </dsp:txXfrm>
    </dsp:sp>
    <dsp:sp modelId="{57169713-95AD-41E4-911B-265BD4F39541}">
      <dsp:nvSpPr>
        <dsp:cNvPr id="0" name=""/>
        <dsp:cNvSpPr/>
      </dsp:nvSpPr>
      <dsp:spPr>
        <a:xfrm>
          <a:off x="1591056" y="2073909"/>
          <a:ext cx="243840" cy="243840"/>
        </a:xfrm>
        <a:prstGeom prst="ellipse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A5CFC1A-2A35-4AA5-8F11-62CC05DB54EB}">
      <dsp:nvSpPr>
        <dsp:cNvPr id="0" name=""/>
        <dsp:cNvSpPr/>
      </dsp:nvSpPr>
      <dsp:spPr>
        <a:xfrm>
          <a:off x="1712976" y="2195829"/>
          <a:ext cx="1280160" cy="1741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206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Standard 10’</a:t>
          </a:r>
        </a:p>
      </dsp:txBody>
      <dsp:txXfrm>
        <a:off x="1712976" y="2195829"/>
        <a:ext cx="1280160" cy="1741170"/>
      </dsp:txXfrm>
    </dsp:sp>
    <dsp:sp modelId="{82C4BBBF-BF05-42DD-8E75-15AFB2055EEE}">
      <dsp:nvSpPr>
        <dsp:cNvPr id="0" name=""/>
        <dsp:cNvSpPr/>
      </dsp:nvSpPr>
      <dsp:spPr>
        <a:xfrm>
          <a:off x="2855976" y="1420875"/>
          <a:ext cx="323088" cy="323088"/>
        </a:xfrm>
        <a:prstGeom prst="ellipse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5A5282E-A889-4AA6-B4F9-128E4BBE9AEF}">
      <dsp:nvSpPr>
        <dsp:cNvPr id="0" name=""/>
        <dsp:cNvSpPr/>
      </dsp:nvSpPr>
      <dsp:spPr>
        <a:xfrm>
          <a:off x="3017520" y="1582419"/>
          <a:ext cx="1280160" cy="2354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198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Précis  2,5’</a:t>
          </a:r>
        </a:p>
      </dsp:txBody>
      <dsp:txXfrm>
        <a:off x="3017520" y="1582419"/>
        <a:ext cx="1280160" cy="2354580"/>
      </dsp:txXfrm>
    </dsp:sp>
    <dsp:sp modelId="{F6E5A283-AB05-4175-A1EB-034272B3BCDA}">
      <dsp:nvSpPr>
        <dsp:cNvPr id="0" name=""/>
        <dsp:cNvSpPr/>
      </dsp:nvSpPr>
      <dsp:spPr>
        <a:xfrm>
          <a:off x="4233672" y="988821"/>
          <a:ext cx="432816" cy="432816"/>
        </a:xfrm>
        <a:prstGeom prst="ellips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A7D3A42-A0A1-471C-A6E1-0475F8C93866}">
      <dsp:nvSpPr>
        <dsp:cNvPr id="0" name=""/>
        <dsp:cNvSpPr/>
      </dsp:nvSpPr>
      <dsp:spPr>
        <a:xfrm>
          <a:off x="4450080" y="1205229"/>
          <a:ext cx="1280160" cy="2731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934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Très précis 10’’</a:t>
          </a:r>
        </a:p>
      </dsp:txBody>
      <dsp:txXfrm>
        <a:off x="4450080" y="1205229"/>
        <a:ext cx="1280160" cy="2731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8148B-A41C-724A-BB19-C694B8AA6E7E}" type="datetimeFigureOut">
              <a:rPr lang="fr-FR" smtClean="0"/>
              <a:t>20/09/2021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FF4B2-EC5A-5F44-961F-7B8CF1ED80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0296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B94EB-16EA-3445-A814-D54700928F30}" type="datetimeFigureOut">
              <a:rPr lang="fr-FR" smtClean="0"/>
              <a:t>20/09/2021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65112-E82C-7A42-9B0E-04E99CBC5D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506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Pas</a:t>
            </a:r>
            <a:r>
              <a:rPr lang="fr-FR" baseline="0" dirty="0"/>
              <a:t> sûr pour les 2 derniers points…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1203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Puis la deuxième classe 02.</a:t>
            </a:r>
            <a:r>
              <a:rPr lang="fr-FR" baseline="0" dirty="0"/>
              <a:t> Même remarque pour les pièces frontières.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832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peut discuter pour la pièce 04… Cela peut donner lieu à une classe supplémentaire et un mobilité interne… J’ai préféré l’intégrer dans la classe 03 de l’arbre… On peut botter en touche en évoquant un léger serrage…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673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éliminant les joints du coloriage on apprécie mieux les surfaces réelles de contact,</a:t>
            </a:r>
            <a:r>
              <a:rPr lang="fr-FR" baseline="0" dirty="0"/>
              <a:t> c’est-à-dire celles qui positionnent. Insister peut-être sur cela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448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6065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969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Présentation technique du problème, j’insiste sur la notion de contact qui va falloir mettre en avant dans l’analyse des mécanismes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7790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Présentation technique du problème, j’insiste sur la notion de contact qui va falloir mettre en avant dans l’analyse des mécanismes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2879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Présentation technique du problème, j’insiste sur la notion de contact qui va falloir mettre en avant dans l’analyse des mécanismes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2584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Petit</a:t>
            </a:r>
            <a:r>
              <a:rPr lang="fr-FR" baseline="0" dirty="0"/>
              <a:t> détour par la mécanique du solide… </a:t>
            </a:r>
            <a:r>
              <a:rPr lang="fr-FR" dirty="0"/>
              <a:t>Rappel : il y a 64 combinaisons possibles. Rappeler qu’il existe un repère idéal local lié à la liaison qui permet de « réduire » le torseur cinématique à</a:t>
            </a:r>
            <a:r>
              <a:rPr lang="fr-FR" baseline="0" dirty="0"/>
              <a:t> un nombre de paramètres égal au degré de liberté. Dit autrement, les relations de dépendance se limitent à un ou plusieurs paramètre égal à 0.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9538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Petit brainstorming pour trouver un couple de surface permettant un double translation ??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864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827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gros on rappelle que les liaisons</a:t>
            </a:r>
            <a:r>
              <a:rPr lang="fr-FR" baseline="0" dirty="0"/>
              <a:t> normalisées sont un extrait des combinaisons de degrés de liberté possibles. Insister sur le fait que cet extrait </a:t>
            </a:r>
            <a:r>
              <a:rPr lang="fr-FR" b="1" i="1" u="sng" baseline="0" dirty="0"/>
              <a:t>est lié aux possibilités de fabrication des contacts.</a:t>
            </a:r>
            <a:endParaRPr lang="fr-FR" b="1" i="1" u="sng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8278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gros on rappelle que les liaisons</a:t>
            </a:r>
            <a:r>
              <a:rPr lang="fr-FR" baseline="0" dirty="0"/>
              <a:t> normalisées sont un extrait des combinaisons de degrés de liberté possibles. Insister sur le fait que cet extrait </a:t>
            </a:r>
            <a:r>
              <a:rPr lang="fr-FR" b="1" i="1" u="sng" baseline="0" dirty="0"/>
              <a:t>est lié aux possibilités de fabrication des contacts.</a:t>
            </a:r>
            <a:endParaRPr lang="fr-FR" b="1" i="1" u="sng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0294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Montrer qu’on a ajouté la liaison hélicoïdale</a:t>
            </a:r>
            <a:r>
              <a:rPr lang="fr-FR" baseline="0" dirty="0"/>
              <a:t> !! Elle n’apparaît que maintenant… Montrer que son degré de liberté est égal à 1 par l’ajout d’une relation entre translation et rotation. Parler aussi de la notion de centre de liaison.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3169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6392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Quelques illustrations pour mettre sur la piste de la cotation…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41419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9618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20799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76068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58107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388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J’ai hésité à aller plus loin dans les objectifs, mais les</a:t>
            </a:r>
            <a:r>
              <a:rPr lang="fr-FR" baseline="0" dirty="0"/>
              <a:t> commentaires sont libres…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2562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554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6684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 ne rentre pas dans les détails de conception…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62225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56464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25596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Préciser qu’on trace le </a:t>
            </a:r>
            <a:r>
              <a:rPr lang="fr-FR" b="1" dirty="0"/>
              <a:t>graphe des contacts</a:t>
            </a:r>
            <a:r>
              <a:rPr lang="fr-FR" b="1" baseline="0" dirty="0"/>
              <a:t> entre classes d’équivalence. On s’aide de la présentation des éléments de contacts vus précédemment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94285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Attention, le joint ne compte pas…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87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8289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Discuter du modèle de la clavette : plan/plan</a:t>
            </a:r>
            <a:r>
              <a:rPr lang="fr-FR" baseline="0" dirty="0"/>
              <a:t> ou linéaire rectiligne ? La modélisation est volontairement hyperstatique au niveau de cette liaison mais cela correspond à la réalité. On remplacera ultérieurement par une glissière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88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731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Discuter du modèle des roulements : rotule et linéaire annulaire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89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3791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pourrait mettre une</a:t>
            </a:r>
            <a:r>
              <a:rPr lang="fr-FR" baseline="0" dirty="0"/>
              <a:t> ponctuelle…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3631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</a:t>
            </a:r>
            <a:r>
              <a:rPr lang="fr-FR" baseline="0" dirty="0"/>
              <a:t> discours sur les classes d’équivalence est simplifié, il ne m’est pas apparu nécessaire d’aller jusqu’à une définition plus mathématique. Idem pour le terme de « solide cinématique » que l’on rencontre parfois mais que je trouve confondant en techno.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5140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On voit pas bien, mais on peut imaginer un</a:t>
            </a:r>
            <a:r>
              <a:rPr lang="fr-FR" baseline="0" dirty="0"/>
              <a:t> petit roulement…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91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54303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Discussion sur l’appui plan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92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08634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97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4316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Explication : passage à une pivot entre</a:t>
            </a:r>
            <a:r>
              <a:rPr lang="fr-FR" baseline="0" dirty="0"/>
              <a:t> l’arbre et le corps. Passage à une glissière entre l’arbre et la cloche (hyperstatique de degré 1… mais l’info s’est perdue entre le schéma d’archi et le schéma minimal). Passage à ponctuelle directement entre le levier et la cloche (disparition du galet considéré comme un élément de contact dont ne prend pas en compte la cinématique interne…)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102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7242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Explication : passage à une pivot entre</a:t>
            </a:r>
            <a:r>
              <a:rPr lang="fr-FR" baseline="0" dirty="0"/>
              <a:t> l’arbre et le corps. Passage à une glissière entre l’arbre et la cloche (hyperstatique de degré 1… mais l’info s’est perdue entre le schéma d’archi et le schéma minimal). Passage à ponctuelle directement entre le levier et la cloche (disparition du galet considéré comme un élément de contact dont ne prend pas en compte la cinématique interne…)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103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7901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Faire le lien avec la culture techno du premier cours et la lecture de plan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736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J’aime</a:t>
            </a:r>
            <a:r>
              <a:rPr lang="fr-FR" baseline="0" dirty="0"/>
              <a:t> beaucoup colorier en rouge les éléments roulants… </a:t>
            </a:r>
            <a:r>
              <a:rPr lang="fr-FR" baseline="0" dirty="0">
                <a:sym typeface="Wingdings" panose="05000000000000000000" pitchFamily="2" charset="2"/>
              </a:rPr>
              <a:t>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331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 propose de reconnaître les éléments</a:t>
            </a:r>
            <a:r>
              <a:rPr lang="fr-FR" baseline="0" dirty="0"/>
              <a:t> standards en premier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361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Notamment les vis qui permettent</a:t>
            </a:r>
            <a:r>
              <a:rPr lang="fr-FR" baseline="0" dirty="0"/>
              <a:t> l’assemblage des pièces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4918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 partir des vis, on reconnaît la première</a:t>
            </a:r>
            <a:r>
              <a:rPr lang="fr-FR" baseline="0" dirty="0"/>
              <a:t> classe 01. Le roulement 32, la garniture 01 et le joint 02 sont des pièces « frontières »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5112-E82C-7A42-9B0E-04E99CBC5D53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680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5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D645-B9B4-46EE-B031-35C24A448A04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789758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580A0-ED6C-4884-9FFE-87471827F59A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697157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74D98-3273-47CE-B312-A00AAFA2779F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05056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46"/>
          <a:stretch/>
        </p:blipFill>
        <p:spPr bwMode="auto">
          <a:xfrm>
            <a:off x="2708275" y="6388492"/>
            <a:ext cx="1944216" cy="4695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entagone 10"/>
          <p:cNvSpPr/>
          <p:nvPr userDrawn="1"/>
        </p:nvSpPr>
        <p:spPr>
          <a:xfrm rot="16200000">
            <a:off x="4110669" y="-1147016"/>
            <a:ext cx="3922107" cy="6167791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107" h="6167791">
                <a:moveTo>
                  <a:pt x="0" y="6163061"/>
                </a:moveTo>
                <a:lnTo>
                  <a:pt x="2943430" y="0"/>
                </a:lnTo>
                <a:lnTo>
                  <a:pt x="3908134" y="2177802"/>
                </a:lnTo>
                <a:cubicBezTo>
                  <a:pt x="3912983" y="4027011"/>
                  <a:pt x="3931867" y="4620289"/>
                  <a:pt x="3915667" y="6167791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>
                  <a:alpha val="32000"/>
                </a:srgbClr>
              </a:gs>
              <a:gs pos="100000">
                <a:schemeClr val="bg1">
                  <a:alpha val="32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Losange 11"/>
          <p:cNvSpPr/>
          <p:nvPr userDrawn="1"/>
        </p:nvSpPr>
        <p:spPr>
          <a:xfrm>
            <a:off x="6195758" y="-24175"/>
            <a:ext cx="2972928" cy="1936880"/>
          </a:xfrm>
          <a:custGeom>
            <a:avLst/>
            <a:gdLst>
              <a:gd name="connsiteX0" fmla="*/ 0 w 4214577"/>
              <a:gd name="connsiteY0" fmla="*/ 1064219 h 2128437"/>
              <a:gd name="connsiteX1" fmla="*/ 2107289 w 4214577"/>
              <a:gd name="connsiteY1" fmla="*/ 0 h 2128437"/>
              <a:gd name="connsiteX2" fmla="*/ 4214577 w 4214577"/>
              <a:gd name="connsiteY2" fmla="*/ 1064219 h 2128437"/>
              <a:gd name="connsiteX3" fmla="*/ 2107289 w 4214577"/>
              <a:gd name="connsiteY3" fmla="*/ 2128437 h 2128437"/>
              <a:gd name="connsiteX4" fmla="*/ 0 w 4214577"/>
              <a:gd name="connsiteY4" fmla="*/ 1064219 h 2128437"/>
              <a:gd name="connsiteX0" fmla="*/ 0 w 4214577"/>
              <a:gd name="connsiteY0" fmla="*/ 1064219 h 2454797"/>
              <a:gd name="connsiteX1" fmla="*/ 2107289 w 4214577"/>
              <a:gd name="connsiteY1" fmla="*/ 0 h 2454797"/>
              <a:gd name="connsiteX2" fmla="*/ 4214577 w 4214577"/>
              <a:gd name="connsiteY2" fmla="*/ 1064219 h 2454797"/>
              <a:gd name="connsiteX3" fmla="*/ 2994195 w 4214577"/>
              <a:gd name="connsiteY3" fmla="*/ 2454797 h 2454797"/>
              <a:gd name="connsiteX4" fmla="*/ 0 w 4214577"/>
              <a:gd name="connsiteY4" fmla="*/ 1064219 h 2454797"/>
              <a:gd name="connsiteX0" fmla="*/ 0 w 4214577"/>
              <a:gd name="connsiteY0" fmla="*/ 560489 h 1951067"/>
              <a:gd name="connsiteX1" fmla="*/ 1192002 w 4214577"/>
              <a:gd name="connsiteY1" fmla="*/ 0 h 1951067"/>
              <a:gd name="connsiteX2" fmla="*/ 4214577 w 4214577"/>
              <a:gd name="connsiteY2" fmla="*/ 560489 h 1951067"/>
              <a:gd name="connsiteX3" fmla="*/ 2994195 w 4214577"/>
              <a:gd name="connsiteY3" fmla="*/ 1951067 h 1951067"/>
              <a:gd name="connsiteX4" fmla="*/ 0 w 4214577"/>
              <a:gd name="connsiteY4" fmla="*/ 560489 h 1951067"/>
              <a:gd name="connsiteX0" fmla="*/ 0 w 2994195"/>
              <a:gd name="connsiteY0" fmla="*/ 560489 h 1951067"/>
              <a:gd name="connsiteX1" fmla="*/ 1192002 w 2994195"/>
              <a:gd name="connsiteY1" fmla="*/ 0 h 1951067"/>
              <a:gd name="connsiteX2" fmla="*/ 2972909 w 2994195"/>
              <a:gd name="connsiteY2" fmla="*/ 7095 h 1951067"/>
              <a:gd name="connsiteX3" fmla="*/ 2994195 w 2994195"/>
              <a:gd name="connsiteY3" fmla="*/ 1951067 h 1951067"/>
              <a:gd name="connsiteX4" fmla="*/ 0 w 2994195"/>
              <a:gd name="connsiteY4" fmla="*/ 560489 h 1951067"/>
              <a:gd name="connsiteX0" fmla="*/ 0 w 2972910"/>
              <a:gd name="connsiteY0" fmla="*/ 560489 h 1936877"/>
              <a:gd name="connsiteX1" fmla="*/ 1192002 w 2972910"/>
              <a:gd name="connsiteY1" fmla="*/ 0 h 1936877"/>
              <a:gd name="connsiteX2" fmla="*/ 2972909 w 2972910"/>
              <a:gd name="connsiteY2" fmla="*/ 7095 h 1936877"/>
              <a:gd name="connsiteX3" fmla="*/ 2972910 w 2972910"/>
              <a:gd name="connsiteY3" fmla="*/ 1936877 h 1936877"/>
              <a:gd name="connsiteX4" fmla="*/ 0 w 2972910"/>
              <a:gd name="connsiteY4" fmla="*/ 560489 h 1936877"/>
              <a:gd name="connsiteX0" fmla="*/ 0 w 2972928"/>
              <a:gd name="connsiteY0" fmla="*/ 560489 h 1936880"/>
              <a:gd name="connsiteX1" fmla="*/ 1192002 w 2972928"/>
              <a:gd name="connsiteY1" fmla="*/ 0 h 1936880"/>
              <a:gd name="connsiteX2" fmla="*/ 2972909 w 2972928"/>
              <a:gd name="connsiteY2" fmla="*/ 7095 h 1936880"/>
              <a:gd name="connsiteX3" fmla="*/ 2972910 w 2972928"/>
              <a:gd name="connsiteY3" fmla="*/ 1936877 h 1936880"/>
              <a:gd name="connsiteX4" fmla="*/ 0 w 2972928"/>
              <a:gd name="connsiteY4" fmla="*/ 560489 h 19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928" h="1936880">
                <a:moveTo>
                  <a:pt x="0" y="560489"/>
                </a:moveTo>
                <a:lnTo>
                  <a:pt x="1192002" y="0"/>
                </a:lnTo>
                <a:lnTo>
                  <a:pt x="2972909" y="7095"/>
                </a:lnTo>
                <a:cubicBezTo>
                  <a:pt x="2972909" y="650356"/>
                  <a:pt x="2965815" y="1939241"/>
                  <a:pt x="2972910" y="1936877"/>
                </a:cubicBezTo>
                <a:cubicBezTo>
                  <a:pt x="2980005" y="1934513"/>
                  <a:pt x="990970" y="1019285"/>
                  <a:pt x="0" y="56048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14000"/>
                </a:schemeClr>
              </a:gs>
              <a:gs pos="100000">
                <a:srgbClr val="9D1747">
                  <a:alpha val="14000"/>
                </a:srgbClr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4" name="Triangle isocèle 13"/>
          <p:cNvSpPr/>
          <p:nvPr userDrawn="1"/>
        </p:nvSpPr>
        <p:spPr>
          <a:xfrm rot="16200000">
            <a:off x="7020500" y="344602"/>
            <a:ext cx="2063438" cy="2183562"/>
          </a:xfrm>
          <a:prstGeom prst="triangle">
            <a:avLst/>
          </a:prstGeom>
          <a:gradFill flip="none" rotWithShape="1">
            <a:gsLst>
              <a:gs pos="0">
                <a:srgbClr val="9D1747">
                  <a:alpha val="46000"/>
                </a:srgbClr>
              </a:gs>
              <a:gs pos="100000">
                <a:srgbClr val="FFFFFF">
                  <a:alpha val="16000"/>
                </a:srgbClr>
              </a:gs>
            </a:gsLst>
            <a:lin ang="594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01955" y="634943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5" name="Image 4" descr="Logo_INSALyon-quadri copi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" y="360000"/>
            <a:ext cx="2306320" cy="502920"/>
          </a:xfrm>
          <a:prstGeom prst="rect">
            <a:avLst/>
          </a:prstGeom>
        </p:spPr>
      </p:pic>
      <p:sp>
        <p:nvSpPr>
          <p:cNvPr id="18" name="Triangle isocèle 17"/>
          <p:cNvSpPr/>
          <p:nvPr userDrawn="1"/>
        </p:nvSpPr>
        <p:spPr>
          <a:xfrm rot="5400000">
            <a:off x="125760" y="1170310"/>
            <a:ext cx="4320480" cy="4572000"/>
          </a:xfrm>
          <a:prstGeom prst="triangle">
            <a:avLst/>
          </a:prstGeom>
          <a:solidFill>
            <a:srgbClr val="9D1747">
              <a:alpha val="71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9" name="Triangle isocèle 18"/>
          <p:cNvSpPr/>
          <p:nvPr userDrawn="1"/>
        </p:nvSpPr>
        <p:spPr>
          <a:xfrm rot="5400000">
            <a:off x="125760" y="782960"/>
            <a:ext cx="4320480" cy="4572000"/>
          </a:xfrm>
          <a:prstGeom prst="triangle">
            <a:avLst/>
          </a:prstGeom>
          <a:gradFill flip="none" rotWithShape="1">
            <a:gsLst>
              <a:gs pos="100000">
                <a:srgbClr val="9D1747">
                  <a:alpha val="80000"/>
                </a:srgbClr>
              </a:gs>
              <a:gs pos="0">
                <a:srgbClr val="FFFFFF">
                  <a:alpha val="3600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23" name="Imag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48" y="6373504"/>
            <a:ext cx="720080" cy="320905"/>
          </a:xfrm>
          <a:prstGeom prst="rect">
            <a:avLst/>
          </a:prstGeom>
        </p:spPr>
      </p:pic>
      <p:sp>
        <p:nvSpPr>
          <p:cNvPr id="21" name="Titre 1"/>
          <p:cNvSpPr>
            <a:spLocks noGrp="1"/>
          </p:cNvSpPr>
          <p:nvPr>
            <p:ph type="ctrTitle"/>
          </p:nvPr>
        </p:nvSpPr>
        <p:spPr>
          <a:xfrm>
            <a:off x="2708275" y="4384655"/>
            <a:ext cx="6159500" cy="64454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708275" y="5033779"/>
            <a:ext cx="6159500" cy="4669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sous-titres du masque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2708275" y="5711296"/>
            <a:ext cx="6159500" cy="398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Auteur(s)</a:t>
            </a:r>
          </a:p>
        </p:txBody>
      </p:sp>
    </p:spTree>
    <p:extLst>
      <p:ext uri="{BB962C8B-B14F-4D97-AF65-F5344CB8AC3E}">
        <p14:creationId xmlns:p14="http://schemas.microsoft.com/office/powerpoint/2010/main" val="445456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_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e 10"/>
          <p:cNvSpPr/>
          <p:nvPr userDrawn="1"/>
        </p:nvSpPr>
        <p:spPr>
          <a:xfrm rot="5400000" flipH="1" flipV="1">
            <a:off x="8382722" y="-325702"/>
            <a:ext cx="435581" cy="1086982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47000"/>
                </a:srgbClr>
              </a:gs>
            </a:gsLst>
            <a:lin ang="588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Pentagone 10"/>
          <p:cNvSpPr/>
          <p:nvPr userDrawn="1"/>
        </p:nvSpPr>
        <p:spPr>
          <a:xfrm rot="16200000" flipH="1" flipV="1">
            <a:off x="204824" y="6392533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Pentagone 10"/>
          <p:cNvSpPr/>
          <p:nvPr userDrawn="1"/>
        </p:nvSpPr>
        <p:spPr>
          <a:xfrm rot="5400000" flipH="1" flipV="1">
            <a:off x="8665257" y="-204823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57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50140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algn="l">
              <a:defRPr sz="1800" b="1">
                <a:solidFill>
                  <a:srgbClr val="6E074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3466D8FE-5733-7B45-8963-854D3AC5C96E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928" y="6474390"/>
            <a:ext cx="636199" cy="283523"/>
          </a:xfrm>
          <a:prstGeom prst="rect">
            <a:avLst/>
          </a:prstGeom>
        </p:spPr>
      </p:pic>
      <p:pic>
        <p:nvPicPr>
          <p:cNvPr id="16" name="Image 15" descr="Logo_INSALyon-quadri copi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535083"/>
            <a:ext cx="1008000" cy="219807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457200" y="698500"/>
            <a:ext cx="3600000" cy="36000"/>
          </a:xfrm>
          <a:prstGeom prst="rect">
            <a:avLst/>
          </a:prstGeom>
          <a:gradFill flip="none" rotWithShape="1">
            <a:gsLst>
              <a:gs pos="0">
                <a:srgbClr val="6E074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3594597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46"/>
          <a:stretch/>
        </p:blipFill>
        <p:spPr bwMode="auto">
          <a:xfrm>
            <a:off x="2708275" y="6388492"/>
            <a:ext cx="1944216" cy="4695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entagone 10"/>
          <p:cNvSpPr/>
          <p:nvPr userDrawn="1"/>
        </p:nvSpPr>
        <p:spPr>
          <a:xfrm rot="16200000">
            <a:off x="4885377" y="-974591"/>
            <a:ext cx="3319824" cy="522065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107" h="6167791">
                <a:moveTo>
                  <a:pt x="0" y="6163061"/>
                </a:moveTo>
                <a:lnTo>
                  <a:pt x="2943430" y="0"/>
                </a:lnTo>
                <a:lnTo>
                  <a:pt x="3908134" y="2177802"/>
                </a:lnTo>
                <a:cubicBezTo>
                  <a:pt x="3912983" y="4027011"/>
                  <a:pt x="3931867" y="4620289"/>
                  <a:pt x="3915667" y="6167791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>
                  <a:alpha val="32000"/>
                </a:srgbClr>
              </a:gs>
              <a:gs pos="100000">
                <a:schemeClr val="bg1">
                  <a:alpha val="32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Losange 11"/>
          <p:cNvSpPr/>
          <p:nvPr userDrawn="1"/>
        </p:nvSpPr>
        <p:spPr>
          <a:xfrm>
            <a:off x="6652282" y="-24175"/>
            <a:ext cx="2516403" cy="1639451"/>
          </a:xfrm>
          <a:custGeom>
            <a:avLst/>
            <a:gdLst>
              <a:gd name="connsiteX0" fmla="*/ 0 w 4214577"/>
              <a:gd name="connsiteY0" fmla="*/ 1064219 h 2128437"/>
              <a:gd name="connsiteX1" fmla="*/ 2107289 w 4214577"/>
              <a:gd name="connsiteY1" fmla="*/ 0 h 2128437"/>
              <a:gd name="connsiteX2" fmla="*/ 4214577 w 4214577"/>
              <a:gd name="connsiteY2" fmla="*/ 1064219 h 2128437"/>
              <a:gd name="connsiteX3" fmla="*/ 2107289 w 4214577"/>
              <a:gd name="connsiteY3" fmla="*/ 2128437 h 2128437"/>
              <a:gd name="connsiteX4" fmla="*/ 0 w 4214577"/>
              <a:gd name="connsiteY4" fmla="*/ 1064219 h 2128437"/>
              <a:gd name="connsiteX0" fmla="*/ 0 w 4214577"/>
              <a:gd name="connsiteY0" fmla="*/ 1064219 h 2454797"/>
              <a:gd name="connsiteX1" fmla="*/ 2107289 w 4214577"/>
              <a:gd name="connsiteY1" fmla="*/ 0 h 2454797"/>
              <a:gd name="connsiteX2" fmla="*/ 4214577 w 4214577"/>
              <a:gd name="connsiteY2" fmla="*/ 1064219 h 2454797"/>
              <a:gd name="connsiteX3" fmla="*/ 2994195 w 4214577"/>
              <a:gd name="connsiteY3" fmla="*/ 2454797 h 2454797"/>
              <a:gd name="connsiteX4" fmla="*/ 0 w 4214577"/>
              <a:gd name="connsiteY4" fmla="*/ 1064219 h 2454797"/>
              <a:gd name="connsiteX0" fmla="*/ 0 w 4214577"/>
              <a:gd name="connsiteY0" fmla="*/ 560489 h 1951067"/>
              <a:gd name="connsiteX1" fmla="*/ 1192002 w 4214577"/>
              <a:gd name="connsiteY1" fmla="*/ 0 h 1951067"/>
              <a:gd name="connsiteX2" fmla="*/ 4214577 w 4214577"/>
              <a:gd name="connsiteY2" fmla="*/ 560489 h 1951067"/>
              <a:gd name="connsiteX3" fmla="*/ 2994195 w 4214577"/>
              <a:gd name="connsiteY3" fmla="*/ 1951067 h 1951067"/>
              <a:gd name="connsiteX4" fmla="*/ 0 w 4214577"/>
              <a:gd name="connsiteY4" fmla="*/ 560489 h 1951067"/>
              <a:gd name="connsiteX0" fmla="*/ 0 w 2994195"/>
              <a:gd name="connsiteY0" fmla="*/ 560489 h 1951067"/>
              <a:gd name="connsiteX1" fmla="*/ 1192002 w 2994195"/>
              <a:gd name="connsiteY1" fmla="*/ 0 h 1951067"/>
              <a:gd name="connsiteX2" fmla="*/ 2972909 w 2994195"/>
              <a:gd name="connsiteY2" fmla="*/ 7095 h 1951067"/>
              <a:gd name="connsiteX3" fmla="*/ 2994195 w 2994195"/>
              <a:gd name="connsiteY3" fmla="*/ 1951067 h 1951067"/>
              <a:gd name="connsiteX4" fmla="*/ 0 w 2994195"/>
              <a:gd name="connsiteY4" fmla="*/ 560489 h 1951067"/>
              <a:gd name="connsiteX0" fmla="*/ 0 w 2972910"/>
              <a:gd name="connsiteY0" fmla="*/ 560489 h 1936877"/>
              <a:gd name="connsiteX1" fmla="*/ 1192002 w 2972910"/>
              <a:gd name="connsiteY1" fmla="*/ 0 h 1936877"/>
              <a:gd name="connsiteX2" fmla="*/ 2972909 w 2972910"/>
              <a:gd name="connsiteY2" fmla="*/ 7095 h 1936877"/>
              <a:gd name="connsiteX3" fmla="*/ 2972910 w 2972910"/>
              <a:gd name="connsiteY3" fmla="*/ 1936877 h 1936877"/>
              <a:gd name="connsiteX4" fmla="*/ 0 w 2972910"/>
              <a:gd name="connsiteY4" fmla="*/ 560489 h 1936877"/>
              <a:gd name="connsiteX0" fmla="*/ 0 w 2972928"/>
              <a:gd name="connsiteY0" fmla="*/ 560489 h 1936880"/>
              <a:gd name="connsiteX1" fmla="*/ 1192002 w 2972928"/>
              <a:gd name="connsiteY1" fmla="*/ 0 h 1936880"/>
              <a:gd name="connsiteX2" fmla="*/ 2972909 w 2972928"/>
              <a:gd name="connsiteY2" fmla="*/ 7095 h 1936880"/>
              <a:gd name="connsiteX3" fmla="*/ 2972910 w 2972928"/>
              <a:gd name="connsiteY3" fmla="*/ 1936877 h 1936880"/>
              <a:gd name="connsiteX4" fmla="*/ 0 w 2972928"/>
              <a:gd name="connsiteY4" fmla="*/ 560489 h 19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928" h="1936880">
                <a:moveTo>
                  <a:pt x="0" y="560489"/>
                </a:moveTo>
                <a:lnTo>
                  <a:pt x="1192002" y="0"/>
                </a:lnTo>
                <a:lnTo>
                  <a:pt x="2972909" y="7095"/>
                </a:lnTo>
                <a:cubicBezTo>
                  <a:pt x="2972909" y="650356"/>
                  <a:pt x="2965815" y="1939241"/>
                  <a:pt x="2972910" y="1936877"/>
                </a:cubicBezTo>
                <a:cubicBezTo>
                  <a:pt x="2980005" y="1934513"/>
                  <a:pt x="990970" y="1019285"/>
                  <a:pt x="0" y="56048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14000"/>
                </a:schemeClr>
              </a:gs>
              <a:gs pos="100000">
                <a:srgbClr val="9D1747">
                  <a:alpha val="14000"/>
                </a:srgbClr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4" name="Triangle isocèle 13"/>
          <p:cNvSpPr/>
          <p:nvPr userDrawn="1"/>
        </p:nvSpPr>
        <p:spPr>
          <a:xfrm rot="16200000">
            <a:off x="7346587" y="353825"/>
            <a:ext cx="1746574" cy="1848252"/>
          </a:xfrm>
          <a:prstGeom prst="triangle">
            <a:avLst/>
          </a:prstGeom>
          <a:gradFill flip="none" rotWithShape="1">
            <a:gsLst>
              <a:gs pos="0">
                <a:srgbClr val="9D1747">
                  <a:alpha val="46000"/>
                </a:srgbClr>
              </a:gs>
              <a:gs pos="100000">
                <a:srgbClr val="FFFFFF">
                  <a:alpha val="16000"/>
                </a:srgbClr>
              </a:gs>
            </a:gsLst>
            <a:lin ang="594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8" name="Triangle isocèle 17"/>
          <p:cNvSpPr/>
          <p:nvPr userDrawn="1"/>
        </p:nvSpPr>
        <p:spPr>
          <a:xfrm rot="5400000">
            <a:off x="94524" y="2079251"/>
            <a:ext cx="3247355" cy="3436402"/>
          </a:xfrm>
          <a:prstGeom prst="triangle">
            <a:avLst/>
          </a:prstGeom>
          <a:solidFill>
            <a:srgbClr val="9D1747">
              <a:alpha val="71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9" name="Triangle isocèle 18"/>
          <p:cNvSpPr/>
          <p:nvPr userDrawn="1"/>
        </p:nvSpPr>
        <p:spPr>
          <a:xfrm rot="5400000">
            <a:off x="94524" y="1691901"/>
            <a:ext cx="3247355" cy="3436402"/>
          </a:xfrm>
          <a:prstGeom prst="triangle">
            <a:avLst/>
          </a:prstGeom>
          <a:gradFill flip="none" rotWithShape="1">
            <a:gsLst>
              <a:gs pos="100000">
                <a:srgbClr val="9D1747">
                  <a:alpha val="80000"/>
                </a:srgbClr>
              </a:gs>
              <a:gs pos="0">
                <a:srgbClr val="FFFFFF">
                  <a:alpha val="3600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1" name="Titre 1"/>
          <p:cNvSpPr>
            <a:spLocks noGrp="1"/>
          </p:cNvSpPr>
          <p:nvPr>
            <p:ph type="ctrTitle"/>
          </p:nvPr>
        </p:nvSpPr>
        <p:spPr>
          <a:xfrm>
            <a:off x="2708275" y="4384655"/>
            <a:ext cx="6159500" cy="64454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708275" y="5033779"/>
            <a:ext cx="6159500" cy="4669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574710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BM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46"/>
          <a:stretch/>
        </p:blipFill>
        <p:spPr bwMode="auto">
          <a:xfrm>
            <a:off x="2708275" y="6388492"/>
            <a:ext cx="1944216" cy="4695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entagone 10"/>
          <p:cNvSpPr/>
          <p:nvPr userDrawn="1"/>
        </p:nvSpPr>
        <p:spPr>
          <a:xfrm rot="16200000">
            <a:off x="4110669" y="-1147016"/>
            <a:ext cx="3922107" cy="6167791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107" h="6167791">
                <a:moveTo>
                  <a:pt x="0" y="6163061"/>
                </a:moveTo>
                <a:lnTo>
                  <a:pt x="2943430" y="0"/>
                </a:lnTo>
                <a:lnTo>
                  <a:pt x="3908134" y="2177802"/>
                </a:lnTo>
                <a:cubicBezTo>
                  <a:pt x="3912983" y="4027011"/>
                  <a:pt x="3931867" y="4620289"/>
                  <a:pt x="3915667" y="6167791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>
                  <a:alpha val="32000"/>
                </a:srgbClr>
              </a:gs>
              <a:gs pos="100000">
                <a:schemeClr val="bg1">
                  <a:alpha val="32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Losange 11"/>
          <p:cNvSpPr/>
          <p:nvPr userDrawn="1"/>
        </p:nvSpPr>
        <p:spPr>
          <a:xfrm>
            <a:off x="6195758" y="-24175"/>
            <a:ext cx="2972928" cy="1936880"/>
          </a:xfrm>
          <a:custGeom>
            <a:avLst/>
            <a:gdLst>
              <a:gd name="connsiteX0" fmla="*/ 0 w 4214577"/>
              <a:gd name="connsiteY0" fmla="*/ 1064219 h 2128437"/>
              <a:gd name="connsiteX1" fmla="*/ 2107289 w 4214577"/>
              <a:gd name="connsiteY1" fmla="*/ 0 h 2128437"/>
              <a:gd name="connsiteX2" fmla="*/ 4214577 w 4214577"/>
              <a:gd name="connsiteY2" fmla="*/ 1064219 h 2128437"/>
              <a:gd name="connsiteX3" fmla="*/ 2107289 w 4214577"/>
              <a:gd name="connsiteY3" fmla="*/ 2128437 h 2128437"/>
              <a:gd name="connsiteX4" fmla="*/ 0 w 4214577"/>
              <a:gd name="connsiteY4" fmla="*/ 1064219 h 2128437"/>
              <a:gd name="connsiteX0" fmla="*/ 0 w 4214577"/>
              <a:gd name="connsiteY0" fmla="*/ 1064219 h 2454797"/>
              <a:gd name="connsiteX1" fmla="*/ 2107289 w 4214577"/>
              <a:gd name="connsiteY1" fmla="*/ 0 h 2454797"/>
              <a:gd name="connsiteX2" fmla="*/ 4214577 w 4214577"/>
              <a:gd name="connsiteY2" fmla="*/ 1064219 h 2454797"/>
              <a:gd name="connsiteX3" fmla="*/ 2994195 w 4214577"/>
              <a:gd name="connsiteY3" fmla="*/ 2454797 h 2454797"/>
              <a:gd name="connsiteX4" fmla="*/ 0 w 4214577"/>
              <a:gd name="connsiteY4" fmla="*/ 1064219 h 2454797"/>
              <a:gd name="connsiteX0" fmla="*/ 0 w 4214577"/>
              <a:gd name="connsiteY0" fmla="*/ 560489 h 1951067"/>
              <a:gd name="connsiteX1" fmla="*/ 1192002 w 4214577"/>
              <a:gd name="connsiteY1" fmla="*/ 0 h 1951067"/>
              <a:gd name="connsiteX2" fmla="*/ 4214577 w 4214577"/>
              <a:gd name="connsiteY2" fmla="*/ 560489 h 1951067"/>
              <a:gd name="connsiteX3" fmla="*/ 2994195 w 4214577"/>
              <a:gd name="connsiteY3" fmla="*/ 1951067 h 1951067"/>
              <a:gd name="connsiteX4" fmla="*/ 0 w 4214577"/>
              <a:gd name="connsiteY4" fmla="*/ 560489 h 1951067"/>
              <a:gd name="connsiteX0" fmla="*/ 0 w 2994195"/>
              <a:gd name="connsiteY0" fmla="*/ 560489 h 1951067"/>
              <a:gd name="connsiteX1" fmla="*/ 1192002 w 2994195"/>
              <a:gd name="connsiteY1" fmla="*/ 0 h 1951067"/>
              <a:gd name="connsiteX2" fmla="*/ 2972909 w 2994195"/>
              <a:gd name="connsiteY2" fmla="*/ 7095 h 1951067"/>
              <a:gd name="connsiteX3" fmla="*/ 2994195 w 2994195"/>
              <a:gd name="connsiteY3" fmla="*/ 1951067 h 1951067"/>
              <a:gd name="connsiteX4" fmla="*/ 0 w 2994195"/>
              <a:gd name="connsiteY4" fmla="*/ 560489 h 1951067"/>
              <a:gd name="connsiteX0" fmla="*/ 0 w 2972910"/>
              <a:gd name="connsiteY0" fmla="*/ 560489 h 1936877"/>
              <a:gd name="connsiteX1" fmla="*/ 1192002 w 2972910"/>
              <a:gd name="connsiteY1" fmla="*/ 0 h 1936877"/>
              <a:gd name="connsiteX2" fmla="*/ 2972909 w 2972910"/>
              <a:gd name="connsiteY2" fmla="*/ 7095 h 1936877"/>
              <a:gd name="connsiteX3" fmla="*/ 2972910 w 2972910"/>
              <a:gd name="connsiteY3" fmla="*/ 1936877 h 1936877"/>
              <a:gd name="connsiteX4" fmla="*/ 0 w 2972910"/>
              <a:gd name="connsiteY4" fmla="*/ 560489 h 1936877"/>
              <a:gd name="connsiteX0" fmla="*/ 0 w 2972928"/>
              <a:gd name="connsiteY0" fmla="*/ 560489 h 1936880"/>
              <a:gd name="connsiteX1" fmla="*/ 1192002 w 2972928"/>
              <a:gd name="connsiteY1" fmla="*/ 0 h 1936880"/>
              <a:gd name="connsiteX2" fmla="*/ 2972909 w 2972928"/>
              <a:gd name="connsiteY2" fmla="*/ 7095 h 1936880"/>
              <a:gd name="connsiteX3" fmla="*/ 2972910 w 2972928"/>
              <a:gd name="connsiteY3" fmla="*/ 1936877 h 1936880"/>
              <a:gd name="connsiteX4" fmla="*/ 0 w 2972928"/>
              <a:gd name="connsiteY4" fmla="*/ 560489 h 19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928" h="1936880">
                <a:moveTo>
                  <a:pt x="0" y="560489"/>
                </a:moveTo>
                <a:lnTo>
                  <a:pt x="1192002" y="0"/>
                </a:lnTo>
                <a:lnTo>
                  <a:pt x="2972909" y="7095"/>
                </a:lnTo>
                <a:cubicBezTo>
                  <a:pt x="2972909" y="650356"/>
                  <a:pt x="2965815" y="1939241"/>
                  <a:pt x="2972910" y="1936877"/>
                </a:cubicBezTo>
                <a:cubicBezTo>
                  <a:pt x="2980005" y="1934513"/>
                  <a:pt x="990970" y="1019285"/>
                  <a:pt x="0" y="56048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14000"/>
                </a:schemeClr>
              </a:gs>
              <a:gs pos="100000">
                <a:srgbClr val="9D1747">
                  <a:alpha val="14000"/>
                </a:srgbClr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4" name="Triangle isocèle 13"/>
          <p:cNvSpPr/>
          <p:nvPr userDrawn="1"/>
        </p:nvSpPr>
        <p:spPr>
          <a:xfrm rot="16200000">
            <a:off x="7020500" y="344602"/>
            <a:ext cx="2063438" cy="2183562"/>
          </a:xfrm>
          <a:prstGeom prst="triangle">
            <a:avLst/>
          </a:prstGeom>
          <a:gradFill flip="none" rotWithShape="1">
            <a:gsLst>
              <a:gs pos="0">
                <a:srgbClr val="9D1747">
                  <a:alpha val="46000"/>
                </a:srgbClr>
              </a:gs>
              <a:gs pos="100000">
                <a:srgbClr val="FFFFFF">
                  <a:alpha val="16000"/>
                </a:srgbClr>
              </a:gs>
            </a:gsLst>
            <a:lin ang="594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60625" y="639365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5" name="Image 4" descr="Logo_INSALyon-quadri copi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" y="360000"/>
            <a:ext cx="2306320" cy="502920"/>
          </a:xfrm>
          <a:prstGeom prst="rect">
            <a:avLst/>
          </a:prstGeom>
        </p:spPr>
      </p:pic>
      <p:sp>
        <p:nvSpPr>
          <p:cNvPr id="18" name="Triangle isocèle 17"/>
          <p:cNvSpPr/>
          <p:nvPr userDrawn="1"/>
        </p:nvSpPr>
        <p:spPr>
          <a:xfrm rot="5400000">
            <a:off x="125760" y="1170310"/>
            <a:ext cx="4320480" cy="4572000"/>
          </a:xfrm>
          <a:prstGeom prst="triangle">
            <a:avLst/>
          </a:prstGeom>
          <a:solidFill>
            <a:srgbClr val="9D1747">
              <a:alpha val="71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9" name="Triangle isocèle 18"/>
          <p:cNvSpPr/>
          <p:nvPr userDrawn="1"/>
        </p:nvSpPr>
        <p:spPr>
          <a:xfrm rot="5400000">
            <a:off x="125760" y="782960"/>
            <a:ext cx="4320480" cy="4572000"/>
          </a:xfrm>
          <a:prstGeom prst="triangle">
            <a:avLst/>
          </a:prstGeom>
          <a:gradFill flip="none" rotWithShape="1">
            <a:gsLst>
              <a:gs pos="100000">
                <a:srgbClr val="9D1747">
                  <a:alpha val="80000"/>
                </a:srgbClr>
              </a:gs>
              <a:gs pos="0">
                <a:srgbClr val="FFFFFF">
                  <a:alpha val="3600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22" name="Image 21" descr="032_XW9K4492.jp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801411"/>
            <a:ext cx="8997696" cy="4512235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23" name="Image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48" y="6373504"/>
            <a:ext cx="720080" cy="320905"/>
          </a:xfrm>
          <a:prstGeom prst="rect">
            <a:avLst/>
          </a:prstGeom>
        </p:spPr>
      </p:pic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2708275" y="4384655"/>
            <a:ext cx="6159500" cy="64454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708275" y="5033779"/>
            <a:ext cx="6159500" cy="4669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sous-titres du masque</a:t>
            </a:r>
          </a:p>
        </p:txBody>
      </p:sp>
      <p:sp>
        <p:nvSpPr>
          <p:cNvPr id="1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2708275" y="5711296"/>
            <a:ext cx="6159500" cy="398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Auteur(s)</a:t>
            </a:r>
          </a:p>
        </p:txBody>
      </p:sp>
    </p:spTree>
    <p:extLst>
      <p:ext uri="{BB962C8B-B14F-4D97-AF65-F5344CB8AC3E}">
        <p14:creationId xmlns:p14="http://schemas.microsoft.com/office/powerpoint/2010/main" val="516202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Pentagone 10"/>
          <p:cNvSpPr/>
          <p:nvPr userDrawn="1"/>
        </p:nvSpPr>
        <p:spPr>
          <a:xfrm rot="16200000">
            <a:off x="4110669" y="-1147016"/>
            <a:ext cx="3922107" cy="6167791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107" h="6167791">
                <a:moveTo>
                  <a:pt x="0" y="6163061"/>
                </a:moveTo>
                <a:lnTo>
                  <a:pt x="2943430" y="0"/>
                </a:lnTo>
                <a:lnTo>
                  <a:pt x="3908134" y="2177802"/>
                </a:lnTo>
                <a:cubicBezTo>
                  <a:pt x="3912983" y="4027011"/>
                  <a:pt x="3931867" y="4620289"/>
                  <a:pt x="3915667" y="6167791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>
                  <a:alpha val="51000"/>
                </a:srgbClr>
              </a:gs>
              <a:gs pos="100000">
                <a:schemeClr val="bg1">
                  <a:alpha val="51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1" name="Losange 11"/>
          <p:cNvSpPr/>
          <p:nvPr userDrawn="1"/>
        </p:nvSpPr>
        <p:spPr>
          <a:xfrm>
            <a:off x="6195758" y="-24175"/>
            <a:ext cx="2972928" cy="1936880"/>
          </a:xfrm>
          <a:custGeom>
            <a:avLst/>
            <a:gdLst>
              <a:gd name="connsiteX0" fmla="*/ 0 w 4214577"/>
              <a:gd name="connsiteY0" fmla="*/ 1064219 h 2128437"/>
              <a:gd name="connsiteX1" fmla="*/ 2107289 w 4214577"/>
              <a:gd name="connsiteY1" fmla="*/ 0 h 2128437"/>
              <a:gd name="connsiteX2" fmla="*/ 4214577 w 4214577"/>
              <a:gd name="connsiteY2" fmla="*/ 1064219 h 2128437"/>
              <a:gd name="connsiteX3" fmla="*/ 2107289 w 4214577"/>
              <a:gd name="connsiteY3" fmla="*/ 2128437 h 2128437"/>
              <a:gd name="connsiteX4" fmla="*/ 0 w 4214577"/>
              <a:gd name="connsiteY4" fmla="*/ 1064219 h 2128437"/>
              <a:gd name="connsiteX0" fmla="*/ 0 w 4214577"/>
              <a:gd name="connsiteY0" fmla="*/ 1064219 h 2454797"/>
              <a:gd name="connsiteX1" fmla="*/ 2107289 w 4214577"/>
              <a:gd name="connsiteY1" fmla="*/ 0 h 2454797"/>
              <a:gd name="connsiteX2" fmla="*/ 4214577 w 4214577"/>
              <a:gd name="connsiteY2" fmla="*/ 1064219 h 2454797"/>
              <a:gd name="connsiteX3" fmla="*/ 2994195 w 4214577"/>
              <a:gd name="connsiteY3" fmla="*/ 2454797 h 2454797"/>
              <a:gd name="connsiteX4" fmla="*/ 0 w 4214577"/>
              <a:gd name="connsiteY4" fmla="*/ 1064219 h 2454797"/>
              <a:gd name="connsiteX0" fmla="*/ 0 w 4214577"/>
              <a:gd name="connsiteY0" fmla="*/ 560489 h 1951067"/>
              <a:gd name="connsiteX1" fmla="*/ 1192002 w 4214577"/>
              <a:gd name="connsiteY1" fmla="*/ 0 h 1951067"/>
              <a:gd name="connsiteX2" fmla="*/ 4214577 w 4214577"/>
              <a:gd name="connsiteY2" fmla="*/ 560489 h 1951067"/>
              <a:gd name="connsiteX3" fmla="*/ 2994195 w 4214577"/>
              <a:gd name="connsiteY3" fmla="*/ 1951067 h 1951067"/>
              <a:gd name="connsiteX4" fmla="*/ 0 w 4214577"/>
              <a:gd name="connsiteY4" fmla="*/ 560489 h 1951067"/>
              <a:gd name="connsiteX0" fmla="*/ 0 w 2994195"/>
              <a:gd name="connsiteY0" fmla="*/ 560489 h 1951067"/>
              <a:gd name="connsiteX1" fmla="*/ 1192002 w 2994195"/>
              <a:gd name="connsiteY1" fmla="*/ 0 h 1951067"/>
              <a:gd name="connsiteX2" fmla="*/ 2972909 w 2994195"/>
              <a:gd name="connsiteY2" fmla="*/ 7095 h 1951067"/>
              <a:gd name="connsiteX3" fmla="*/ 2994195 w 2994195"/>
              <a:gd name="connsiteY3" fmla="*/ 1951067 h 1951067"/>
              <a:gd name="connsiteX4" fmla="*/ 0 w 2994195"/>
              <a:gd name="connsiteY4" fmla="*/ 560489 h 1951067"/>
              <a:gd name="connsiteX0" fmla="*/ 0 w 2972910"/>
              <a:gd name="connsiteY0" fmla="*/ 560489 h 1936877"/>
              <a:gd name="connsiteX1" fmla="*/ 1192002 w 2972910"/>
              <a:gd name="connsiteY1" fmla="*/ 0 h 1936877"/>
              <a:gd name="connsiteX2" fmla="*/ 2972909 w 2972910"/>
              <a:gd name="connsiteY2" fmla="*/ 7095 h 1936877"/>
              <a:gd name="connsiteX3" fmla="*/ 2972910 w 2972910"/>
              <a:gd name="connsiteY3" fmla="*/ 1936877 h 1936877"/>
              <a:gd name="connsiteX4" fmla="*/ 0 w 2972910"/>
              <a:gd name="connsiteY4" fmla="*/ 560489 h 1936877"/>
              <a:gd name="connsiteX0" fmla="*/ 0 w 2972928"/>
              <a:gd name="connsiteY0" fmla="*/ 560489 h 1936880"/>
              <a:gd name="connsiteX1" fmla="*/ 1192002 w 2972928"/>
              <a:gd name="connsiteY1" fmla="*/ 0 h 1936880"/>
              <a:gd name="connsiteX2" fmla="*/ 2972909 w 2972928"/>
              <a:gd name="connsiteY2" fmla="*/ 7095 h 1936880"/>
              <a:gd name="connsiteX3" fmla="*/ 2972910 w 2972928"/>
              <a:gd name="connsiteY3" fmla="*/ 1936877 h 1936880"/>
              <a:gd name="connsiteX4" fmla="*/ 0 w 2972928"/>
              <a:gd name="connsiteY4" fmla="*/ 560489 h 19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928" h="1936880">
                <a:moveTo>
                  <a:pt x="0" y="560489"/>
                </a:moveTo>
                <a:lnTo>
                  <a:pt x="1192002" y="0"/>
                </a:lnTo>
                <a:lnTo>
                  <a:pt x="2972909" y="7095"/>
                </a:lnTo>
                <a:cubicBezTo>
                  <a:pt x="2972909" y="650356"/>
                  <a:pt x="2965815" y="1939241"/>
                  <a:pt x="2972910" y="1936877"/>
                </a:cubicBezTo>
                <a:cubicBezTo>
                  <a:pt x="2980005" y="1934513"/>
                  <a:pt x="990970" y="1019285"/>
                  <a:pt x="0" y="56048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22000"/>
                </a:schemeClr>
              </a:gs>
              <a:gs pos="100000">
                <a:srgbClr val="9D1747">
                  <a:alpha val="22000"/>
                </a:srgbClr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9" name="Triangle isocèle 28"/>
          <p:cNvSpPr/>
          <p:nvPr userDrawn="1"/>
        </p:nvSpPr>
        <p:spPr>
          <a:xfrm rot="16200000">
            <a:off x="7020500" y="344602"/>
            <a:ext cx="2063438" cy="2183562"/>
          </a:xfrm>
          <a:prstGeom prst="triangle">
            <a:avLst/>
          </a:prstGeom>
          <a:gradFill flip="none" rotWithShape="1">
            <a:gsLst>
              <a:gs pos="0">
                <a:srgbClr val="9D1747">
                  <a:alpha val="10000"/>
                </a:srgbClr>
              </a:gs>
              <a:gs pos="100000">
                <a:srgbClr val="FFFFFF">
                  <a:alpha val="10000"/>
                </a:srgbClr>
              </a:gs>
            </a:gsLst>
            <a:lin ang="594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0" name="Triangle isocèle 29"/>
          <p:cNvSpPr/>
          <p:nvPr userDrawn="1"/>
        </p:nvSpPr>
        <p:spPr>
          <a:xfrm rot="5400000">
            <a:off x="125760" y="1170310"/>
            <a:ext cx="4320480" cy="4572000"/>
          </a:xfrm>
          <a:prstGeom prst="triangle">
            <a:avLst/>
          </a:prstGeom>
          <a:solidFill>
            <a:srgbClr val="9D1747">
              <a:alpha val="51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1" name="Triangle isocèle 30"/>
          <p:cNvSpPr/>
          <p:nvPr userDrawn="1"/>
        </p:nvSpPr>
        <p:spPr>
          <a:xfrm rot="5400000">
            <a:off x="125760" y="782960"/>
            <a:ext cx="4320480" cy="4572000"/>
          </a:xfrm>
          <a:prstGeom prst="triangle">
            <a:avLst/>
          </a:prstGeom>
          <a:gradFill flip="none" rotWithShape="1">
            <a:gsLst>
              <a:gs pos="100000">
                <a:srgbClr val="9D1747">
                  <a:alpha val="30000"/>
                </a:srgbClr>
              </a:gs>
              <a:gs pos="0">
                <a:srgbClr val="FFFFFF">
                  <a:alpha val="3000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48" y="6373504"/>
            <a:ext cx="720080" cy="320905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fld id="{1A31A217-8750-3D45-897A-9370757FC2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23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46"/>
          <a:stretch/>
        </p:blipFill>
        <p:spPr bwMode="auto">
          <a:xfrm>
            <a:off x="2708275" y="6388492"/>
            <a:ext cx="1944216" cy="4695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 descr="Logo_INSALyon-quadri copi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" y="360000"/>
            <a:ext cx="2306320" cy="502920"/>
          </a:xfrm>
          <a:prstGeom prst="rect">
            <a:avLst/>
          </a:prstGeom>
        </p:spPr>
      </p:pic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2708275" y="4384655"/>
            <a:ext cx="6159500" cy="64454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708275" y="5033779"/>
            <a:ext cx="6159500" cy="4669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sous-titres du masque</a:t>
            </a:r>
          </a:p>
        </p:txBody>
      </p:sp>
      <p:sp>
        <p:nvSpPr>
          <p:cNvPr id="19" name="Espace réservé du texte 6"/>
          <p:cNvSpPr>
            <a:spLocks noGrp="1"/>
          </p:cNvSpPr>
          <p:nvPr>
            <p:ph type="body" sz="quarter" idx="12" hasCustomPrompt="1"/>
          </p:nvPr>
        </p:nvSpPr>
        <p:spPr>
          <a:xfrm>
            <a:off x="2708275" y="5711296"/>
            <a:ext cx="6159500" cy="398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Auteur(s)</a:t>
            </a:r>
          </a:p>
        </p:txBody>
      </p:sp>
    </p:spTree>
    <p:extLst>
      <p:ext uri="{BB962C8B-B14F-4D97-AF65-F5344CB8AC3E}">
        <p14:creationId xmlns:p14="http://schemas.microsoft.com/office/powerpoint/2010/main" val="371484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cour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Pentagone 10"/>
          <p:cNvSpPr/>
          <p:nvPr userDrawn="1"/>
        </p:nvSpPr>
        <p:spPr>
          <a:xfrm rot="16200000">
            <a:off x="4110669" y="-1147016"/>
            <a:ext cx="3922107" cy="6167791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107" h="6167791">
                <a:moveTo>
                  <a:pt x="0" y="6163061"/>
                </a:moveTo>
                <a:lnTo>
                  <a:pt x="2943430" y="0"/>
                </a:lnTo>
                <a:lnTo>
                  <a:pt x="3908134" y="2177802"/>
                </a:lnTo>
                <a:cubicBezTo>
                  <a:pt x="3912983" y="4027011"/>
                  <a:pt x="3931867" y="4620289"/>
                  <a:pt x="3915667" y="6167791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>
                  <a:alpha val="51000"/>
                </a:srgbClr>
              </a:gs>
              <a:gs pos="100000">
                <a:schemeClr val="bg1">
                  <a:alpha val="51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9" name="Losange 11"/>
          <p:cNvSpPr/>
          <p:nvPr userDrawn="1"/>
        </p:nvSpPr>
        <p:spPr>
          <a:xfrm>
            <a:off x="6195758" y="-24175"/>
            <a:ext cx="2972928" cy="1936880"/>
          </a:xfrm>
          <a:custGeom>
            <a:avLst/>
            <a:gdLst>
              <a:gd name="connsiteX0" fmla="*/ 0 w 4214577"/>
              <a:gd name="connsiteY0" fmla="*/ 1064219 h 2128437"/>
              <a:gd name="connsiteX1" fmla="*/ 2107289 w 4214577"/>
              <a:gd name="connsiteY1" fmla="*/ 0 h 2128437"/>
              <a:gd name="connsiteX2" fmla="*/ 4214577 w 4214577"/>
              <a:gd name="connsiteY2" fmla="*/ 1064219 h 2128437"/>
              <a:gd name="connsiteX3" fmla="*/ 2107289 w 4214577"/>
              <a:gd name="connsiteY3" fmla="*/ 2128437 h 2128437"/>
              <a:gd name="connsiteX4" fmla="*/ 0 w 4214577"/>
              <a:gd name="connsiteY4" fmla="*/ 1064219 h 2128437"/>
              <a:gd name="connsiteX0" fmla="*/ 0 w 4214577"/>
              <a:gd name="connsiteY0" fmla="*/ 1064219 h 2454797"/>
              <a:gd name="connsiteX1" fmla="*/ 2107289 w 4214577"/>
              <a:gd name="connsiteY1" fmla="*/ 0 h 2454797"/>
              <a:gd name="connsiteX2" fmla="*/ 4214577 w 4214577"/>
              <a:gd name="connsiteY2" fmla="*/ 1064219 h 2454797"/>
              <a:gd name="connsiteX3" fmla="*/ 2994195 w 4214577"/>
              <a:gd name="connsiteY3" fmla="*/ 2454797 h 2454797"/>
              <a:gd name="connsiteX4" fmla="*/ 0 w 4214577"/>
              <a:gd name="connsiteY4" fmla="*/ 1064219 h 2454797"/>
              <a:gd name="connsiteX0" fmla="*/ 0 w 4214577"/>
              <a:gd name="connsiteY0" fmla="*/ 560489 h 1951067"/>
              <a:gd name="connsiteX1" fmla="*/ 1192002 w 4214577"/>
              <a:gd name="connsiteY1" fmla="*/ 0 h 1951067"/>
              <a:gd name="connsiteX2" fmla="*/ 4214577 w 4214577"/>
              <a:gd name="connsiteY2" fmla="*/ 560489 h 1951067"/>
              <a:gd name="connsiteX3" fmla="*/ 2994195 w 4214577"/>
              <a:gd name="connsiteY3" fmla="*/ 1951067 h 1951067"/>
              <a:gd name="connsiteX4" fmla="*/ 0 w 4214577"/>
              <a:gd name="connsiteY4" fmla="*/ 560489 h 1951067"/>
              <a:gd name="connsiteX0" fmla="*/ 0 w 2994195"/>
              <a:gd name="connsiteY0" fmla="*/ 560489 h 1951067"/>
              <a:gd name="connsiteX1" fmla="*/ 1192002 w 2994195"/>
              <a:gd name="connsiteY1" fmla="*/ 0 h 1951067"/>
              <a:gd name="connsiteX2" fmla="*/ 2972909 w 2994195"/>
              <a:gd name="connsiteY2" fmla="*/ 7095 h 1951067"/>
              <a:gd name="connsiteX3" fmla="*/ 2994195 w 2994195"/>
              <a:gd name="connsiteY3" fmla="*/ 1951067 h 1951067"/>
              <a:gd name="connsiteX4" fmla="*/ 0 w 2994195"/>
              <a:gd name="connsiteY4" fmla="*/ 560489 h 1951067"/>
              <a:gd name="connsiteX0" fmla="*/ 0 w 2972910"/>
              <a:gd name="connsiteY0" fmla="*/ 560489 h 1936877"/>
              <a:gd name="connsiteX1" fmla="*/ 1192002 w 2972910"/>
              <a:gd name="connsiteY1" fmla="*/ 0 h 1936877"/>
              <a:gd name="connsiteX2" fmla="*/ 2972909 w 2972910"/>
              <a:gd name="connsiteY2" fmla="*/ 7095 h 1936877"/>
              <a:gd name="connsiteX3" fmla="*/ 2972910 w 2972910"/>
              <a:gd name="connsiteY3" fmla="*/ 1936877 h 1936877"/>
              <a:gd name="connsiteX4" fmla="*/ 0 w 2972910"/>
              <a:gd name="connsiteY4" fmla="*/ 560489 h 1936877"/>
              <a:gd name="connsiteX0" fmla="*/ 0 w 2972928"/>
              <a:gd name="connsiteY0" fmla="*/ 560489 h 1936880"/>
              <a:gd name="connsiteX1" fmla="*/ 1192002 w 2972928"/>
              <a:gd name="connsiteY1" fmla="*/ 0 h 1936880"/>
              <a:gd name="connsiteX2" fmla="*/ 2972909 w 2972928"/>
              <a:gd name="connsiteY2" fmla="*/ 7095 h 1936880"/>
              <a:gd name="connsiteX3" fmla="*/ 2972910 w 2972928"/>
              <a:gd name="connsiteY3" fmla="*/ 1936877 h 1936880"/>
              <a:gd name="connsiteX4" fmla="*/ 0 w 2972928"/>
              <a:gd name="connsiteY4" fmla="*/ 560489 h 19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928" h="1936880">
                <a:moveTo>
                  <a:pt x="0" y="560489"/>
                </a:moveTo>
                <a:lnTo>
                  <a:pt x="1192002" y="0"/>
                </a:lnTo>
                <a:lnTo>
                  <a:pt x="2972909" y="7095"/>
                </a:lnTo>
                <a:cubicBezTo>
                  <a:pt x="2972909" y="650356"/>
                  <a:pt x="2965815" y="1939241"/>
                  <a:pt x="2972910" y="1936877"/>
                </a:cubicBezTo>
                <a:cubicBezTo>
                  <a:pt x="2980005" y="1934513"/>
                  <a:pt x="990970" y="1019285"/>
                  <a:pt x="0" y="56048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22000"/>
                </a:schemeClr>
              </a:gs>
              <a:gs pos="100000">
                <a:srgbClr val="9D1747">
                  <a:alpha val="22000"/>
                </a:srgbClr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2" name="Triangle isocèle 21"/>
          <p:cNvSpPr/>
          <p:nvPr userDrawn="1"/>
        </p:nvSpPr>
        <p:spPr>
          <a:xfrm rot="16200000">
            <a:off x="7020500" y="344602"/>
            <a:ext cx="2063438" cy="2183562"/>
          </a:xfrm>
          <a:prstGeom prst="triangle">
            <a:avLst/>
          </a:prstGeom>
          <a:gradFill flip="none" rotWithShape="1">
            <a:gsLst>
              <a:gs pos="0">
                <a:srgbClr val="9D1747">
                  <a:alpha val="10000"/>
                </a:srgbClr>
              </a:gs>
              <a:gs pos="100000">
                <a:srgbClr val="FFFFFF">
                  <a:alpha val="10000"/>
                </a:srgbClr>
              </a:gs>
            </a:gsLst>
            <a:lin ang="594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7" name="Triangle isocèle 26"/>
          <p:cNvSpPr/>
          <p:nvPr userDrawn="1"/>
        </p:nvSpPr>
        <p:spPr>
          <a:xfrm rot="5400000">
            <a:off x="125760" y="1170310"/>
            <a:ext cx="4320480" cy="4572000"/>
          </a:xfrm>
          <a:prstGeom prst="triangle">
            <a:avLst/>
          </a:prstGeom>
          <a:solidFill>
            <a:srgbClr val="9D1747">
              <a:alpha val="51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8" name="Triangle isocèle 27"/>
          <p:cNvSpPr/>
          <p:nvPr userDrawn="1"/>
        </p:nvSpPr>
        <p:spPr>
          <a:xfrm rot="5400000">
            <a:off x="125760" y="782960"/>
            <a:ext cx="4320480" cy="4572000"/>
          </a:xfrm>
          <a:prstGeom prst="triangle">
            <a:avLst/>
          </a:prstGeom>
          <a:gradFill flip="none" rotWithShape="1">
            <a:gsLst>
              <a:gs pos="100000">
                <a:srgbClr val="9D1747">
                  <a:alpha val="30000"/>
                </a:srgbClr>
              </a:gs>
              <a:gs pos="0">
                <a:srgbClr val="FFFFFF">
                  <a:alpha val="3000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48" y="6373504"/>
            <a:ext cx="720080" cy="320905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fld id="{1A31A217-8750-3D45-897A-9370757FC2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23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46"/>
          <a:stretch/>
        </p:blipFill>
        <p:spPr bwMode="auto">
          <a:xfrm>
            <a:off x="2708275" y="6388492"/>
            <a:ext cx="1944216" cy="4695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 descr="Logo_INSALyon-quadri copi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" y="360000"/>
            <a:ext cx="2306320" cy="502920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ctrTitle"/>
          </p:nvPr>
        </p:nvSpPr>
        <p:spPr>
          <a:xfrm>
            <a:off x="2708275" y="4384655"/>
            <a:ext cx="6159500" cy="64454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0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708275" y="5033779"/>
            <a:ext cx="6159500" cy="4669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sous-titres du masque</a:t>
            </a:r>
          </a:p>
        </p:txBody>
      </p:sp>
      <p:sp>
        <p:nvSpPr>
          <p:cNvPr id="21" name="Espace réservé du texte 6"/>
          <p:cNvSpPr>
            <a:spLocks noGrp="1"/>
          </p:cNvSpPr>
          <p:nvPr>
            <p:ph type="body" sz="quarter" idx="12" hasCustomPrompt="1"/>
          </p:nvPr>
        </p:nvSpPr>
        <p:spPr>
          <a:xfrm>
            <a:off x="2708275" y="5711296"/>
            <a:ext cx="6159500" cy="398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Auteur(s)</a:t>
            </a:r>
          </a:p>
        </p:txBody>
      </p:sp>
    </p:spTree>
    <p:extLst>
      <p:ext uri="{BB962C8B-B14F-4D97-AF65-F5344CB8AC3E}">
        <p14:creationId xmlns:p14="http://schemas.microsoft.com/office/powerpoint/2010/main" val="3781670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et_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e 10"/>
          <p:cNvSpPr/>
          <p:nvPr userDrawn="1"/>
        </p:nvSpPr>
        <p:spPr>
          <a:xfrm rot="5400000" flipH="1" flipV="1">
            <a:off x="8382722" y="-325702"/>
            <a:ext cx="435581" cy="1086982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47000"/>
                </a:srgbClr>
              </a:gs>
            </a:gsLst>
            <a:lin ang="588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Pentagone 10"/>
          <p:cNvSpPr/>
          <p:nvPr userDrawn="1"/>
        </p:nvSpPr>
        <p:spPr>
          <a:xfrm rot="16200000" flipH="1" flipV="1">
            <a:off x="204824" y="6392533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Pentagone 10"/>
          <p:cNvSpPr/>
          <p:nvPr userDrawn="1"/>
        </p:nvSpPr>
        <p:spPr>
          <a:xfrm rot="5400000" flipH="1" flipV="1">
            <a:off x="8665257" y="-204823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57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50140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algn="l">
              <a:defRPr sz="1800" b="1">
                <a:solidFill>
                  <a:srgbClr val="6E074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3466D8FE-5733-7B45-8963-854D3AC5C96E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928" y="6474390"/>
            <a:ext cx="636199" cy="283523"/>
          </a:xfrm>
          <a:prstGeom prst="rect">
            <a:avLst/>
          </a:prstGeom>
        </p:spPr>
      </p:pic>
      <p:pic>
        <p:nvPicPr>
          <p:cNvPr id="16" name="Image 15" descr="Logo_INSALyon-quadri copi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535083"/>
            <a:ext cx="1008000" cy="219807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457200" y="698500"/>
            <a:ext cx="3600000" cy="36000"/>
          </a:xfrm>
          <a:prstGeom prst="rect">
            <a:avLst/>
          </a:prstGeom>
          <a:gradFill flip="none" rotWithShape="1">
            <a:gsLst>
              <a:gs pos="0">
                <a:srgbClr val="6E074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2"/>
          </p:nvPr>
        </p:nvSpPr>
        <p:spPr>
          <a:xfrm>
            <a:off x="457200" y="1016000"/>
            <a:ext cx="8229600" cy="5130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97323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e 10"/>
          <p:cNvSpPr/>
          <p:nvPr userDrawn="1"/>
        </p:nvSpPr>
        <p:spPr>
          <a:xfrm rot="5400000" flipH="1" flipV="1">
            <a:off x="8382722" y="-325702"/>
            <a:ext cx="435581" cy="1086982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47000"/>
                </a:srgbClr>
              </a:gs>
            </a:gsLst>
            <a:lin ang="588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Pentagone 10"/>
          <p:cNvSpPr/>
          <p:nvPr userDrawn="1"/>
        </p:nvSpPr>
        <p:spPr>
          <a:xfrm rot="16200000" flipH="1" flipV="1">
            <a:off x="204824" y="6392533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Pentagone 10"/>
          <p:cNvSpPr/>
          <p:nvPr userDrawn="1"/>
        </p:nvSpPr>
        <p:spPr>
          <a:xfrm rot="5400000" flipH="1" flipV="1">
            <a:off x="8665257" y="-204823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57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50140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algn="l">
              <a:defRPr sz="1800" b="1">
                <a:solidFill>
                  <a:srgbClr val="6E074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3466D8FE-5733-7B45-8963-854D3AC5C96E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928" y="6474390"/>
            <a:ext cx="636199" cy="283523"/>
          </a:xfrm>
          <a:prstGeom prst="rect">
            <a:avLst/>
          </a:prstGeom>
        </p:spPr>
      </p:pic>
      <p:pic>
        <p:nvPicPr>
          <p:cNvPr id="16" name="Image 15" descr="Logo_INSALyon-quadri copi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535083"/>
            <a:ext cx="1008000" cy="219807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457200" y="698500"/>
            <a:ext cx="3600000" cy="36000"/>
          </a:xfrm>
          <a:prstGeom prst="rect">
            <a:avLst/>
          </a:prstGeom>
          <a:gradFill flip="none" rotWithShape="1">
            <a:gsLst>
              <a:gs pos="0">
                <a:srgbClr val="6E074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2"/>
          </p:nvPr>
        </p:nvSpPr>
        <p:spPr>
          <a:xfrm>
            <a:off x="4808538" y="1044575"/>
            <a:ext cx="3878262" cy="511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</a:defRPr>
            </a:lvl2pPr>
            <a:lvl3pPr>
              <a:defRPr sz="1600">
                <a:latin typeface="Calibri Light" panose="020F0302020204030204" pitchFamily="34" charset="0"/>
              </a:defRPr>
            </a:lvl3pPr>
            <a:lvl4pPr>
              <a:defRPr sz="1400">
                <a:latin typeface="Calibri Light" panose="020F0302020204030204" pitchFamily="34" charset="0"/>
              </a:defRPr>
            </a:lvl4pPr>
            <a:lvl5pPr>
              <a:defRPr sz="1400">
                <a:latin typeface="Calibri Light" panose="020F0302020204030204" pitchFamily="34" charset="0"/>
              </a:defRPr>
            </a:lvl5pPr>
          </a:lstStyle>
          <a:p>
            <a:pPr lvl="0"/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57200" y="1044575"/>
            <a:ext cx="4198938" cy="51196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69536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93E9-CEF0-47B7-AEA6-AFACC79966BA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7564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e 10"/>
          <p:cNvSpPr/>
          <p:nvPr userDrawn="1"/>
        </p:nvSpPr>
        <p:spPr>
          <a:xfrm rot="5400000" flipH="1" flipV="1">
            <a:off x="8382722" y="-325702"/>
            <a:ext cx="435581" cy="1086982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47000"/>
                </a:srgbClr>
              </a:gs>
            </a:gsLst>
            <a:lin ang="588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Pentagone 10"/>
          <p:cNvSpPr/>
          <p:nvPr userDrawn="1"/>
        </p:nvSpPr>
        <p:spPr>
          <a:xfrm rot="16200000" flipH="1" flipV="1">
            <a:off x="204824" y="6392533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Pentagone 10"/>
          <p:cNvSpPr/>
          <p:nvPr userDrawn="1"/>
        </p:nvSpPr>
        <p:spPr>
          <a:xfrm rot="5400000" flipH="1" flipV="1">
            <a:off x="8665257" y="-204823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57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3466D8FE-5733-7B45-8963-854D3AC5C96E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928" y="6474390"/>
            <a:ext cx="636199" cy="283523"/>
          </a:xfrm>
          <a:prstGeom prst="rect">
            <a:avLst/>
          </a:prstGeom>
        </p:spPr>
      </p:pic>
      <p:pic>
        <p:nvPicPr>
          <p:cNvPr id="16" name="Image 15" descr="Logo_INSALyon-quadri copi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535083"/>
            <a:ext cx="1008000" cy="21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45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8614460-7D3C-431E-9509-56A4D7F7C002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5995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195A661-B404-4C0D-908B-FBDD28D5EEB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725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1780-2E25-4081-A2D9-4C0805256F67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981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4F47-3A99-4701-A7D9-FE6C4D9DA92E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294145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62588-EC5C-453B-A942-AA1C7EFEEF33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917051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D575-BDA5-4AAF-81DC-5D38C213A391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007548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9C5B0-21BA-48EA-B067-5E37072B4F18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609060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59AD-49F4-478E-A013-BE606CDD1B41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5" name="Pentagone 10"/>
          <p:cNvSpPr/>
          <p:nvPr userDrawn="1"/>
        </p:nvSpPr>
        <p:spPr>
          <a:xfrm rot="5400000" flipH="1" flipV="1">
            <a:off x="8382722" y="-325702"/>
            <a:ext cx="435581" cy="1086982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47000"/>
                </a:srgbClr>
              </a:gs>
            </a:gsLst>
            <a:lin ang="5880000" scaled="0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6" name="Pentagone 10"/>
          <p:cNvSpPr/>
          <p:nvPr userDrawn="1"/>
        </p:nvSpPr>
        <p:spPr>
          <a:xfrm rot="16200000" flipH="1" flipV="1">
            <a:off x="204824" y="6392533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7" name="Pentagone 10"/>
          <p:cNvSpPr/>
          <p:nvPr userDrawn="1"/>
        </p:nvSpPr>
        <p:spPr>
          <a:xfrm rot="5400000" flipH="1" flipV="1">
            <a:off x="8665257" y="-204823"/>
            <a:ext cx="273923" cy="683568"/>
          </a:xfrm>
          <a:custGeom>
            <a:avLst/>
            <a:gdLst>
              <a:gd name="connsiteX0" fmla="*/ 3 w 3009995"/>
              <a:gd name="connsiteY0" fmla="*/ 2353207 h 6160791"/>
              <a:gd name="connsiteX1" fmla="*/ 1504998 w 3009995"/>
              <a:gd name="connsiteY1" fmla="*/ 0 h 6160791"/>
              <a:gd name="connsiteX2" fmla="*/ 3009992 w 3009995"/>
              <a:gd name="connsiteY2" fmla="*/ 2353207 h 6160791"/>
              <a:gd name="connsiteX3" fmla="*/ 2435135 w 3009995"/>
              <a:gd name="connsiteY3" fmla="*/ 6160775 h 6160791"/>
              <a:gd name="connsiteX4" fmla="*/ 574860 w 3009995"/>
              <a:gd name="connsiteY4" fmla="*/ 6160775 h 6160791"/>
              <a:gd name="connsiteX5" fmla="*/ 3 w 3009995"/>
              <a:gd name="connsiteY5" fmla="*/ 2353207 h 6160791"/>
              <a:gd name="connsiteX0" fmla="*/ 0 w 4448424"/>
              <a:gd name="connsiteY0" fmla="*/ 6163061 h 6163061"/>
              <a:gd name="connsiteX1" fmla="*/ 2943430 w 4448424"/>
              <a:gd name="connsiteY1" fmla="*/ 0 h 6163061"/>
              <a:gd name="connsiteX2" fmla="*/ 4448424 w 4448424"/>
              <a:gd name="connsiteY2" fmla="*/ 2353207 h 6163061"/>
              <a:gd name="connsiteX3" fmla="*/ 3873567 w 4448424"/>
              <a:gd name="connsiteY3" fmla="*/ 6160775 h 6163061"/>
              <a:gd name="connsiteX4" fmla="*/ 2013292 w 4448424"/>
              <a:gd name="connsiteY4" fmla="*/ 6160775 h 6163061"/>
              <a:gd name="connsiteX5" fmla="*/ 0 w 4448424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168"/>
              <a:gd name="connsiteY0" fmla="*/ 6163061 h 6163061"/>
              <a:gd name="connsiteX1" fmla="*/ 2943430 w 3922168"/>
              <a:gd name="connsiteY1" fmla="*/ 0 h 6163061"/>
              <a:gd name="connsiteX2" fmla="*/ 3922168 w 3922168"/>
              <a:gd name="connsiteY2" fmla="*/ 1518269 h 6163061"/>
              <a:gd name="connsiteX3" fmla="*/ 3873567 w 3922168"/>
              <a:gd name="connsiteY3" fmla="*/ 6160775 h 6163061"/>
              <a:gd name="connsiteX4" fmla="*/ 2013292 w 3922168"/>
              <a:gd name="connsiteY4" fmla="*/ 6160775 h 6163061"/>
              <a:gd name="connsiteX5" fmla="*/ 0 w 3922168"/>
              <a:gd name="connsiteY5" fmla="*/ 6163061 h 6163061"/>
              <a:gd name="connsiteX0" fmla="*/ 0 w 3922599"/>
              <a:gd name="connsiteY0" fmla="*/ 6163061 h 6163061"/>
              <a:gd name="connsiteX1" fmla="*/ 2943430 w 3922599"/>
              <a:gd name="connsiteY1" fmla="*/ 0 h 6163061"/>
              <a:gd name="connsiteX2" fmla="*/ 3922168 w 3922599"/>
              <a:gd name="connsiteY2" fmla="*/ 1518269 h 6163061"/>
              <a:gd name="connsiteX3" fmla="*/ 3873567 w 3922599"/>
              <a:gd name="connsiteY3" fmla="*/ 6160775 h 6163061"/>
              <a:gd name="connsiteX4" fmla="*/ 2013292 w 3922599"/>
              <a:gd name="connsiteY4" fmla="*/ 6160775 h 6163061"/>
              <a:gd name="connsiteX5" fmla="*/ 0 w 3922599"/>
              <a:gd name="connsiteY5" fmla="*/ 6163061 h 6163061"/>
              <a:gd name="connsiteX0" fmla="*/ 0 w 3926823"/>
              <a:gd name="connsiteY0" fmla="*/ 6163061 h 6167791"/>
              <a:gd name="connsiteX1" fmla="*/ 2943430 w 3926823"/>
              <a:gd name="connsiteY1" fmla="*/ 0 h 6167791"/>
              <a:gd name="connsiteX2" fmla="*/ 3922168 w 3926823"/>
              <a:gd name="connsiteY2" fmla="*/ 1518269 h 6167791"/>
              <a:gd name="connsiteX3" fmla="*/ 3915667 w 3926823"/>
              <a:gd name="connsiteY3" fmla="*/ 6167791 h 6167791"/>
              <a:gd name="connsiteX4" fmla="*/ 2013292 w 3926823"/>
              <a:gd name="connsiteY4" fmla="*/ 6160775 h 6167791"/>
              <a:gd name="connsiteX5" fmla="*/ 0 w 3926823"/>
              <a:gd name="connsiteY5" fmla="*/ 6163061 h 6167791"/>
              <a:gd name="connsiteX0" fmla="*/ 0 w 3922107"/>
              <a:gd name="connsiteY0" fmla="*/ 6163061 h 6167791"/>
              <a:gd name="connsiteX1" fmla="*/ 2943430 w 3922107"/>
              <a:gd name="connsiteY1" fmla="*/ 0 h 6167791"/>
              <a:gd name="connsiteX2" fmla="*/ 3908134 w 3922107"/>
              <a:gd name="connsiteY2" fmla="*/ 2177802 h 6167791"/>
              <a:gd name="connsiteX3" fmla="*/ 3915667 w 3922107"/>
              <a:gd name="connsiteY3" fmla="*/ 6167791 h 6167791"/>
              <a:gd name="connsiteX4" fmla="*/ 2013292 w 3922107"/>
              <a:gd name="connsiteY4" fmla="*/ 6160775 h 6167791"/>
              <a:gd name="connsiteX5" fmla="*/ 0 w 3922107"/>
              <a:gd name="connsiteY5" fmla="*/ 6163061 h 6167791"/>
              <a:gd name="connsiteX0" fmla="*/ 0 w 3916016"/>
              <a:gd name="connsiteY0" fmla="*/ 6163061 h 6167791"/>
              <a:gd name="connsiteX1" fmla="*/ 2943430 w 3916016"/>
              <a:gd name="connsiteY1" fmla="*/ 0 h 6167791"/>
              <a:gd name="connsiteX2" fmla="*/ 3373982 w 3916016"/>
              <a:gd name="connsiteY2" fmla="*/ 2494337 h 6167791"/>
              <a:gd name="connsiteX3" fmla="*/ 3915667 w 3916016"/>
              <a:gd name="connsiteY3" fmla="*/ 6167791 h 6167791"/>
              <a:gd name="connsiteX4" fmla="*/ 2013292 w 3916016"/>
              <a:gd name="connsiteY4" fmla="*/ 6160775 h 6167791"/>
              <a:gd name="connsiteX5" fmla="*/ 0 w 3916016"/>
              <a:gd name="connsiteY5" fmla="*/ 6163061 h 6167791"/>
              <a:gd name="connsiteX0" fmla="*/ 0 w 3915667"/>
              <a:gd name="connsiteY0" fmla="*/ 6163061 h 6167791"/>
              <a:gd name="connsiteX1" fmla="*/ 2943430 w 3915667"/>
              <a:gd name="connsiteY1" fmla="*/ 0 h 6167791"/>
              <a:gd name="connsiteX2" fmla="*/ 3915667 w 3915667"/>
              <a:gd name="connsiteY2" fmla="*/ 6167791 h 6167791"/>
              <a:gd name="connsiteX3" fmla="*/ 2013292 w 3915667"/>
              <a:gd name="connsiteY3" fmla="*/ 6160775 h 6167791"/>
              <a:gd name="connsiteX4" fmla="*/ 0 w 3915667"/>
              <a:gd name="connsiteY4" fmla="*/ 6163061 h 6167791"/>
              <a:gd name="connsiteX0" fmla="*/ 0 w 2946289"/>
              <a:gd name="connsiteY0" fmla="*/ 6163061 h 6167800"/>
              <a:gd name="connsiteX1" fmla="*/ 2943430 w 2946289"/>
              <a:gd name="connsiteY1" fmla="*/ 0 h 6167800"/>
              <a:gd name="connsiteX2" fmla="*/ 2946288 w 2946289"/>
              <a:gd name="connsiteY2" fmla="*/ 6167799 h 6167800"/>
              <a:gd name="connsiteX3" fmla="*/ 2013292 w 2946289"/>
              <a:gd name="connsiteY3" fmla="*/ 6160775 h 6167800"/>
              <a:gd name="connsiteX4" fmla="*/ 0 w 2946289"/>
              <a:gd name="connsiteY4" fmla="*/ 6163061 h 61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289" h="6167800">
                <a:moveTo>
                  <a:pt x="0" y="6163061"/>
                </a:moveTo>
                <a:lnTo>
                  <a:pt x="2943430" y="0"/>
                </a:lnTo>
                <a:cubicBezTo>
                  <a:pt x="2944383" y="2055933"/>
                  <a:pt x="2945335" y="4111866"/>
                  <a:pt x="2946288" y="6167799"/>
                </a:cubicBezTo>
                <a:lnTo>
                  <a:pt x="2013292" y="6160775"/>
                </a:lnTo>
                <a:lnTo>
                  <a:pt x="0" y="6163061"/>
                </a:lnTo>
                <a:close/>
              </a:path>
            </a:pathLst>
          </a:custGeom>
          <a:gradFill flip="none" rotWithShape="1">
            <a:gsLst>
              <a:gs pos="0">
                <a:srgbClr val="9D1747"/>
              </a:gs>
              <a:gs pos="100000">
                <a:srgbClr val="FFFFFF">
                  <a:alpha val="57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928" y="6474390"/>
            <a:ext cx="636199" cy="283523"/>
          </a:xfrm>
          <a:prstGeom prst="rect">
            <a:avLst/>
          </a:prstGeom>
        </p:spPr>
      </p:pic>
      <p:pic>
        <p:nvPicPr>
          <p:cNvPr id="9" name="Image 8" descr="Logo_INSALyon-quadri copi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535083"/>
            <a:ext cx="1008000" cy="21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09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E8D2-BCEE-4D3D-AE6D-93BD204BAD0C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190818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F110E-D48F-4A61-BE6D-11D38A61FE05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740880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61780-2E25-4081-A2D9-4C0805256F67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7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662" r:id="rId15"/>
    <p:sldLayoutId id="2147483669" r:id="rId16"/>
    <p:sldLayoutId id="2147483670" r:id="rId17"/>
    <p:sldLayoutId id="2147483650" r:id="rId18"/>
    <p:sldLayoutId id="2147483674" r:id="rId19"/>
    <p:sldLayoutId id="2147483672" r:id="rId20"/>
    <p:sldLayoutId id="2147483732" r:id="rId21"/>
    <p:sldLayoutId id="2147483733" r:id="rId22"/>
    <p:sldLayoutId id="2147483734" r:id="rId23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3.png"/><Relationship Id="rId7" Type="http://schemas.openxmlformats.org/officeDocument/2006/relationships/image" Target="../media/image175.png"/><Relationship Id="rId12" Type="http://schemas.openxmlformats.org/officeDocument/2006/relationships/image" Target="../media/image17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180.png"/><Relationship Id="rId10" Type="http://schemas.openxmlformats.org/officeDocument/2006/relationships/image" Target="../media/image185.png"/><Relationship Id="rId4" Type="http://schemas.openxmlformats.org/officeDocument/2006/relationships/image" Target="../media/image174.png"/><Relationship Id="rId9" Type="http://schemas.openxmlformats.org/officeDocument/2006/relationships/image" Target="../media/image18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hyperlink" Target="http://slideplayer.fr/slide/8283958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7.png"/><Relationship Id="rId4" Type="http://schemas.openxmlformats.org/officeDocument/2006/relationships/image" Target="../media/image69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png"/><Relationship Id="rId4" Type="http://schemas.openxmlformats.org/officeDocument/2006/relationships/image" Target="../media/image76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1.xml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86.png"/><Relationship Id="rId2" Type="http://schemas.microsoft.com/office/2007/relationships/media" Target="../media/media2.mp4"/><Relationship Id="rId1" Type="http://schemas.openxmlformats.org/officeDocument/2006/relationships/tags" Target="../tags/tag42.xml"/><Relationship Id="rId6" Type="http://schemas.openxmlformats.org/officeDocument/2006/relationships/image" Target="../media/image8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3.xml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4.xml"/><Relationship Id="rId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7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7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7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1.png"/></Relationships>
</file>

<file path=ppt/slides/_rels/slide67.xml.rels><?xml version="1.0" encoding="UTF-8" standalone="yes"?>
<Relationships xmlns="http://schemas.openxmlformats.org/package/2006/relationships"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40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115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6.jpeg"/><Relationship Id="rId7" Type="http://schemas.openxmlformats.org/officeDocument/2006/relationships/image" Target="../media/image119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.gif"/><Relationship Id="rId5" Type="http://schemas.openxmlformats.org/officeDocument/2006/relationships/image" Target="../media/image99.png"/><Relationship Id="rId4" Type="http://schemas.openxmlformats.org/officeDocument/2006/relationships/image" Target="../media/image117.jpeg"/><Relationship Id="rId9" Type="http://schemas.openxmlformats.org/officeDocument/2006/relationships/image" Target="../media/image12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6.xml"/><Relationship Id="rId4" Type="http://schemas.openxmlformats.org/officeDocument/2006/relationships/image" Target="../media/image12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97.pn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.gif"/><Relationship Id="rId11" Type="http://schemas.openxmlformats.org/officeDocument/2006/relationships/image" Target="../media/image130.png"/><Relationship Id="rId5" Type="http://schemas.openxmlformats.org/officeDocument/2006/relationships/image" Target="../media/image125.jpeg"/><Relationship Id="rId10" Type="http://schemas.openxmlformats.org/officeDocument/2006/relationships/image" Target="../media/image129.png"/><Relationship Id="rId4" Type="http://schemas.openxmlformats.org/officeDocument/2006/relationships/image" Target="../media/image124.jpeg"/><Relationship Id="rId9" Type="http://schemas.openxmlformats.org/officeDocument/2006/relationships/image" Target="../media/image128.gi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1.jpeg"/><Relationship Id="rId7" Type="http://schemas.openxmlformats.org/officeDocument/2006/relationships/image" Target="../media/image134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3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13" Type="http://schemas.openxmlformats.org/officeDocument/2006/relationships/image" Target="../media/image145.png"/><Relationship Id="rId3" Type="http://schemas.openxmlformats.org/officeDocument/2006/relationships/image" Target="../media/image136.png"/><Relationship Id="rId7" Type="http://schemas.openxmlformats.org/officeDocument/2006/relationships/image" Target="../media/image140.jpeg"/><Relationship Id="rId12" Type="http://schemas.openxmlformats.org/officeDocument/2006/relationships/image" Target="../media/image144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9.jpeg"/><Relationship Id="rId11" Type="http://schemas.openxmlformats.org/officeDocument/2006/relationships/image" Target="../media/image96.png"/><Relationship Id="rId5" Type="http://schemas.openxmlformats.org/officeDocument/2006/relationships/image" Target="../media/image138.jpeg"/><Relationship Id="rId10" Type="http://schemas.openxmlformats.org/officeDocument/2006/relationships/image" Target="../media/image143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gif"/><Relationship Id="rId9" Type="http://schemas.openxmlformats.org/officeDocument/2006/relationships/image" Target="../media/image152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3.gif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7.jpeg"/><Relationship Id="rId5" Type="http://schemas.openxmlformats.org/officeDocument/2006/relationships/image" Target="../media/image155.png"/><Relationship Id="rId4" Type="http://schemas.openxmlformats.org/officeDocument/2006/relationships/image" Target="../media/image154.png"/><Relationship Id="rId9" Type="http://schemas.openxmlformats.org/officeDocument/2006/relationships/image" Target="../media/image157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1.png"/><Relationship Id="rId5" Type="http://schemas.openxmlformats.org/officeDocument/2006/relationships/image" Target="../media/image160.gif"/><Relationship Id="rId4" Type="http://schemas.openxmlformats.org/officeDocument/2006/relationships/image" Target="../media/image15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4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emf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sz="3200" dirty="0"/>
              <a:t>Conception &amp; Analyse</a:t>
            </a:r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1- Lecture de plan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23" y="5469622"/>
            <a:ext cx="1767993" cy="1280271"/>
          </a:xfrm>
          <a:prstGeom prst="rect">
            <a:avLst/>
          </a:prstGeom>
        </p:spPr>
      </p:pic>
      <p:sp>
        <p:nvSpPr>
          <p:cNvPr id="9" name="Espace réservé du texte 7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algn="r"/>
            <a:r>
              <a:rPr lang="fr-FR" sz="1800" b="0" i="1" dirty="0"/>
              <a:t>Équipe pédagogique CONAN</a:t>
            </a:r>
          </a:p>
        </p:txBody>
      </p:sp>
    </p:spTree>
    <p:extLst>
      <p:ext uri="{BB962C8B-B14F-4D97-AF65-F5344CB8AC3E}">
        <p14:creationId xmlns:p14="http://schemas.microsoft.com/office/powerpoint/2010/main" val="540890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PChart"/>
          <p:cNvSpPr/>
          <p:nvPr>
            <p:custDataLst>
              <p:tags r:id="rId2"/>
            </p:custDataLst>
          </p:nvPr>
        </p:nvSpPr>
        <p:spPr>
          <a:xfrm>
            <a:off x="4508500" y="1714500"/>
            <a:ext cx="4572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 matériau représente ces hachures?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 alliage de cuivre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 alliage d’aluminium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 polymère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48317" t="39665" r="32084" b="32776"/>
          <a:stretch/>
        </p:blipFill>
        <p:spPr>
          <a:xfrm>
            <a:off x="1232033" y="3312526"/>
            <a:ext cx="2839453" cy="20555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853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e 96"/>
          <p:cNvGrpSpPr/>
          <p:nvPr/>
        </p:nvGrpSpPr>
        <p:grpSpPr>
          <a:xfrm>
            <a:off x="448854" y="302962"/>
            <a:ext cx="7249804" cy="5889007"/>
            <a:chOff x="448854" y="302962"/>
            <a:chExt cx="7249804" cy="5889007"/>
          </a:xfrm>
        </p:grpSpPr>
        <p:cxnSp>
          <p:nvCxnSpPr>
            <p:cNvPr id="70" name="Connecteur droit avec flèche 69"/>
            <p:cNvCxnSpPr/>
            <p:nvPr/>
          </p:nvCxnSpPr>
          <p:spPr>
            <a:xfrm>
              <a:off x="1268004" y="2551253"/>
              <a:ext cx="6430654" cy="3640716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Connecteur droit avec flèche 91"/>
            <p:cNvCxnSpPr/>
            <p:nvPr/>
          </p:nvCxnSpPr>
          <p:spPr>
            <a:xfrm flipH="1" flipV="1">
              <a:off x="1249363" y="302962"/>
              <a:ext cx="18641" cy="2260784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Connecteur droit avec flèche 93"/>
            <p:cNvCxnSpPr/>
            <p:nvPr/>
          </p:nvCxnSpPr>
          <p:spPr>
            <a:xfrm flipH="1">
              <a:off x="448854" y="2534631"/>
              <a:ext cx="825909" cy="484447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itr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Schématisation de l’embrayage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100</a:t>
            </a:fld>
            <a:endParaRPr lang="fr-FR" dirty="0"/>
          </a:p>
        </p:txBody>
      </p:sp>
      <p:grpSp>
        <p:nvGrpSpPr>
          <p:cNvPr id="3" name="Group 12"/>
          <p:cNvGrpSpPr>
            <a:grpSpLocks noChangeAspect="1"/>
          </p:cNvGrpSpPr>
          <p:nvPr/>
        </p:nvGrpSpPr>
        <p:grpSpPr bwMode="auto">
          <a:xfrm>
            <a:off x="448854" y="1101118"/>
            <a:ext cx="1536700" cy="1954213"/>
            <a:chOff x="352" y="1212"/>
            <a:chExt cx="968" cy="1231"/>
          </a:xfrm>
        </p:grpSpPr>
        <p:sp>
          <p:nvSpPr>
            <p:cNvPr id="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352" y="1691"/>
              <a:ext cx="968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" name="Line 13"/>
            <p:cNvSpPr>
              <a:spLocks noChangeShapeType="1"/>
            </p:cNvSpPr>
            <p:nvPr/>
          </p:nvSpPr>
          <p:spPr bwMode="auto">
            <a:xfrm>
              <a:off x="640" y="2139"/>
              <a:ext cx="320" cy="192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" name="Line 14"/>
            <p:cNvSpPr>
              <a:spLocks noChangeShapeType="1"/>
            </p:cNvSpPr>
            <p:nvPr/>
          </p:nvSpPr>
          <p:spPr bwMode="auto">
            <a:xfrm>
              <a:off x="424" y="1883"/>
              <a:ext cx="216" cy="128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" name="Line 15"/>
            <p:cNvSpPr>
              <a:spLocks noChangeShapeType="1"/>
            </p:cNvSpPr>
            <p:nvPr/>
          </p:nvSpPr>
          <p:spPr bwMode="auto">
            <a:xfrm>
              <a:off x="856" y="1212"/>
              <a:ext cx="0" cy="831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16"/>
            <p:cNvSpPr>
              <a:spLocks/>
            </p:cNvSpPr>
            <p:nvPr/>
          </p:nvSpPr>
          <p:spPr bwMode="auto">
            <a:xfrm>
              <a:off x="616" y="1923"/>
              <a:ext cx="176" cy="224"/>
            </a:xfrm>
            <a:custGeom>
              <a:avLst/>
              <a:gdLst>
                <a:gd name="T0" fmla="*/ 144 w 176"/>
                <a:gd name="T1" fmla="*/ 8 h 224"/>
                <a:gd name="T2" fmla="*/ 128 w 176"/>
                <a:gd name="T3" fmla="*/ 0 h 224"/>
                <a:gd name="T4" fmla="*/ 120 w 176"/>
                <a:gd name="T5" fmla="*/ 0 h 224"/>
                <a:gd name="T6" fmla="*/ 112 w 176"/>
                <a:gd name="T7" fmla="*/ 8 h 224"/>
                <a:gd name="T8" fmla="*/ 96 w 176"/>
                <a:gd name="T9" fmla="*/ 8 h 224"/>
                <a:gd name="T10" fmla="*/ 80 w 176"/>
                <a:gd name="T11" fmla="*/ 16 h 224"/>
                <a:gd name="T12" fmla="*/ 72 w 176"/>
                <a:gd name="T13" fmla="*/ 24 h 224"/>
                <a:gd name="T14" fmla="*/ 56 w 176"/>
                <a:gd name="T15" fmla="*/ 40 h 224"/>
                <a:gd name="T16" fmla="*/ 48 w 176"/>
                <a:gd name="T17" fmla="*/ 48 h 224"/>
                <a:gd name="T18" fmla="*/ 40 w 176"/>
                <a:gd name="T19" fmla="*/ 64 h 224"/>
                <a:gd name="T20" fmla="*/ 24 w 176"/>
                <a:gd name="T21" fmla="*/ 80 h 224"/>
                <a:gd name="T22" fmla="*/ 16 w 176"/>
                <a:gd name="T23" fmla="*/ 96 h 224"/>
                <a:gd name="T24" fmla="*/ 8 w 176"/>
                <a:gd name="T25" fmla="*/ 112 h 224"/>
                <a:gd name="T26" fmla="*/ 8 w 176"/>
                <a:gd name="T27" fmla="*/ 128 h 224"/>
                <a:gd name="T28" fmla="*/ 0 w 176"/>
                <a:gd name="T29" fmla="*/ 144 h 224"/>
                <a:gd name="T30" fmla="*/ 0 w 176"/>
                <a:gd name="T31" fmla="*/ 160 h 224"/>
                <a:gd name="T32" fmla="*/ 0 w 176"/>
                <a:gd name="T33" fmla="*/ 176 h 224"/>
                <a:gd name="T34" fmla="*/ 8 w 176"/>
                <a:gd name="T35" fmla="*/ 184 h 224"/>
                <a:gd name="T36" fmla="*/ 8 w 176"/>
                <a:gd name="T37" fmla="*/ 200 h 224"/>
                <a:gd name="T38" fmla="*/ 16 w 176"/>
                <a:gd name="T39" fmla="*/ 208 h 224"/>
                <a:gd name="T40" fmla="*/ 24 w 176"/>
                <a:gd name="T41" fmla="*/ 216 h 224"/>
                <a:gd name="T42" fmla="*/ 32 w 176"/>
                <a:gd name="T43" fmla="*/ 224 h 224"/>
                <a:gd name="T44" fmla="*/ 40 w 176"/>
                <a:gd name="T45" fmla="*/ 224 h 224"/>
                <a:gd name="T46" fmla="*/ 56 w 176"/>
                <a:gd name="T47" fmla="*/ 224 h 224"/>
                <a:gd name="T48" fmla="*/ 64 w 176"/>
                <a:gd name="T49" fmla="*/ 224 h 224"/>
                <a:gd name="T50" fmla="*/ 80 w 176"/>
                <a:gd name="T51" fmla="*/ 224 h 224"/>
                <a:gd name="T52" fmla="*/ 88 w 176"/>
                <a:gd name="T53" fmla="*/ 216 h 224"/>
                <a:gd name="T54" fmla="*/ 104 w 176"/>
                <a:gd name="T55" fmla="*/ 208 h 224"/>
                <a:gd name="T56" fmla="*/ 112 w 176"/>
                <a:gd name="T57" fmla="*/ 200 h 224"/>
                <a:gd name="T58" fmla="*/ 128 w 176"/>
                <a:gd name="T59" fmla="*/ 184 h 224"/>
                <a:gd name="T60" fmla="*/ 136 w 176"/>
                <a:gd name="T61" fmla="*/ 168 h 224"/>
                <a:gd name="T62" fmla="*/ 144 w 176"/>
                <a:gd name="T63" fmla="*/ 152 h 224"/>
                <a:gd name="T64" fmla="*/ 152 w 176"/>
                <a:gd name="T65" fmla="*/ 136 h 224"/>
                <a:gd name="T66" fmla="*/ 160 w 176"/>
                <a:gd name="T67" fmla="*/ 120 h 224"/>
                <a:gd name="T68" fmla="*/ 168 w 176"/>
                <a:gd name="T69" fmla="*/ 104 h 224"/>
                <a:gd name="T70" fmla="*/ 176 w 176"/>
                <a:gd name="T71" fmla="*/ 88 h 224"/>
                <a:gd name="T72" fmla="*/ 176 w 176"/>
                <a:gd name="T73" fmla="*/ 72 h 224"/>
                <a:gd name="T74" fmla="*/ 176 w 176"/>
                <a:gd name="T75" fmla="*/ 64 h 224"/>
                <a:gd name="T76" fmla="*/ 176 w 176"/>
                <a:gd name="T77" fmla="*/ 48 h 224"/>
                <a:gd name="T78" fmla="*/ 168 w 176"/>
                <a:gd name="T79" fmla="*/ 32 h 224"/>
                <a:gd name="T80" fmla="*/ 168 w 176"/>
                <a:gd name="T81" fmla="*/ 24 h 224"/>
                <a:gd name="T82" fmla="*/ 160 w 176"/>
                <a:gd name="T83" fmla="*/ 16 h 224"/>
                <a:gd name="T84" fmla="*/ 152 w 176"/>
                <a:gd name="T85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24">
                  <a:moveTo>
                    <a:pt x="152" y="8"/>
                  </a:moveTo>
                  <a:lnTo>
                    <a:pt x="144" y="8"/>
                  </a:lnTo>
                  <a:lnTo>
                    <a:pt x="144" y="8"/>
                  </a:lnTo>
                  <a:lnTo>
                    <a:pt x="136" y="8"/>
                  </a:lnTo>
                  <a:lnTo>
                    <a:pt x="136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12" y="0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64"/>
                  </a:lnTo>
                  <a:lnTo>
                    <a:pt x="32" y="64"/>
                  </a:lnTo>
                  <a:lnTo>
                    <a:pt x="32" y="72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8" y="184"/>
                  </a:lnTo>
                  <a:lnTo>
                    <a:pt x="8" y="192"/>
                  </a:lnTo>
                  <a:lnTo>
                    <a:pt x="8" y="192"/>
                  </a:lnTo>
                  <a:lnTo>
                    <a:pt x="8" y="200"/>
                  </a:lnTo>
                  <a:lnTo>
                    <a:pt x="8" y="200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16" y="216"/>
                  </a:lnTo>
                  <a:lnTo>
                    <a:pt x="24" y="216"/>
                  </a:lnTo>
                  <a:lnTo>
                    <a:pt x="24" y="216"/>
                  </a:lnTo>
                  <a:lnTo>
                    <a:pt x="24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40" y="224"/>
                  </a:lnTo>
                  <a:lnTo>
                    <a:pt x="40" y="224"/>
                  </a:lnTo>
                  <a:lnTo>
                    <a:pt x="48" y="224"/>
                  </a:lnTo>
                  <a:lnTo>
                    <a:pt x="48" y="224"/>
                  </a:lnTo>
                  <a:lnTo>
                    <a:pt x="56" y="224"/>
                  </a:lnTo>
                  <a:lnTo>
                    <a:pt x="56" y="224"/>
                  </a:lnTo>
                  <a:lnTo>
                    <a:pt x="64" y="224"/>
                  </a:lnTo>
                  <a:lnTo>
                    <a:pt x="64" y="224"/>
                  </a:lnTo>
                  <a:lnTo>
                    <a:pt x="72" y="224"/>
                  </a:lnTo>
                  <a:lnTo>
                    <a:pt x="72" y="224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8" y="216"/>
                  </a:lnTo>
                  <a:lnTo>
                    <a:pt x="88" y="216"/>
                  </a:lnTo>
                  <a:lnTo>
                    <a:pt x="96" y="216"/>
                  </a:lnTo>
                  <a:lnTo>
                    <a:pt x="96" y="208"/>
                  </a:lnTo>
                  <a:lnTo>
                    <a:pt x="104" y="208"/>
                  </a:lnTo>
                  <a:lnTo>
                    <a:pt x="104" y="200"/>
                  </a:lnTo>
                  <a:lnTo>
                    <a:pt x="112" y="200"/>
                  </a:lnTo>
                  <a:lnTo>
                    <a:pt x="112" y="200"/>
                  </a:lnTo>
                  <a:lnTo>
                    <a:pt x="120" y="192"/>
                  </a:lnTo>
                  <a:lnTo>
                    <a:pt x="120" y="192"/>
                  </a:lnTo>
                  <a:lnTo>
                    <a:pt x="128" y="184"/>
                  </a:lnTo>
                  <a:lnTo>
                    <a:pt x="128" y="184"/>
                  </a:lnTo>
                  <a:lnTo>
                    <a:pt x="136" y="176"/>
                  </a:lnTo>
                  <a:lnTo>
                    <a:pt x="136" y="168"/>
                  </a:lnTo>
                  <a:lnTo>
                    <a:pt x="136" y="168"/>
                  </a:lnTo>
                  <a:lnTo>
                    <a:pt x="144" y="160"/>
                  </a:lnTo>
                  <a:lnTo>
                    <a:pt x="144" y="152"/>
                  </a:lnTo>
                  <a:lnTo>
                    <a:pt x="152" y="152"/>
                  </a:lnTo>
                  <a:lnTo>
                    <a:pt x="152" y="144"/>
                  </a:lnTo>
                  <a:lnTo>
                    <a:pt x="152" y="136"/>
                  </a:lnTo>
                  <a:lnTo>
                    <a:pt x="160" y="136"/>
                  </a:lnTo>
                  <a:lnTo>
                    <a:pt x="160" y="128"/>
                  </a:lnTo>
                  <a:lnTo>
                    <a:pt x="160" y="120"/>
                  </a:lnTo>
                  <a:lnTo>
                    <a:pt x="168" y="120"/>
                  </a:lnTo>
                  <a:lnTo>
                    <a:pt x="168" y="112"/>
                  </a:lnTo>
                  <a:lnTo>
                    <a:pt x="168" y="104"/>
                  </a:lnTo>
                  <a:lnTo>
                    <a:pt x="168" y="104"/>
                  </a:lnTo>
                  <a:lnTo>
                    <a:pt x="168" y="96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6" y="80"/>
                  </a:lnTo>
                  <a:lnTo>
                    <a:pt x="176" y="72"/>
                  </a:lnTo>
                  <a:lnTo>
                    <a:pt x="176" y="72"/>
                  </a:lnTo>
                  <a:lnTo>
                    <a:pt x="176" y="64"/>
                  </a:lnTo>
                  <a:lnTo>
                    <a:pt x="176" y="64"/>
                  </a:lnTo>
                  <a:lnTo>
                    <a:pt x="176" y="56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68" y="40"/>
                  </a:lnTo>
                  <a:lnTo>
                    <a:pt x="168" y="40"/>
                  </a:lnTo>
                  <a:lnTo>
                    <a:pt x="168" y="32"/>
                  </a:lnTo>
                  <a:lnTo>
                    <a:pt x="168" y="32"/>
                  </a:lnTo>
                  <a:lnTo>
                    <a:pt x="168" y="24"/>
                  </a:lnTo>
                  <a:lnTo>
                    <a:pt x="168" y="24"/>
                  </a:lnTo>
                  <a:lnTo>
                    <a:pt x="160" y="24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52" y="16"/>
                  </a:lnTo>
                  <a:lnTo>
                    <a:pt x="152" y="8"/>
                  </a:lnTo>
                  <a:lnTo>
                    <a:pt x="15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17"/>
            <p:cNvSpPr>
              <a:spLocks/>
            </p:cNvSpPr>
            <p:nvPr/>
          </p:nvSpPr>
          <p:spPr bwMode="auto">
            <a:xfrm>
              <a:off x="616" y="1923"/>
              <a:ext cx="176" cy="224"/>
            </a:xfrm>
            <a:custGeom>
              <a:avLst/>
              <a:gdLst>
                <a:gd name="T0" fmla="*/ 144 w 176"/>
                <a:gd name="T1" fmla="*/ 8 h 224"/>
                <a:gd name="T2" fmla="*/ 128 w 176"/>
                <a:gd name="T3" fmla="*/ 0 h 224"/>
                <a:gd name="T4" fmla="*/ 120 w 176"/>
                <a:gd name="T5" fmla="*/ 0 h 224"/>
                <a:gd name="T6" fmla="*/ 112 w 176"/>
                <a:gd name="T7" fmla="*/ 8 h 224"/>
                <a:gd name="T8" fmla="*/ 96 w 176"/>
                <a:gd name="T9" fmla="*/ 8 h 224"/>
                <a:gd name="T10" fmla="*/ 80 w 176"/>
                <a:gd name="T11" fmla="*/ 16 h 224"/>
                <a:gd name="T12" fmla="*/ 72 w 176"/>
                <a:gd name="T13" fmla="*/ 24 h 224"/>
                <a:gd name="T14" fmla="*/ 56 w 176"/>
                <a:gd name="T15" fmla="*/ 40 h 224"/>
                <a:gd name="T16" fmla="*/ 48 w 176"/>
                <a:gd name="T17" fmla="*/ 48 h 224"/>
                <a:gd name="T18" fmla="*/ 40 w 176"/>
                <a:gd name="T19" fmla="*/ 64 h 224"/>
                <a:gd name="T20" fmla="*/ 24 w 176"/>
                <a:gd name="T21" fmla="*/ 80 h 224"/>
                <a:gd name="T22" fmla="*/ 16 w 176"/>
                <a:gd name="T23" fmla="*/ 96 h 224"/>
                <a:gd name="T24" fmla="*/ 8 w 176"/>
                <a:gd name="T25" fmla="*/ 112 h 224"/>
                <a:gd name="T26" fmla="*/ 8 w 176"/>
                <a:gd name="T27" fmla="*/ 128 h 224"/>
                <a:gd name="T28" fmla="*/ 0 w 176"/>
                <a:gd name="T29" fmla="*/ 144 h 224"/>
                <a:gd name="T30" fmla="*/ 0 w 176"/>
                <a:gd name="T31" fmla="*/ 160 h 224"/>
                <a:gd name="T32" fmla="*/ 0 w 176"/>
                <a:gd name="T33" fmla="*/ 176 h 224"/>
                <a:gd name="T34" fmla="*/ 8 w 176"/>
                <a:gd name="T35" fmla="*/ 184 h 224"/>
                <a:gd name="T36" fmla="*/ 8 w 176"/>
                <a:gd name="T37" fmla="*/ 200 h 224"/>
                <a:gd name="T38" fmla="*/ 16 w 176"/>
                <a:gd name="T39" fmla="*/ 208 h 224"/>
                <a:gd name="T40" fmla="*/ 24 w 176"/>
                <a:gd name="T41" fmla="*/ 216 h 224"/>
                <a:gd name="T42" fmla="*/ 32 w 176"/>
                <a:gd name="T43" fmla="*/ 224 h 224"/>
                <a:gd name="T44" fmla="*/ 40 w 176"/>
                <a:gd name="T45" fmla="*/ 224 h 224"/>
                <a:gd name="T46" fmla="*/ 56 w 176"/>
                <a:gd name="T47" fmla="*/ 224 h 224"/>
                <a:gd name="T48" fmla="*/ 64 w 176"/>
                <a:gd name="T49" fmla="*/ 224 h 224"/>
                <a:gd name="T50" fmla="*/ 80 w 176"/>
                <a:gd name="T51" fmla="*/ 224 h 224"/>
                <a:gd name="T52" fmla="*/ 88 w 176"/>
                <a:gd name="T53" fmla="*/ 216 h 224"/>
                <a:gd name="T54" fmla="*/ 104 w 176"/>
                <a:gd name="T55" fmla="*/ 208 h 224"/>
                <a:gd name="T56" fmla="*/ 112 w 176"/>
                <a:gd name="T57" fmla="*/ 200 h 224"/>
                <a:gd name="T58" fmla="*/ 128 w 176"/>
                <a:gd name="T59" fmla="*/ 184 h 224"/>
                <a:gd name="T60" fmla="*/ 136 w 176"/>
                <a:gd name="T61" fmla="*/ 168 h 224"/>
                <a:gd name="T62" fmla="*/ 144 w 176"/>
                <a:gd name="T63" fmla="*/ 152 h 224"/>
                <a:gd name="T64" fmla="*/ 152 w 176"/>
                <a:gd name="T65" fmla="*/ 136 h 224"/>
                <a:gd name="T66" fmla="*/ 160 w 176"/>
                <a:gd name="T67" fmla="*/ 120 h 224"/>
                <a:gd name="T68" fmla="*/ 168 w 176"/>
                <a:gd name="T69" fmla="*/ 104 h 224"/>
                <a:gd name="T70" fmla="*/ 176 w 176"/>
                <a:gd name="T71" fmla="*/ 88 h 224"/>
                <a:gd name="T72" fmla="*/ 176 w 176"/>
                <a:gd name="T73" fmla="*/ 72 h 224"/>
                <a:gd name="T74" fmla="*/ 176 w 176"/>
                <a:gd name="T75" fmla="*/ 64 h 224"/>
                <a:gd name="T76" fmla="*/ 176 w 176"/>
                <a:gd name="T77" fmla="*/ 48 h 224"/>
                <a:gd name="T78" fmla="*/ 168 w 176"/>
                <a:gd name="T79" fmla="*/ 32 h 224"/>
                <a:gd name="T80" fmla="*/ 168 w 176"/>
                <a:gd name="T81" fmla="*/ 24 h 224"/>
                <a:gd name="T82" fmla="*/ 160 w 176"/>
                <a:gd name="T83" fmla="*/ 16 h 224"/>
                <a:gd name="T84" fmla="*/ 152 w 176"/>
                <a:gd name="T85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24">
                  <a:moveTo>
                    <a:pt x="152" y="8"/>
                  </a:moveTo>
                  <a:lnTo>
                    <a:pt x="144" y="8"/>
                  </a:lnTo>
                  <a:lnTo>
                    <a:pt x="144" y="8"/>
                  </a:lnTo>
                  <a:lnTo>
                    <a:pt x="136" y="8"/>
                  </a:lnTo>
                  <a:lnTo>
                    <a:pt x="136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12" y="0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64"/>
                  </a:lnTo>
                  <a:lnTo>
                    <a:pt x="32" y="64"/>
                  </a:lnTo>
                  <a:lnTo>
                    <a:pt x="32" y="72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8" y="184"/>
                  </a:lnTo>
                  <a:lnTo>
                    <a:pt x="8" y="192"/>
                  </a:lnTo>
                  <a:lnTo>
                    <a:pt x="8" y="192"/>
                  </a:lnTo>
                  <a:lnTo>
                    <a:pt x="8" y="200"/>
                  </a:lnTo>
                  <a:lnTo>
                    <a:pt x="8" y="200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16" y="216"/>
                  </a:lnTo>
                  <a:lnTo>
                    <a:pt x="24" y="216"/>
                  </a:lnTo>
                  <a:lnTo>
                    <a:pt x="24" y="216"/>
                  </a:lnTo>
                  <a:lnTo>
                    <a:pt x="24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40" y="224"/>
                  </a:lnTo>
                  <a:lnTo>
                    <a:pt x="40" y="224"/>
                  </a:lnTo>
                  <a:lnTo>
                    <a:pt x="48" y="224"/>
                  </a:lnTo>
                  <a:lnTo>
                    <a:pt x="48" y="224"/>
                  </a:lnTo>
                  <a:lnTo>
                    <a:pt x="56" y="224"/>
                  </a:lnTo>
                  <a:lnTo>
                    <a:pt x="56" y="224"/>
                  </a:lnTo>
                  <a:lnTo>
                    <a:pt x="64" y="224"/>
                  </a:lnTo>
                  <a:lnTo>
                    <a:pt x="64" y="224"/>
                  </a:lnTo>
                  <a:lnTo>
                    <a:pt x="72" y="224"/>
                  </a:lnTo>
                  <a:lnTo>
                    <a:pt x="72" y="224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8" y="216"/>
                  </a:lnTo>
                  <a:lnTo>
                    <a:pt x="88" y="216"/>
                  </a:lnTo>
                  <a:lnTo>
                    <a:pt x="96" y="216"/>
                  </a:lnTo>
                  <a:lnTo>
                    <a:pt x="96" y="208"/>
                  </a:lnTo>
                  <a:lnTo>
                    <a:pt x="104" y="208"/>
                  </a:lnTo>
                  <a:lnTo>
                    <a:pt x="104" y="200"/>
                  </a:lnTo>
                  <a:lnTo>
                    <a:pt x="112" y="200"/>
                  </a:lnTo>
                  <a:lnTo>
                    <a:pt x="112" y="200"/>
                  </a:lnTo>
                  <a:lnTo>
                    <a:pt x="120" y="192"/>
                  </a:lnTo>
                  <a:lnTo>
                    <a:pt x="120" y="192"/>
                  </a:lnTo>
                  <a:lnTo>
                    <a:pt x="128" y="184"/>
                  </a:lnTo>
                  <a:lnTo>
                    <a:pt x="128" y="184"/>
                  </a:lnTo>
                  <a:lnTo>
                    <a:pt x="136" y="176"/>
                  </a:lnTo>
                  <a:lnTo>
                    <a:pt x="136" y="168"/>
                  </a:lnTo>
                  <a:lnTo>
                    <a:pt x="136" y="168"/>
                  </a:lnTo>
                  <a:lnTo>
                    <a:pt x="144" y="160"/>
                  </a:lnTo>
                  <a:lnTo>
                    <a:pt x="144" y="152"/>
                  </a:lnTo>
                  <a:lnTo>
                    <a:pt x="152" y="152"/>
                  </a:lnTo>
                  <a:lnTo>
                    <a:pt x="152" y="144"/>
                  </a:lnTo>
                  <a:lnTo>
                    <a:pt x="152" y="136"/>
                  </a:lnTo>
                  <a:lnTo>
                    <a:pt x="160" y="136"/>
                  </a:lnTo>
                  <a:lnTo>
                    <a:pt x="160" y="128"/>
                  </a:lnTo>
                  <a:lnTo>
                    <a:pt x="160" y="120"/>
                  </a:lnTo>
                  <a:lnTo>
                    <a:pt x="168" y="120"/>
                  </a:lnTo>
                  <a:lnTo>
                    <a:pt x="168" y="112"/>
                  </a:lnTo>
                  <a:lnTo>
                    <a:pt x="168" y="104"/>
                  </a:lnTo>
                  <a:lnTo>
                    <a:pt x="168" y="104"/>
                  </a:lnTo>
                  <a:lnTo>
                    <a:pt x="168" y="96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6" y="80"/>
                  </a:lnTo>
                  <a:lnTo>
                    <a:pt x="176" y="72"/>
                  </a:lnTo>
                  <a:lnTo>
                    <a:pt x="176" y="72"/>
                  </a:lnTo>
                  <a:lnTo>
                    <a:pt x="176" y="64"/>
                  </a:lnTo>
                  <a:lnTo>
                    <a:pt x="176" y="64"/>
                  </a:lnTo>
                  <a:lnTo>
                    <a:pt x="176" y="56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68" y="40"/>
                  </a:lnTo>
                  <a:lnTo>
                    <a:pt x="168" y="40"/>
                  </a:lnTo>
                  <a:lnTo>
                    <a:pt x="168" y="32"/>
                  </a:lnTo>
                  <a:lnTo>
                    <a:pt x="168" y="32"/>
                  </a:lnTo>
                  <a:lnTo>
                    <a:pt x="168" y="24"/>
                  </a:lnTo>
                  <a:lnTo>
                    <a:pt x="168" y="24"/>
                  </a:lnTo>
                  <a:lnTo>
                    <a:pt x="160" y="24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52" y="16"/>
                  </a:lnTo>
                  <a:lnTo>
                    <a:pt x="152" y="8"/>
                  </a:lnTo>
                  <a:lnTo>
                    <a:pt x="152" y="8"/>
                  </a:lnTo>
                </a:path>
              </a:pathLst>
            </a:cu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Line 18"/>
            <p:cNvSpPr>
              <a:spLocks noChangeShapeType="1"/>
            </p:cNvSpPr>
            <p:nvPr/>
          </p:nvSpPr>
          <p:spPr bwMode="auto">
            <a:xfrm>
              <a:off x="760" y="1931"/>
              <a:ext cx="312" cy="184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19"/>
            <p:cNvSpPr>
              <a:spLocks/>
            </p:cNvSpPr>
            <p:nvPr/>
          </p:nvSpPr>
          <p:spPr bwMode="auto">
            <a:xfrm>
              <a:off x="928" y="2107"/>
              <a:ext cx="176" cy="224"/>
            </a:xfrm>
            <a:custGeom>
              <a:avLst/>
              <a:gdLst>
                <a:gd name="T0" fmla="*/ 144 w 176"/>
                <a:gd name="T1" fmla="*/ 8 h 224"/>
                <a:gd name="T2" fmla="*/ 128 w 176"/>
                <a:gd name="T3" fmla="*/ 0 h 224"/>
                <a:gd name="T4" fmla="*/ 120 w 176"/>
                <a:gd name="T5" fmla="*/ 0 h 224"/>
                <a:gd name="T6" fmla="*/ 104 w 176"/>
                <a:gd name="T7" fmla="*/ 8 h 224"/>
                <a:gd name="T8" fmla="*/ 96 w 176"/>
                <a:gd name="T9" fmla="*/ 8 h 224"/>
                <a:gd name="T10" fmla="*/ 80 w 176"/>
                <a:gd name="T11" fmla="*/ 16 h 224"/>
                <a:gd name="T12" fmla="*/ 72 w 176"/>
                <a:gd name="T13" fmla="*/ 24 h 224"/>
                <a:gd name="T14" fmla="*/ 56 w 176"/>
                <a:gd name="T15" fmla="*/ 40 h 224"/>
                <a:gd name="T16" fmla="*/ 48 w 176"/>
                <a:gd name="T17" fmla="*/ 48 h 224"/>
                <a:gd name="T18" fmla="*/ 32 w 176"/>
                <a:gd name="T19" fmla="*/ 64 h 224"/>
                <a:gd name="T20" fmla="*/ 24 w 176"/>
                <a:gd name="T21" fmla="*/ 80 h 224"/>
                <a:gd name="T22" fmla="*/ 16 w 176"/>
                <a:gd name="T23" fmla="*/ 96 h 224"/>
                <a:gd name="T24" fmla="*/ 8 w 176"/>
                <a:gd name="T25" fmla="*/ 112 h 224"/>
                <a:gd name="T26" fmla="*/ 8 w 176"/>
                <a:gd name="T27" fmla="*/ 128 h 224"/>
                <a:gd name="T28" fmla="*/ 0 w 176"/>
                <a:gd name="T29" fmla="*/ 144 h 224"/>
                <a:gd name="T30" fmla="*/ 0 w 176"/>
                <a:gd name="T31" fmla="*/ 160 h 224"/>
                <a:gd name="T32" fmla="*/ 0 w 176"/>
                <a:gd name="T33" fmla="*/ 176 h 224"/>
                <a:gd name="T34" fmla="*/ 0 w 176"/>
                <a:gd name="T35" fmla="*/ 184 h 224"/>
                <a:gd name="T36" fmla="*/ 8 w 176"/>
                <a:gd name="T37" fmla="*/ 200 h 224"/>
                <a:gd name="T38" fmla="*/ 16 w 176"/>
                <a:gd name="T39" fmla="*/ 208 h 224"/>
                <a:gd name="T40" fmla="*/ 24 w 176"/>
                <a:gd name="T41" fmla="*/ 216 h 224"/>
                <a:gd name="T42" fmla="*/ 32 w 176"/>
                <a:gd name="T43" fmla="*/ 224 h 224"/>
                <a:gd name="T44" fmla="*/ 40 w 176"/>
                <a:gd name="T45" fmla="*/ 224 h 224"/>
                <a:gd name="T46" fmla="*/ 48 w 176"/>
                <a:gd name="T47" fmla="*/ 224 h 224"/>
                <a:gd name="T48" fmla="*/ 64 w 176"/>
                <a:gd name="T49" fmla="*/ 224 h 224"/>
                <a:gd name="T50" fmla="*/ 72 w 176"/>
                <a:gd name="T51" fmla="*/ 224 h 224"/>
                <a:gd name="T52" fmla="*/ 88 w 176"/>
                <a:gd name="T53" fmla="*/ 216 h 224"/>
                <a:gd name="T54" fmla="*/ 104 w 176"/>
                <a:gd name="T55" fmla="*/ 208 h 224"/>
                <a:gd name="T56" fmla="*/ 112 w 176"/>
                <a:gd name="T57" fmla="*/ 200 h 224"/>
                <a:gd name="T58" fmla="*/ 128 w 176"/>
                <a:gd name="T59" fmla="*/ 184 h 224"/>
                <a:gd name="T60" fmla="*/ 136 w 176"/>
                <a:gd name="T61" fmla="*/ 176 h 224"/>
                <a:gd name="T62" fmla="*/ 144 w 176"/>
                <a:gd name="T63" fmla="*/ 160 h 224"/>
                <a:gd name="T64" fmla="*/ 152 w 176"/>
                <a:gd name="T65" fmla="*/ 144 h 224"/>
                <a:gd name="T66" fmla="*/ 160 w 176"/>
                <a:gd name="T67" fmla="*/ 120 h 224"/>
                <a:gd name="T68" fmla="*/ 168 w 176"/>
                <a:gd name="T69" fmla="*/ 104 h 224"/>
                <a:gd name="T70" fmla="*/ 168 w 176"/>
                <a:gd name="T71" fmla="*/ 88 h 224"/>
                <a:gd name="T72" fmla="*/ 176 w 176"/>
                <a:gd name="T73" fmla="*/ 72 h 224"/>
                <a:gd name="T74" fmla="*/ 176 w 176"/>
                <a:gd name="T75" fmla="*/ 64 h 224"/>
                <a:gd name="T76" fmla="*/ 168 w 176"/>
                <a:gd name="T77" fmla="*/ 48 h 224"/>
                <a:gd name="T78" fmla="*/ 168 w 176"/>
                <a:gd name="T79" fmla="*/ 32 h 224"/>
                <a:gd name="T80" fmla="*/ 160 w 176"/>
                <a:gd name="T81" fmla="*/ 24 h 224"/>
                <a:gd name="T82" fmla="*/ 160 w 176"/>
                <a:gd name="T83" fmla="*/ 16 h 224"/>
                <a:gd name="T84" fmla="*/ 144 w 176"/>
                <a:gd name="T85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24">
                  <a:moveTo>
                    <a:pt x="144" y="8"/>
                  </a:moveTo>
                  <a:lnTo>
                    <a:pt x="144" y="8"/>
                  </a:lnTo>
                  <a:lnTo>
                    <a:pt x="144" y="8"/>
                  </a:lnTo>
                  <a:lnTo>
                    <a:pt x="136" y="8"/>
                  </a:lnTo>
                  <a:lnTo>
                    <a:pt x="136" y="8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0" y="16"/>
                  </a:lnTo>
                  <a:lnTo>
                    <a:pt x="80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32" y="64"/>
                  </a:lnTo>
                  <a:lnTo>
                    <a:pt x="32" y="72"/>
                  </a:lnTo>
                  <a:lnTo>
                    <a:pt x="32" y="72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8" y="192"/>
                  </a:lnTo>
                  <a:lnTo>
                    <a:pt x="8" y="192"/>
                  </a:lnTo>
                  <a:lnTo>
                    <a:pt x="8" y="200"/>
                  </a:lnTo>
                  <a:lnTo>
                    <a:pt x="8" y="200"/>
                  </a:lnTo>
                  <a:lnTo>
                    <a:pt x="8" y="208"/>
                  </a:lnTo>
                  <a:lnTo>
                    <a:pt x="16" y="208"/>
                  </a:lnTo>
                  <a:lnTo>
                    <a:pt x="16" y="216"/>
                  </a:lnTo>
                  <a:lnTo>
                    <a:pt x="16" y="216"/>
                  </a:lnTo>
                  <a:lnTo>
                    <a:pt x="24" y="216"/>
                  </a:lnTo>
                  <a:lnTo>
                    <a:pt x="24" y="216"/>
                  </a:lnTo>
                  <a:lnTo>
                    <a:pt x="24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40" y="224"/>
                  </a:lnTo>
                  <a:lnTo>
                    <a:pt x="40" y="224"/>
                  </a:lnTo>
                  <a:lnTo>
                    <a:pt x="48" y="224"/>
                  </a:lnTo>
                  <a:lnTo>
                    <a:pt x="48" y="224"/>
                  </a:lnTo>
                  <a:lnTo>
                    <a:pt x="48" y="224"/>
                  </a:lnTo>
                  <a:lnTo>
                    <a:pt x="56" y="224"/>
                  </a:lnTo>
                  <a:lnTo>
                    <a:pt x="56" y="224"/>
                  </a:lnTo>
                  <a:lnTo>
                    <a:pt x="64" y="224"/>
                  </a:lnTo>
                  <a:lnTo>
                    <a:pt x="64" y="224"/>
                  </a:lnTo>
                  <a:lnTo>
                    <a:pt x="72" y="224"/>
                  </a:lnTo>
                  <a:lnTo>
                    <a:pt x="72" y="224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8" y="216"/>
                  </a:lnTo>
                  <a:lnTo>
                    <a:pt x="96" y="216"/>
                  </a:lnTo>
                  <a:lnTo>
                    <a:pt x="96" y="208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112" y="200"/>
                  </a:lnTo>
                  <a:lnTo>
                    <a:pt x="112" y="200"/>
                  </a:lnTo>
                  <a:lnTo>
                    <a:pt x="120" y="192"/>
                  </a:lnTo>
                  <a:lnTo>
                    <a:pt x="120" y="192"/>
                  </a:lnTo>
                  <a:lnTo>
                    <a:pt x="128" y="184"/>
                  </a:lnTo>
                  <a:lnTo>
                    <a:pt x="128" y="184"/>
                  </a:lnTo>
                  <a:lnTo>
                    <a:pt x="128" y="176"/>
                  </a:lnTo>
                  <a:lnTo>
                    <a:pt x="136" y="176"/>
                  </a:lnTo>
                  <a:lnTo>
                    <a:pt x="136" y="168"/>
                  </a:lnTo>
                  <a:lnTo>
                    <a:pt x="144" y="160"/>
                  </a:lnTo>
                  <a:lnTo>
                    <a:pt x="144" y="160"/>
                  </a:lnTo>
                  <a:lnTo>
                    <a:pt x="152" y="152"/>
                  </a:lnTo>
                  <a:lnTo>
                    <a:pt x="152" y="144"/>
                  </a:lnTo>
                  <a:lnTo>
                    <a:pt x="152" y="144"/>
                  </a:lnTo>
                  <a:lnTo>
                    <a:pt x="160" y="136"/>
                  </a:lnTo>
                  <a:lnTo>
                    <a:pt x="160" y="128"/>
                  </a:lnTo>
                  <a:lnTo>
                    <a:pt x="160" y="120"/>
                  </a:lnTo>
                  <a:lnTo>
                    <a:pt x="160" y="120"/>
                  </a:lnTo>
                  <a:lnTo>
                    <a:pt x="168" y="112"/>
                  </a:lnTo>
                  <a:lnTo>
                    <a:pt x="168" y="104"/>
                  </a:lnTo>
                  <a:lnTo>
                    <a:pt x="168" y="104"/>
                  </a:lnTo>
                  <a:lnTo>
                    <a:pt x="168" y="96"/>
                  </a:lnTo>
                  <a:lnTo>
                    <a:pt x="168" y="88"/>
                  </a:lnTo>
                  <a:lnTo>
                    <a:pt x="168" y="88"/>
                  </a:lnTo>
                  <a:lnTo>
                    <a:pt x="176" y="80"/>
                  </a:lnTo>
                  <a:lnTo>
                    <a:pt x="176" y="72"/>
                  </a:lnTo>
                  <a:lnTo>
                    <a:pt x="176" y="72"/>
                  </a:lnTo>
                  <a:lnTo>
                    <a:pt x="176" y="64"/>
                  </a:lnTo>
                  <a:lnTo>
                    <a:pt x="176" y="64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68" y="48"/>
                  </a:lnTo>
                  <a:lnTo>
                    <a:pt x="168" y="40"/>
                  </a:lnTo>
                  <a:lnTo>
                    <a:pt x="168" y="40"/>
                  </a:lnTo>
                  <a:lnTo>
                    <a:pt x="168" y="32"/>
                  </a:lnTo>
                  <a:lnTo>
                    <a:pt x="168" y="32"/>
                  </a:lnTo>
                  <a:lnTo>
                    <a:pt x="168" y="32"/>
                  </a:lnTo>
                  <a:lnTo>
                    <a:pt x="160" y="24"/>
                  </a:lnTo>
                  <a:lnTo>
                    <a:pt x="160" y="24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52" y="16"/>
                  </a:lnTo>
                  <a:lnTo>
                    <a:pt x="152" y="8"/>
                  </a:lnTo>
                  <a:lnTo>
                    <a:pt x="144" y="8"/>
                  </a:lnTo>
                </a:path>
              </a:pathLst>
            </a:cu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20"/>
            <p:cNvSpPr>
              <a:spLocks/>
            </p:cNvSpPr>
            <p:nvPr/>
          </p:nvSpPr>
          <p:spPr bwMode="auto">
            <a:xfrm>
              <a:off x="656" y="1955"/>
              <a:ext cx="168" cy="208"/>
            </a:xfrm>
            <a:custGeom>
              <a:avLst/>
              <a:gdLst>
                <a:gd name="T0" fmla="*/ 96 w 168"/>
                <a:gd name="T1" fmla="*/ 0 h 208"/>
                <a:gd name="T2" fmla="*/ 0 w 168"/>
                <a:gd name="T3" fmla="*/ 168 h 208"/>
                <a:gd name="T4" fmla="*/ 72 w 168"/>
                <a:gd name="T5" fmla="*/ 208 h 208"/>
                <a:gd name="T6" fmla="*/ 168 w 168"/>
                <a:gd name="T7" fmla="*/ 40 h 208"/>
                <a:gd name="T8" fmla="*/ 96 w 168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208">
                  <a:moveTo>
                    <a:pt x="96" y="0"/>
                  </a:moveTo>
                  <a:lnTo>
                    <a:pt x="0" y="168"/>
                  </a:lnTo>
                  <a:lnTo>
                    <a:pt x="72" y="208"/>
                  </a:lnTo>
                  <a:lnTo>
                    <a:pt x="168" y="4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Line 21"/>
            <p:cNvSpPr>
              <a:spLocks noChangeShapeType="1"/>
            </p:cNvSpPr>
            <p:nvPr/>
          </p:nvSpPr>
          <p:spPr bwMode="auto">
            <a:xfrm>
              <a:off x="1016" y="2227"/>
              <a:ext cx="224" cy="128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Line 22"/>
            <p:cNvSpPr>
              <a:spLocks noChangeShapeType="1"/>
            </p:cNvSpPr>
            <p:nvPr/>
          </p:nvSpPr>
          <p:spPr bwMode="auto">
            <a:xfrm flipH="1">
              <a:off x="912" y="2179"/>
              <a:ext cx="280" cy="168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Line 23"/>
            <p:cNvSpPr>
              <a:spLocks noChangeShapeType="1"/>
            </p:cNvSpPr>
            <p:nvPr/>
          </p:nvSpPr>
          <p:spPr bwMode="auto">
            <a:xfrm flipH="1">
              <a:off x="432" y="1899"/>
              <a:ext cx="280" cy="168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" name="Group 33"/>
          <p:cNvGrpSpPr>
            <a:grpSpLocks noChangeAspect="1"/>
          </p:cNvGrpSpPr>
          <p:nvPr/>
        </p:nvGrpSpPr>
        <p:grpSpPr bwMode="auto">
          <a:xfrm>
            <a:off x="1249363" y="1120775"/>
            <a:ext cx="1836738" cy="1435100"/>
            <a:chOff x="243" y="2122"/>
            <a:chExt cx="1157" cy="904"/>
          </a:xfrm>
        </p:grpSpPr>
        <p:sp>
          <p:nvSpPr>
            <p:cNvPr id="17" name="AutoShape 32"/>
            <p:cNvSpPr>
              <a:spLocks noChangeAspect="1" noChangeArrowheads="1" noTextEdit="1"/>
            </p:cNvSpPr>
            <p:nvPr/>
          </p:nvSpPr>
          <p:spPr bwMode="auto">
            <a:xfrm>
              <a:off x="584" y="2146"/>
              <a:ext cx="816" cy="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Line 34"/>
            <p:cNvSpPr>
              <a:spLocks noChangeShapeType="1"/>
            </p:cNvSpPr>
            <p:nvPr/>
          </p:nvSpPr>
          <p:spPr bwMode="auto">
            <a:xfrm flipH="1" flipV="1">
              <a:off x="243" y="2122"/>
              <a:ext cx="725" cy="440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35"/>
            <p:cNvSpPr>
              <a:spLocks/>
            </p:cNvSpPr>
            <p:nvPr/>
          </p:nvSpPr>
          <p:spPr bwMode="auto">
            <a:xfrm>
              <a:off x="784" y="2218"/>
              <a:ext cx="408" cy="728"/>
            </a:xfrm>
            <a:custGeom>
              <a:avLst/>
              <a:gdLst>
                <a:gd name="T0" fmla="*/ 400 w 408"/>
                <a:gd name="T1" fmla="*/ 488 h 728"/>
                <a:gd name="T2" fmla="*/ 0 w 408"/>
                <a:gd name="T3" fmla="*/ 728 h 728"/>
                <a:gd name="T4" fmla="*/ 0 w 408"/>
                <a:gd name="T5" fmla="*/ 232 h 728"/>
                <a:gd name="T6" fmla="*/ 408 w 408"/>
                <a:gd name="T7" fmla="*/ 0 h 728"/>
                <a:gd name="T8" fmla="*/ 400 w 408"/>
                <a:gd name="T9" fmla="*/ 48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8" h="728">
                  <a:moveTo>
                    <a:pt x="400" y="488"/>
                  </a:moveTo>
                  <a:lnTo>
                    <a:pt x="0" y="728"/>
                  </a:lnTo>
                  <a:lnTo>
                    <a:pt x="0" y="232"/>
                  </a:lnTo>
                  <a:lnTo>
                    <a:pt x="408" y="0"/>
                  </a:lnTo>
                  <a:lnTo>
                    <a:pt x="400" y="488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9A9A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36"/>
            <p:cNvSpPr>
              <a:spLocks/>
            </p:cNvSpPr>
            <p:nvPr/>
          </p:nvSpPr>
          <p:spPr bwMode="auto">
            <a:xfrm>
              <a:off x="848" y="2346"/>
              <a:ext cx="280" cy="472"/>
            </a:xfrm>
            <a:custGeom>
              <a:avLst/>
              <a:gdLst>
                <a:gd name="T0" fmla="*/ 8 w 280"/>
                <a:gd name="T1" fmla="*/ 160 h 472"/>
                <a:gd name="T2" fmla="*/ 0 w 280"/>
                <a:gd name="T3" fmla="*/ 472 h 472"/>
                <a:gd name="T4" fmla="*/ 280 w 280"/>
                <a:gd name="T5" fmla="*/ 304 h 472"/>
                <a:gd name="T6" fmla="*/ 280 w 280"/>
                <a:gd name="T7" fmla="*/ 0 h 472"/>
                <a:gd name="T8" fmla="*/ 8 w 280"/>
                <a:gd name="T9" fmla="*/ 16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472">
                  <a:moveTo>
                    <a:pt x="8" y="160"/>
                  </a:moveTo>
                  <a:lnTo>
                    <a:pt x="0" y="472"/>
                  </a:lnTo>
                  <a:lnTo>
                    <a:pt x="280" y="304"/>
                  </a:lnTo>
                  <a:lnTo>
                    <a:pt x="280" y="0"/>
                  </a:lnTo>
                  <a:lnTo>
                    <a:pt x="8" y="160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3504C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Line 37"/>
            <p:cNvSpPr>
              <a:spLocks noChangeShapeType="1"/>
            </p:cNvSpPr>
            <p:nvPr/>
          </p:nvSpPr>
          <p:spPr bwMode="auto">
            <a:xfrm>
              <a:off x="1008" y="2586"/>
              <a:ext cx="312" cy="176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2" name="Group 47"/>
          <p:cNvGrpSpPr>
            <a:grpSpLocks noChangeAspect="1"/>
          </p:cNvGrpSpPr>
          <p:nvPr/>
        </p:nvGrpSpPr>
        <p:grpSpPr bwMode="auto">
          <a:xfrm>
            <a:off x="1833881" y="2136775"/>
            <a:ext cx="3024188" cy="2489200"/>
            <a:chOff x="781" y="2004"/>
            <a:chExt cx="1905" cy="1568"/>
          </a:xfrm>
        </p:grpSpPr>
        <p:sp>
          <p:nvSpPr>
            <p:cNvPr id="23" name="AutoShape 46"/>
            <p:cNvSpPr>
              <a:spLocks noChangeAspect="1" noChangeArrowheads="1" noTextEdit="1"/>
            </p:cNvSpPr>
            <p:nvPr/>
          </p:nvSpPr>
          <p:spPr bwMode="auto">
            <a:xfrm>
              <a:off x="1011" y="2532"/>
              <a:ext cx="944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Line 48"/>
            <p:cNvSpPr>
              <a:spLocks noChangeShapeType="1"/>
            </p:cNvSpPr>
            <p:nvPr/>
          </p:nvSpPr>
          <p:spPr bwMode="auto">
            <a:xfrm>
              <a:off x="781" y="2485"/>
              <a:ext cx="494" cy="279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9"/>
            <p:cNvSpPr>
              <a:spLocks/>
            </p:cNvSpPr>
            <p:nvPr/>
          </p:nvSpPr>
          <p:spPr bwMode="auto">
            <a:xfrm>
              <a:off x="1251" y="2684"/>
              <a:ext cx="176" cy="224"/>
            </a:xfrm>
            <a:custGeom>
              <a:avLst/>
              <a:gdLst>
                <a:gd name="T0" fmla="*/ 144 w 176"/>
                <a:gd name="T1" fmla="*/ 0 h 224"/>
                <a:gd name="T2" fmla="*/ 128 w 176"/>
                <a:gd name="T3" fmla="*/ 0 h 224"/>
                <a:gd name="T4" fmla="*/ 120 w 176"/>
                <a:gd name="T5" fmla="*/ 0 h 224"/>
                <a:gd name="T6" fmla="*/ 104 w 176"/>
                <a:gd name="T7" fmla="*/ 0 h 224"/>
                <a:gd name="T8" fmla="*/ 96 w 176"/>
                <a:gd name="T9" fmla="*/ 8 h 224"/>
                <a:gd name="T10" fmla="*/ 80 w 176"/>
                <a:gd name="T11" fmla="*/ 16 h 224"/>
                <a:gd name="T12" fmla="*/ 72 w 176"/>
                <a:gd name="T13" fmla="*/ 24 h 224"/>
                <a:gd name="T14" fmla="*/ 56 w 176"/>
                <a:gd name="T15" fmla="*/ 32 h 224"/>
                <a:gd name="T16" fmla="*/ 48 w 176"/>
                <a:gd name="T17" fmla="*/ 48 h 224"/>
                <a:gd name="T18" fmla="*/ 40 w 176"/>
                <a:gd name="T19" fmla="*/ 64 h 224"/>
                <a:gd name="T20" fmla="*/ 24 w 176"/>
                <a:gd name="T21" fmla="*/ 80 h 224"/>
                <a:gd name="T22" fmla="*/ 16 w 176"/>
                <a:gd name="T23" fmla="*/ 96 h 224"/>
                <a:gd name="T24" fmla="*/ 8 w 176"/>
                <a:gd name="T25" fmla="*/ 112 h 224"/>
                <a:gd name="T26" fmla="*/ 8 w 176"/>
                <a:gd name="T27" fmla="*/ 128 h 224"/>
                <a:gd name="T28" fmla="*/ 0 w 176"/>
                <a:gd name="T29" fmla="*/ 144 h 224"/>
                <a:gd name="T30" fmla="*/ 0 w 176"/>
                <a:gd name="T31" fmla="*/ 160 h 224"/>
                <a:gd name="T32" fmla="*/ 0 w 176"/>
                <a:gd name="T33" fmla="*/ 168 h 224"/>
                <a:gd name="T34" fmla="*/ 0 w 176"/>
                <a:gd name="T35" fmla="*/ 184 h 224"/>
                <a:gd name="T36" fmla="*/ 8 w 176"/>
                <a:gd name="T37" fmla="*/ 200 h 224"/>
                <a:gd name="T38" fmla="*/ 16 w 176"/>
                <a:gd name="T39" fmla="*/ 208 h 224"/>
                <a:gd name="T40" fmla="*/ 16 w 176"/>
                <a:gd name="T41" fmla="*/ 216 h 224"/>
                <a:gd name="T42" fmla="*/ 32 w 176"/>
                <a:gd name="T43" fmla="*/ 224 h 224"/>
                <a:gd name="T44" fmla="*/ 40 w 176"/>
                <a:gd name="T45" fmla="*/ 224 h 224"/>
                <a:gd name="T46" fmla="*/ 48 w 176"/>
                <a:gd name="T47" fmla="*/ 224 h 224"/>
                <a:gd name="T48" fmla="*/ 64 w 176"/>
                <a:gd name="T49" fmla="*/ 224 h 224"/>
                <a:gd name="T50" fmla="*/ 72 w 176"/>
                <a:gd name="T51" fmla="*/ 216 h 224"/>
                <a:gd name="T52" fmla="*/ 88 w 176"/>
                <a:gd name="T53" fmla="*/ 216 h 224"/>
                <a:gd name="T54" fmla="*/ 96 w 176"/>
                <a:gd name="T55" fmla="*/ 208 h 224"/>
                <a:gd name="T56" fmla="*/ 112 w 176"/>
                <a:gd name="T57" fmla="*/ 192 h 224"/>
                <a:gd name="T58" fmla="*/ 120 w 176"/>
                <a:gd name="T59" fmla="*/ 184 h 224"/>
                <a:gd name="T60" fmla="*/ 136 w 176"/>
                <a:gd name="T61" fmla="*/ 168 h 224"/>
                <a:gd name="T62" fmla="*/ 144 w 176"/>
                <a:gd name="T63" fmla="*/ 152 h 224"/>
                <a:gd name="T64" fmla="*/ 152 w 176"/>
                <a:gd name="T65" fmla="*/ 136 h 224"/>
                <a:gd name="T66" fmla="*/ 160 w 176"/>
                <a:gd name="T67" fmla="*/ 120 h 224"/>
                <a:gd name="T68" fmla="*/ 168 w 176"/>
                <a:gd name="T69" fmla="*/ 104 h 224"/>
                <a:gd name="T70" fmla="*/ 168 w 176"/>
                <a:gd name="T71" fmla="*/ 88 h 224"/>
                <a:gd name="T72" fmla="*/ 176 w 176"/>
                <a:gd name="T73" fmla="*/ 72 h 224"/>
                <a:gd name="T74" fmla="*/ 176 w 176"/>
                <a:gd name="T75" fmla="*/ 56 h 224"/>
                <a:gd name="T76" fmla="*/ 176 w 176"/>
                <a:gd name="T77" fmla="*/ 40 h 224"/>
                <a:gd name="T78" fmla="*/ 168 w 176"/>
                <a:gd name="T79" fmla="*/ 32 h 224"/>
                <a:gd name="T80" fmla="*/ 168 w 176"/>
                <a:gd name="T81" fmla="*/ 24 h 224"/>
                <a:gd name="T82" fmla="*/ 160 w 176"/>
                <a:gd name="T83" fmla="*/ 16 h 224"/>
                <a:gd name="T84" fmla="*/ 152 w 176"/>
                <a:gd name="T85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24">
                  <a:moveTo>
                    <a:pt x="152" y="8"/>
                  </a:moveTo>
                  <a:lnTo>
                    <a:pt x="144" y="0"/>
                  </a:lnTo>
                  <a:lnTo>
                    <a:pt x="144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12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4" y="24"/>
                  </a:lnTo>
                  <a:lnTo>
                    <a:pt x="64" y="32"/>
                  </a:lnTo>
                  <a:lnTo>
                    <a:pt x="56" y="32"/>
                  </a:lnTo>
                  <a:lnTo>
                    <a:pt x="56" y="40"/>
                  </a:lnTo>
                  <a:lnTo>
                    <a:pt x="48" y="40"/>
                  </a:lnTo>
                  <a:lnTo>
                    <a:pt x="48" y="48"/>
                  </a:lnTo>
                  <a:lnTo>
                    <a:pt x="40" y="48"/>
                  </a:lnTo>
                  <a:lnTo>
                    <a:pt x="40" y="56"/>
                  </a:lnTo>
                  <a:lnTo>
                    <a:pt x="40" y="64"/>
                  </a:lnTo>
                  <a:lnTo>
                    <a:pt x="32" y="64"/>
                  </a:lnTo>
                  <a:lnTo>
                    <a:pt x="32" y="72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16" y="88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0" y="192"/>
                  </a:lnTo>
                  <a:lnTo>
                    <a:pt x="8" y="192"/>
                  </a:lnTo>
                  <a:lnTo>
                    <a:pt x="8" y="200"/>
                  </a:lnTo>
                  <a:lnTo>
                    <a:pt x="8" y="200"/>
                  </a:lnTo>
                  <a:lnTo>
                    <a:pt x="8" y="200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16" y="216"/>
                  </a:lnTo>
                  <a:lnTo>
                    <a:pt x="16" y="216"/>
                  </a:lnTo>
                  <a:lnTo>
                    <a:pt x="24" y="216"/>
                  </a:lnTo>
                  <a:lnTo>
                    <a:pt x="24" y="216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40" y="224"/>
                  </a:lnTo>
                  <a:lnTo>
                    <a:pt x="40" y="224"/>
                  </a:lnTo>
                  <a:lnTo>
                    <a:pt x="48" y="224"/>
                  </a:lnTo>
                  <a:lnTo>
                    <a:pt x="48" y="224"/>
                  </a:lnTo>
                  <a:lnTo>
                    <a:pt x="56" y="224"/>
                  </a:lnTo>
                  <a:lnTo>
                    <a:pt x="56" y="224"/>
                  </a:lnTo>
                  <a:lnTo>
                    <a:pt x="64" y="224"/>
                  </a:lnTo>
                  <a:lnTo>
                    <a:pt x="64" y="224"/>
                  </a:lnTo>
                  <a:lnTo>
                    <a:pt x="72" y="224"/>
                  </a:lnTo>
                  <a:lnTo>
                    <a:pt x="72" y="216"/>
                  </a:lnTo>
                  <a:lnTo>
                    <a:pt x="80" y="216"/>
                  </a:lnTo>
                  <a:lnTo>
                    <a:pt x="80" y="216"/>
                  </a:lnTo>
                  <a:lnTo>
                    <a:pt x="88" y="216"/>
                  </a:lnTo>
                  <a:lnTo>
                    <a:pt x="88" y="208"/>
                  </a:lnTo>
                  <a:lnTo>
                    <a:pt x="96" y="208"/>
                  </a:lnTo>
                  <a:lnTo>
                    <a:pt x="96" y="208"/>
                  </a:lnTo>
                  <a:lnTo>
                    <a:pt x="104" y="200"/>
                  </a:lnTo>
                  <a:lnTo>
                    <a:pt x="104" y="200"/>
                  </a:lnTo>
                  <a:lnTo>
                    <a:pt x="112" y="192"/>
                  </a:lnTo>
                  <a:lnTo>
                    <a:pt x="112" y="192"/>
                  </a:lnTo>
                  <a:lnTo>
                    <a:pt x="120" y="184"/>
                  </a:lnTo>
                  <a:lnTo>
                    <a:pt x="120" y="184"/>
                  </a:lnTo>
                  <a:lnTo>
                    <a:pt x="128" y="176"/>
                  </a:lnTo>
                  <a:lnTo>
                    <a:pt x="128" y="176"/>
                  </a:lnTo>
                  <a:lnTo>
                    <a:pt x="136" y="168"/>
                  </a:lnTo>
                  <a:lnTo>
                    <a:pt x="136" y="160"/>
                  </a:lnTo>
                  <a:lnTo>
                    <a:pt x="144" y="160"/>
                  </a:lnTo>
                  <a:lnTo>
                    <a:pt x="144" y="152"/>
                  </a:lnTo>
                  <a:lnTo>
                    <a:pt x="152" y="144"/>
                  </a:lnTo>
                  <a:lnTo>
                    <a:pt x="152" y="144"/>
                  </a:lnTo>
                  <a:lnTo>
                    <a:pt x="152" y="136"/>
                  </a:lnTo>
                  <a:lnTo>
                    <a:pt x="160" y="128"/>
                  </a:lnTo>
                  <a:lnTo>
                    <a:pt x="160" y="128"/>
                  </a:lnTo>
                  <a:lnTo>
                    <a:pt x="160" y="120"/>
                  </a:lnTo>
                  <a:lnTo>
                    <a:pt x="168" y="112"/>
                  </a:lnTo>
                  <a:lnTo>
                    <a:pt x="168" y="112"/>
                  </a:lnTo>
                  <a:lnTo>
                    <a:pt x="168" y="104"/>
                  </a:lnTo>
                  <a:lnTo>
                    <a:pt x="168" y="96"/>
                  </a:lnTo>
                  <a:lnTo>
                    <a:pt x="168" y="96"/>
                  </a:lnTo>
                  <a:lnTo>
                    <a:pt x="168" y="88"/>
                  </a:lnTo>
                  <a:lnTo>
                    <a:pt x="176" y="80"/>
                  </a:lnTo>
                  <a:lnTo>
                    <a:pt x="176" y="80"/>
                  </a:lnTo>
                  <a:lnTo>
                    <a:pt x="176" y="72"/>
                  </a:lnTo>
                  <a:lnTo>
                    <a:pt x="176" y="64"/>
                  </a:lnTo>
                  <a:lnTo>
                    <a:pt x="176" y="64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76" y="48"/>
                  </a:lnTo>
                  <a:lnTo>
                    <a:pt x="176" y="40"/>
                  </a:lnTo>
                  <a:lnTo>
                    <a:pt x="168" y="40"/>
                  </a:lnTo>
                  <a:lnTo>
                    <a:pt x="168" y="32"/>
                  </a:lnTo>
                  <a:lnTo>
                    <a:pt x="168" y="32"/>
                  </a:lnTo>
                  <a:lnTo>
                    <a:pt x="168" y="24"/>
                  </a:lnTo>
                  <a:lnTo>
                    <a:pt x="168" y="24"/>
                  </a:lnTo>
                  <a:lnTo>
                    <a:pt x="168" y="24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52" y="8"/>
                  </a:lnTo>
                  <a:lnTo>
                    <a:pt x="152" y="8"/>
                  </a:lnTo>
                  <a:lnTo>
                    <a:pt x="152" y="8"/>
                  </a:lnTo>
                </a:path>
              </a:pathLst>
            </a:cu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0"/>
            <p:cNvSpPr>
              <a:spLocks/>
            </p:cNvSpPr>
            <p:nvPr/>
          </p:nvSpPr>
          <p:spPr bwMode="auto">
            <a:xfrm>
              <a:off x="1291" y="2716"/>
              <a:ext cx="168" cy="208"/>
            </a:xfrm>
            <a:custGeom>
              <a:avLst/>
              <a:gdLst>
                <a:gd name="T0" fmla="*/ 104 w 168"/>
                <a:gd name="T1" fmla="*/ 0 h 208"/>
                <a:gd name="T2" fmla="*/ 0 w 168"/>
                <a:gd name="T3" fmla="*/ 168 h 208"/>
                <a:gd name="T4" fmla="*/ 64 w 168"/>
                <a:gd name="T5" fmla="*/ 208 h 208"/>
                <a:gd name="T6" fmla="*/ 168 w 168"/>
                <a:gd name="T7" fmla="*/ 40 h 208"/>
                <a:gd name="T8" fmla="*/ 104 w 168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208">
                  <a:moveTo>
                    <a:pt x="104" y="0"/>
                  </a:moveTo>
                  <a:lnTo>
                    <a:pt x="0" y="168"/>
                  </a:lnTo>
                  <a:lnTo>
                    <a:pt x="64" y="208"/>
                  </a:lnTo>
                  <a:lnTo>
                    <a:pt x="168" y="4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1"/>
            <p:cNvSpPr>
              <a:spLocks/>
            </p:cNvSpPr>
            <p:nvPr/>
          </p:nvSpPr>
          <p:spPr bwMode="auto">
            <a:xfrm>
              <a:off x="1563" y="2868"/>
              <a:ext cx="176" cy="224"/>
            </a:xfrm>
            <a:custGeom>
              <a:avLst/>
              <a:gdLst>
                <a:gd name="T0" fmla="*/ 144 w 176"/>
                <a:gd name="T1" fmla="*/ 0 h 224"/>
                <a:gd name="T2" fmla="*/ 128 w 176"/>
                <a:gd name="T3" fmla="*/ 0 h 224"/>
                <a:gd name="T4" fmla="*/ 120 w 176"/>
                <a:gd name="T5" fmla="*/ 0 h 224"/>
                <a:gd name="T6" fmla="*/ 104 w 176"/>
                <a:gd name="T7" fmla="*/ 0 h 224"/>
                <a:gd name="T8" fmla="*/ 96 w 176"/>
                <a:gd name="T9" fmla="*/ 8 h 224"/>
                <a:gd name="T10" fmla="*/ 80 w 176"/>
                <a:gd name="T11" fmla="*/ 16 h 224"/>
                <a:gd name="T12" fmla="*/ 72 w 176"/>
                <a:gd name="T13" fmla="*/ 24 h 224"/>
                <a:gd name="T14" fmla="*/ 56 w 176"/>
                <a:gd name="T15" fmla="*/ 32 h 224"/>
                <a:gd name="T16" fmla="*/ 48 w 176"/>
                <a:gd name="T17" fmla="*/ 48 h 224"/>
                <a:gd name="T18" fmla="*/ 32 w 176"/>
                <a:gd name="T19" fmla="*/ 56 h 224"/>
                <a:gd name="T20" fmla="*/ 24 w 176"/>
                <a:gd name="T21" fmla="*/ 72 h 224"/>
                <a:gd name="T22" fmla="*/ 16 w 176"/>
                <a:gd name="T23" fmla="*/ 88 h 224"/>
                <a:gd name="T24" fmla="*/ 8 w 176"/>
                <a:gd name="T25" fmla="*/ 112 h 224"/>
                <a:gd name="T26" fmla="*/ 8 w 176"/>
                <a:gd name="T27" fmla="*/ 128 h 224"/>
                <a:gd name="T28" fmla="*/ 0 w 176"/>
                <a:gd name="T29" fmla="*/ 144 h 224"/>
                <a:gd name="T30" fmla="*/ 0 w 176"/>
                <a:gd name="T31" fmla="*/ 160 h 224"/>
                <a:gd name="T32" fmla="*/ 0 w 176"/>
                <a:gd name="T33" fmla="*/ 168 h 224"/>
                <a:gd name="T34" fmla="*/ 0 w 176"/>
                <a:gd name="T35" fmla="*/ 184 h 224"/>
                <a:gd name="T36" fmla="*/ 8 w 176"/>
                <a:gd name="T37" fmla="*/ 192 h 224"/>
                <a:gd name="T38" fmla="*/ 8 w 176"/>
                <a:gd name="T39" fmla="*/ 208 h 224"/>
                <a:gd name="T40" fmla="*/ 16 w 176"/>
                <a:gd name="T41" fmla="*/ 216 h 224"/>
                <a:gd name="T42" fmla="*/ 32 w 176"/>
                <a:gd name="T43" fmla="*/ 216 h 224"/>
                <a:gd name="T44" fmla="*/ 40 w 176"/>
                <a:gd name="T45" fmla="*/ 224 h 224"/>
                <a:gd name="T46" fmla="*/ 48 w 176"/>
                <a:gd name="T47" fmla="*/ 224 h 224"/>
                <a:gd name="T48" fmla="*/ 64 w 176"/>
                <a:gd name="T49" fmla="*/ 224 h 224"/>
                <a:gd name="T50" fmla="*/ 72 w 176"/>
                <a:gd name="T51" fmla="*/ 216 h 224"/>
                <a:gd name="T52" fmla="*/ 88 w 176"/>
                <a:gd name="T53" fmla="*/ 208 h 224"/>
                <a:gd name="T54" fmla="*/ 96 w 176"/>
                <a:gd name="T55" fmla="*/ 200 h 224"/>
                <a:gd name="T56" fmla="*/ 112 w 176"/>
                <a:gd name="T57" fmla="*/ 192 h 224"/>
                <a:gd name="T58" fmla="*/ 120 w 176"/>
                <a:gd name="T59" fmla="*/ 184 h 224"/>
                <a:gd name="T60" fmla="*/ 136 w 176"/>
                <a:gd name="T61" fmla="*/ 168 h 224"/>
                <a:gd name="T62" fmla="*/ 144 w 176"/>
                <a:gd name="T63" fmla="*/ 152 h 224"/>
                <a:gd name="T64" fmla="*/ 152 w 176"/>
                <a:gd name="T65" fmla="*/ 136 h 224"/>
                <a:gd name="T66" fmla="*/ 160 w 176"/>
                <a:gd name="T67" fmla="*/ 120 h 224"/>
                <a:gd name="T68" fmla="*/ 168 w 176"/>
                <a:gd name="T69" fmla="*/ 104 h 224"/>
                <a:gd name="T70" fmla="*/ 168 w 176"/>
                <a:gd name="T71" fmla="*/ 88 h 224"/>
                <a:gd name="T72" fmla="*/ 176 w 176"/>
                <a:gd name="T73" fmla="*/ 72 h 224"/>
                <a:gd name="T74" fmla="*/ 176 w 176"/>
                <a:gd name="T75" fmla="*/ 56 h 224"/>
                <a:gd name="T76" fmla="*/ 176 w 176"/>
                <a:gd name="T77" fmla="*/ 40 h 224"/>
                <a:gd name="T78" fmla="*/ 168 w 176"/>
                <a:gd name="T79" fmla="*/ 32 h 224"/>
                <a:gd name="T80" fmla="*/ 160 w 176"/>
                <a:gd name="T81" fmla="*/ 16 h 224"/>
                <a:gd name="T82" fmla="*/ 160 w 176"/>
                <a:gd name="T83" fmla="*/ 8 h 224"/>
                <a:gd name="T84" fmla="*/ 152 w 176"/>
                <a:gd name="T85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24">
                  <a:moveTo>
                    <a:pt x="152" y="8"/>
                  </a:moveTo>
                  <a:lnTo>
                    <a:pt x="144" y="0"/>
                  </a:lnTo>
                  <a:lnTo>
                    <a:pt x="144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72" y="16"/>
                  </a:lnTo>
                  <a:lnTo>
                    <a:pt x="72" y="24"/>
                  </a:lnTo>
                  <a:lnTo>
                    <a:pt x="64" y="24"/>
                  </a:lnTo>
                  <a:lnTo>
                    <a:pt x="64" y="32"/>
                  </a:lnTo>
                  <a:lnTo>
                    <a:pt x="56" y="32"/>
                  </a:lnTo>
                  <a:lnTo>
                    <a:pt x="56" y="40"/>
                  </a:lnTo>
                  <a:lnTo>
                    <a:pt x="48" y="40"/>
                  </a:lnTo>
                  <a:lnTo>
                    <a:pt x="48" y="48"/>
                  </a:lnTo>
                  <a:lnTo>
                    <a:pt x="40" y="48"/>
                  </a:lnTo>
                  <a:lnTo>
                    <a:pt x="40" y="56"/>
                  </a:lnTo>
                  <a:lnTo>
                    <a:pt x="32" y="56"/>
                  </a:lnTo>
                  <a:lnTo>
                    <a:pt x="32" y="64"/>
                  </a:lnTo>
                  <a:lnTo>
                    <a:pt x="32" y="72"/>
                  </a:lnTo>
                  <a:lnTo>
                    <a:pt x="24" y="72"/>
                  </a:lnTo>
                  <a:lnTo>
                    <a:pt x="24" y="80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96"/>
                  </a:lnTo>
                  <a:lnTo>
                    <a:pt x="8" y="104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0" y="128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8" y="192"/>
                  </a:lnTo>
                  <a:lnTo>
                    <a:pt x="8" y="192"/>
                  </a:lnTo>
                  <a:lnTo>
                    <a:pt x="8" y="200"/>
                  </a:lnTo>
                  <a:lnTo>
                    <a:pt x="8" y="200"/>
                  </a:lnTo>
                  <a:lnTo>
                    <a:pt x="8" y="208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16" y="216"/>
                  </a:lnTo>
                  <a:lnTo>
                    <a:pt x="24" y="216"/>
                  </a:lnTo>
                  <a:lnTo>
                    <a:pt x="24" y="216"/>
                  </a:lnTo>
                  <a:lnTo>
                    <a:pt x="32" y="216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40" y="224"/>
                  </a:lnTo>
                  <a:lnTo>
                    <a:pt x="40" y="224"/>
                  </a:lnTo>
                  <a:lnTo>
                    <a:pt x="48" y="224"/>
                  </a:lnTo>
                  <a:lnTo>
                    <a:pt x="48" y="224"/>
                  </a:lnTo>
                  <a:lnTo>
                    <a:pt x="56" y="224"/>
                  </a:lnTo>
                  <a:lnTo>
                    <a:pt x="56" y="224"/>
                  </a:lnTo>
                  <a:lnTo>
                    <a:pt x="64" y="224"/>
                  </a:lnTo>
                  <a:lnTo>
                    <a:pt x="64" y="224"/>
                  </a:lnTo>
                  <a:lnTo>
                    <a:pt x="72" y="216"/>
                  </a:lnTo>
                  <a:lnTo>
                    <a:pt x="72" y="216"/>
                  </a:lnTo>
                  <a:lnTo>
                    <a:pt x="80" y="216"/>
                  </a:lnTo>
                  <a:lnTo>
                    <a:pt x="80" y="216"/>
                  </a:lnTo>
                  <a:lnTo>
                    <a:pt x="88" y="208"/>
                  </a:lnTo>
                  <a:lnTo>
                    <a:pt x="88" y="208"/>
                  </a:lnTo>
                  <a:lnTo>
                    <a:pt x="96" y="208"/>
                  </a:lnTo>
                  <a:lnTo>
                    <a:pt x="96" y="200"/>
                  </a:lnTo>
                  <a:lnTo>
                    <a:pt x="104" y="200"/>
                  </a:lnTo>
                  <a:lnTo>
                    <a:pt x="104" y="200"/>
                  </a:lnTo>
                  <a:lnTo>
                    <a:pt x="112" y="192"/>
                  </a:lnTo>
                  <a:lnTo>
                    <a:pt x="112" y="192"/>
                  </a:lnTo>
                  <a:lnTo>
                    <a:pt x="120" y="184"/>
                  </a:lnTo>
                  <a:lnTo>
                    <a:pt x="120" y="184"/>
                  </a:lnTo>
                  <a:lnTo>
                    <a:pt x="128" y="176"/>
                  </a:lnTo>
                  <a:lnTo>
                    <a:pt x="128" y="168"/>
                  </a:lnTo>
                  <a:lnTo>
                    <a:pt x="136" y="168"/>
                  </a:lnTo>
                  <a:lnTo>
                    <a:pt x="136" y="160"/>
                  </a:lnTo>
                  <a:lnTo>
                    <a:pt x="144" y="160"/>
                  </a:lnTo>
                  <a:lnTo>
                    <a:pt x="144" y="152"/>
                  </a:lnTo>
                  <a:lnTo>
                    <a:pt x="152" y="144"/>
                  </a:lnTo>
                  <a:lnTo>
                    <a:pt x="152" y="144"/>
                  </a:lnTo>
                  <a:lnTo>
                    <a:pt x="152" y="136"/>
                  </a:lnTo>
                  <a:lnTo>
                    <a:pt x="160" y="128"/>
                  </a:lnTo>
                  <a:lnTo>
                    <a:pt x="160" y="120"/>
                  </a:lnTo>
                  <a:lnTo>
                    <a:pt x="160" y="120"/>
                  </a:lnTo>
                  <a:lnTo>
                    <a:pt x="160" y="112"/>
                  </a:lnTo>
                  <a:lnTo>
                    <a:pt x="168" y="104"/>
                  </a:lnTo>
                  <a:lnTo>
                    <a:pt x="168" y="104"/>
                  </a:lnTo>
                  <a:lnTo>
                    <a:pt x="168" y="96"/>
                  </a:lnTo>
                  <a:lnTo>
                    <a:pt x="168" y="88"/>
                  </a:lnTo>
                  <a:lnTo>
                    <a:pt x="168" y="88"/>
                  </a:lnTo>
                  <a:lnTo>
                    <a:pt x="168" y="80"/>
                  </a:lnTo>
                  <a:lnTo>
                    <a:pt x="176" y="72"/>
                  </a:lnTo>
                  <a:lnTo>
                    <a:pt x="176" y="72"/>
                  </a:lnTo>
                  <a:lnTo>
                    <a:pt x="176" y="64"/>
                  </a:lnTo>
                  <a:lnTo>
                    <a:pt x="176" y="64"/>
                  </a:lnTo>
                  <a:lnTo>
                    <a:pt x="176" y="56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6" y="40"/>
                  </a:lnTo>
                  <a:lnTo>
                    <a:pt x="168" y="40"/>
                  </a:lnTo>
                  <a:lnTo>
                    <a:pt x="168" y="32"/>
                  </a:lnTo>
                  <a:lnTo>
                    <a:pt x="168" y="32"/>
                  </a:lnTo>
                  <a:lnTo>
                    <a:pt x="168" y="24"/>
                  </a:lnTo>
                  <a:lnTo>
                    <a:pt x="168" y="24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60" y="8"/>
                  </a:lnTo>
                  <a:lnTo>
                    <a:pt x="152" y="8"/>
                  </a:lnTo>
                  <a:lnTo>
                    <a:pt x="152" y="8"/>
                  </a:lnTo>
                  <a:lnTo>
                    <a:pt x="152" y="8"/>
                  </a:lnTo>
                </a:path>
              </a:pathLst>
            </a:cu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Line 52"/>
            <p:cNvSpPr>
              <a:spLocks noChangeShapeType="1"/>
            </p:cNvSpPr>
            <p:nvPr/>
          </p:nvSpPr>
          <p:spPr bwMode="auto">
            <a:xfrm>
              <a:off x="1275" y="2900"/>
              <a:ext cx="320" cy="192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Line 53"/>
            <p:cNvSpPr>
              <a:spLocks noChangeShapeType="1"/>
            </p:cNvSpPr>
            <p:nvPr/>
          </p:nvSpPr>
          <p:spPr bwMode="auto">
            <a:xfrm>
              <a:off x="1491" y="2004"/>
              <a:ext cx="0" cy="792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Line 54"/>
            <p:cNvSpPr>
              <a:spLocks noChangeShapeType="1"/>
            </p:cNvSpPr>
            <p:nvPr/>
          </p:nvSpPr>
          <p:spPr bwMode="auto">
            <a:xfrm>
              <a:off x="1395" y="2684"/>
              <a:ext cx="312" cy="184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Line 55"/>
            <p:cNvSpPr>
              <a:spLocks noChangeShapeType="1"/>
            </p:cNvSpPr>
            <p:nvPr/>
          </p:nvSpPr>
          <p:spPr bwMode="auto">
            <a:xfrm>
              <a:off x="1651" y="2980"/>
              <a:ext cx="1035" cy="592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 4"/>
          <p:cNvGrpSpPr>
            <a:grpSpLocks noChangeAspect="1"/>
          </p:cNvGrpSpPr>
          <p:nvPr/>
        </p:nvGrpSpPr>
        <p:grpSpPr bwMode="auto">
          <a:xfrm>
            <a:off x="2103487" y="2361119"/>
            <a:ext cx="847942" cy="781213"/>
            <a:chOff x="3228" y="1769"/>
            <a:chExt cx="1042" cy="960"/>
          </a:xfrm>
        </p:grpSpPr>
        <p:sp>
          <p:nvSpPr>
            <p:cNvPr id="34" name="AutoShape 3"/>
            <p:cNvSpPr>
              <a:spLocks noChangeAspect="1" noChangeArrowheads="1" noTextEdit="1"/>
            </p:cNvSpPr>
            <p:nvPr/>
          </p:nvSpPr>
          <p:spPr bwMode="auto">
            <a:xfrm>
              <a:off x="3228" y="1769"/>
              <a:ext cx="952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Line 5"/>
            <p:cNvSpPr>
              <a:spLocks noChangeShapeType="1"/>
            </p:cNvSpPr>
            <p:nvPr/>
          </p:nvSpPr>
          <p:spPr bwMode="auto">
            <a:xfrm flipV="1">
              <a:off x="3764" y="2018"/>
              <a:ext cx="363" cy="207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6"/>
            <p:cNvSpPr>
              <a:spLocks/>
            </p:cNvSpPr>
            <p:nvPr/>
          </p:nvSpPr>
          <p:spPr bwMode="auto">
            <a:xfrm>
              <a:off x="3532" y="1841"/>
              <a:ext cx="456" cy="800"/>
            </a:xfrm>
            <a:custGeom>
              <a:avLst/>
              <a:gdLst>
                <a:gd name="T0" fmla="*/ 456 w 456"/>
                <a:gd name="T1" fmla="*/ 800 h 800"/>
                <a:gd name="T2" fmla="*/ 448 w 456"/>
                <a:gd name="T3" fmla="*/ 264 h 800"/>
                <a:gd name="T4" fmla="*/ 0 w 456"/>
                <a:gd name="T5" fmla="*/ 0 h 800"/>
                <a:gd name="T6" fmla="*/ 8 w 456"/>
                <a:gd name="T7" fmla="*/ 544 h 800"/>
                <a:gd name="T8" fmla="*/ 456 w 456"/>
                <a:gd name="T9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6" h="800">
                  <a:moveTo>
                    <a:pt x="456" y="800"/>
                  </a:moveTo>
                  <a:lnTo>
                    <a:pt x="448" y="264"/>
                  </a:lnTo>
                  <a:lnTo>
                    <a:pt x="0" y="0"/>
                  </a:lnTo>
                  <a:lnTo>
                    <a:pt x="8" y="544"/>
                  </a:lnTo>
                  <a:lnTo>
                    <a:pt x="456" y="800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3504C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3372" y="2121"/>
              <a:ext cx="384" cy="416"/>
            </a:xfrm>
            <a:custGeom>
              <a:avLst/>
              <a:gdLst>
                <a:gd name="T0" fmla="*/ 16 w 384"/>
                <a:gd name="T1" fmla="*/ 200 h 416"/>
                <a:gd name="T2" fmla="*/ 384 w 384"/>
                <a:gd name="T3" fmla="*/ 416 h 416"/>
                <a:gd name="T4" fmla="*/ 376 w 384"/>
                <a:gd name="T5" fmla="*/ 216 h 416"/>
                <a:gd name="T6" fmla="*/ 0 w 384"/>
                <a:gd name="T7" fmla="*/ 0 h 416"/>
                <a:gd name="T8" fmla="*/ 16 w 384"/>
                <a:gd name="T9" fmla="*/ 20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416">
                  <a:moveTo>
                    <a:pt x="16" y="200"/>
                  </a:moveTo>
                  <a:lnTo>
                    <a:pt x="384" y="416"/>
                  </a:lnTo>
                  <a:lnTo>
                    <a:pt x="376" y="216"/>
                  </a:lnTo>
                  <a:lnTo>
                    <a:pt x="0" y="0"/>
                  </a:lnTo>
                  <a:lnTo>
                    <a:pt x="16" y="200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99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 flipV="1">
              <a:off x="3308" y="2329"/>
              <a:ext cx="264" cy="152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Line 9"/>
            <p:cNvSpPr>
              <a:spLocks noChangeShapeType="1"/>
            </p:cNvSpPr>
            <p:nvPr/>
          </p:nvSpPr>
          <p:spPr bwMode="auto">
            <a:xfrm flipV="1">
              <a:off x="3756" y="2345"/>
              <a:ext cx="184" cy="192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10"/>
            <p:cNvSpPr>
              <a:spLocks/>
            </p:cNvSpPr>
            <p:nvPr/>
          </p:nvSpPr>
          <p:spPr bwMode="auto">
            <a:xfrm>
              <a:off x="3380" y="2129"/>
              <a:ext cx="560" cy="224"/>
            </a:xfrm>
            <a:custGeom>
              <a:avLst/>
              <a:gdLst>
                <a:gd name="T0" fmla="*/ 0 w 560"/>
                <a:gd name="T1" fmla="*/ 0 h 224"/>
                <a:gd name="T2" fmla="*/ 384 w 560"/>
                <a:gd name="T3" fmla="*/ 224 h 224"/>
                <a:gd name="T4" fmla="*/ 560 w 560"/>
                <a:gd name="T5" fmla="*/ 216 h 224"/>
                <a:gd name="T6" fmla="*/ 176 w 560"/>
                <a:gd name="T7" fmla="*/ 0 h 224"/>
                <a:gd name="T8" fmla="*/ 0 w 560"/>
                <a:gd name="T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0" h="224">
                  <a:moveTo>
                    <a:pt x="0" y="0"/>
                  </a:moveTo>
                  <a:lnTo>
                    <a:pt x="384" y="224"/>
                  </a:lnTo>
                  <a:lnTo>
                    <a:pt x="560" y="216"/>
                  </a:lnTo>
                  <a:lnTo>
                    <a:pt x="17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99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8" name="Line 8"/>
            <p:cNvSpPr>
              <a:spLocks noChangeShapeType="1"/>
            </p:cNvSpPr>
            <p:nvPr/>
          </p:nvSpPr>
          <p:spPr bwMode="auto">
            <a:xfrm flipH="1" flipV="1">
              <a:off x="3324" y="2459"/>
              <a:ext cx="35" cy="209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9" name="Line 5"/>
            <p:cNvSpPr>
              <a:spLocks noChangeShapeType="1"/>
            </p:cNvSpPr>
            <p:nvPr/>
          </p:nvSpPr>
          <p:spPr bwMode="auto">
            <a:xfrm>
              <a:off x="4157" y="2018"/>
              <a:ext cx="113" cy="72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1" name="Group 66"/>
          <p:cNvGrpSpPr>
            <a:grpSpLocks noChangeAspect="1"/>
          </p:cNvGrpSpPr>
          <p:nvPr/>
        </p:nvGrpSpPr>
        <p:grpSpPr bwMode="auto">
          <a:xfrm>
            <a:off x="4645841" y="4214042"/>
            <a:ext cx="1524000" cy="1655763"/>
            <a:chOff x="4392" y="1788"/>
            <a:chExt cx="960" cy="1043"/>
          </a:xfrm>
        </p:grpSpPr>
        <p:sp>
          <p:nvSpPr>
            <p:cNvPr id="42" name="AutoShape 65"/>
            <p:cNvSpPr>
              <a:spLocks noChangeAspect="1" noChangeArrowheads="1" noTextEdit="1"/>
            </p:cNvSpPr>
            <p:nvPr/>
          </p:nvSpPr>
          <p:spPr bwMode="auto">
            <a:xfrm>
              <a:off x="4392" y="1788"/>
              <a:ext cx="960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67"/>
            <p:cNvSpPr>
              <a:spLocks/>
            </p:cNvSpPr>
            <p:nvPr/>
          </p:nvSpPr>
          <p:spPr bwMode="auto">
            <a:xfrm>
              <a:off x="4464" y="1996"/>
              <a:ext cx="808" cy="528"/>
            </a:xfrm>
            <a:custGeom>
              <a:avLst/>
              <a:gdLst>
                <a:gd name="T0" fmla="*/ 16 w 808"/>
                <a:gd name="T1" fmla="*/ 168 h 528"/>
                <a:gd name="T2" fmla="*/ 40 w 808"/>
                <a:gd name="T3" fmla="*/ 176 h 528"/>
                <a:gd name="T4" fmla="*/ 112 w 808"/>
                <a:gd name="T5" fmla="*/ 224 h 528"/>
                <a:gd name="T6" fmla="*/ 208 w 808"/>
                <a:gd name="T7" fmla="*/ 280 h 528"/>
                <a:gd name="T8" fmla="*/ 352 w 808"/>
                <a:gd name="T9" fmla="*/ 360 h 528"/>
                <a:gd name="T10" fmla="*/ 448 w 808"/>
                <a:gd name="T11" fmla="*/ 416 h 528"/>
                <a:gd name="T12" fmla="*/ 504 w 808"/>
                <a:gd name="T13" fmla="*/ 440 h 528"/>
                <a:gd name="T14" fmla="*/ 520 w 808"/>
                <a:gd name="T15" fmla="*/ 456 h 528"/>
                <a:gd name="T16" fmla="*/ 536 w 808"/>
                <a:gd name="T17" fmla="*/ 472 h 528"/>
                <a:gd name="T18" fmla="*/ 544 w 808"/>
                <a:gd name="T19" fmla="*/ 480 h 528"/>
                <a:gd name="T20" fmla="*/ 552 w 808"/>
                <a:gd name="T21" fmla="*/ 496 h 528"/>
                <a:gd name="T22" fmla="*/ 568 w 808"/>
                <a:gd name="T23" fmla="*/ 504 h 528"/>
                <a:gd name="T24" fmla="*/ 584 w 808"/>
                <a:gd name="T25" fmla="*/ 520 h 528"/>
                <a:gd name="T26" fmla="*/ 616 w 808"/>
                <a:gd name="T27" fmla="*/ 528 h 528"/>
                <a:gd name="T28" fmla="*/ 648 w 808"/>
                <a:gd name="T29" fmla="*/ 528 h 528"/>
                <a:gd name="T30" fmla="*/ 680 w 808"/>
                <a:gd name="T31" fmla="*/ 528 h 528"/>
                <a:gd name="T32" fmla="*/ 712 w 808"/>
                <a:gd name="T33" fmla="*/ 520 h 528"/>
                <a:gd name="T34" fmla="*/ 744 w 808"/>
                <a:gd name="T35" fmla="*/ 504 h 528"/>
                <a:gd name="T36" fmla="*/ 768 w 808"/>
                <a:gd name="T37" fmla="*/ 480 h 528"/>
                <a:gd name="T38" fmla="*/ 784 w 808"/>
                <a:gd name="T39" fmla="*/ 464 h 528"/>
                <a:gd name="T40" fmla="*/ 792 w 808"/>
                <a:gd name="T41" fmla="*/ 448 h 528"/>
                <a:gd name="T42" fmla="*/ 800 w 808"/>
                <a:gd name="T43" fmla="*/ 424 h 528"/>
                <a:gd name="T44" fmla="*/ 808 w 808"/>
                <a:gd name="T45" fmla="*/ 408 h 528"/>
                <a:gd name="T46" fmla="*/ 808 w 808"/>
                <a:gd name="T47" fmla="*/ 376 h 528"/>
                <a:gd name="T48" fmla="*/ 808 w 808"/>
                <a:gd name="T49" fmla="*/ 352 h 528"/>
                <a:gd name="T50" fmla="*/ 800 w 808"/>
                <a:gd name="T51" fmla="*/ 328 h 528"/>
                <a:gd name="T52" fmla="*/ 792 w 808"/>
                <a:gd name="T53" fmla="*/ 304 h 528"/>
                <a:gd name="T54" fmla="*/ 784 w 808"/>
                <a:gd name="T55" fmla="*/ 296 h 528"/>
                <a:gd name="T56" fmla="*/ 760 w 808"/>
                <a:gd name="T57" fmla="*/ 280 h 528"/>
                <a:gd name="T58" fmla="*/ 720 w 808"/>
                <a:gd name="T59" fmla="*/ 256 h 528"/>
                <a:gd name="T60" fmla="*/ 672 w 808"/>
                <a:gd name="T61" fmla="*/ 232 h 528"/>
                <a:gd name="T62" fmla="*/ 552 w 808"/>
                <a:gd name="T63" fmla="*/ 160 h 528"/>
                <a:gd name="T64" fmla="*/ 432 w 808"/>
                <a:gd name="T65" fmla="*/ 96 h 528"/>
                <a:gd name="T66" fmla="*/ 360 w 808"/>
                <a:gd name="T67" fmla="*/ 48 h 528"/>
                <a:gd name="T68" fmla="*/ 312 w 808"/>
                <a:gd name="T69" fmla="*/ 24 h 528"/>
                <a:gd name="T70" fmla="*/ 280 w 808"/>
                <a:gd name="T71" fmla="*/ 8 h 528"/>
                <a:gd name="T72" fmla="*/ 264 w 808"/>
                <a:gd name="T73" fmla="*/ 0 h 528"/>
                <a:gd name="T74" fmla="*/ 264 w 808"/>
                <a:gd name="T75" fmla="*/ 0 h 528"/>
                <a:gd name="T76" fmla="*/ 272 w 808"/>
                <a:gd name="T77" fmla="*/ 8 h 528"/>
                <a:gd name="T78" fmla="*/ 272 w 808"/>
                <a:gd name="T79" fmla="*/ 16 h 528"/>
                <a:gd name="T80" fmla="*/ 280 w 808"/>
                <a:gd name="T81" fmla="*/ 32 h 528"/>
                <a:gd name="T82" fmla="*/ 288 w 808"/>
                <a:gd name="T83" fmla="*/ 64 h 528"/>
                <a:gd name="T84" fmla="*/ 288 w 808"/>
                <a:gd name="T85" fmla="*/ 88 h 528"/>
                <a:gd name="T86" fmla="*/ 288 w 808"/>
                <a:gd name="T87" fmla="*/ 112 h 528"/>
                <a:gd name="T88" fmla="*/ 280 w 808"/>
                <a:gd name="T89" fmla="*/ 128 h 528"/>
                <a:gd name="T90" fmla="*/ 272 w 808"/>
                <a:gd name="T91" fmla="*/ 152 h 528"/>
                <a:gd name="T92" fmla="*/ 256 w 808"/>
                <a:gd name="T93" fmla="*/ 176 h 528"/>
                <a:gd name="T94" fmla="*/ 232 w 808"/>
                <a:gd name="T95" fmla="*/ 200 h 528"/>
                <a:gd name="T96" fmla="*/ 208 w 808"/>
                <a:gd name="T97" fmla="*/ 216 h 528"/>
                <a:gd name="T98" fmla="*/ 168 w 808"/>
                <a:gd name="T99" fmla="*/ 232 h 528"/>
                <a:gd name="T100" fmla="*/ 136 w 808"/>
                <a:gd name="T101" fmla="*/ 232 h 528"/>
                <a:gd name="T102" fmla="*/ 112 w 808"/>
                <a:gd name="T103" fmla="*/ 232 h 528"/>
                <a:gd name="T104" fmla="*/ 88 w 808"/>
                <a:gd name="T105" fmla="*/ 232 h 528"/>
                <a:gd name="T106" fmla="*/ 64 w 808"/>
                <a:gd name="T107" fmla="*/ 216 h 528"/>
                <a:gd name="T108" fmla="*/ 40 w 808"/>
                <a:gd name="T109" fmla="*/ 200 h 528"/>
                <a:gd name="T110" fmla="*/ 16 w 808"/>
                <a:gd name="T111" fmla="*/ 176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08" h="528">
                  <a:moveTo>
                    <a:pt x="0" y="152"/>
                  </a:moveTo>
                  <a:lnTo>
                    <a:pt x="0" y="160"/>
                  </a:lnTo>
                  <a:lnTo>
                    <a:pt x="8" y="160"/>
                  </a:lnTo>
                  <a:lnTo>
                    <a:pt x="8" y="160"/>
                  </a:lnTo>
                  <a:lnTo>
                    <a:pt x="16" y="168"/>
                  </a:lnTo>
                  <a:lnTo>
                    <a:pt x="16" y="168"/>
                  </a:lnTo>
                  <a:lnTo>
                    <a:pt x="24" y="168"/>
                  </a:lnTo>
                  <a:lnTo>
                    <a:pt x="32" y="176"/>
                  </a:lnTo>
                  <a:lnTo>
                    <a:pt x="40" y="176"/>
                  </a:lnTo>
                  <a:lnTo>
                    <a:pt x="40" y="176"/>
                  </a:lnTo>
                  <a:lnTo>
                    <a:pt x="48" y="184"/>
                  </a:lnTo>
                  <a:lnTo>
                    <a:pt x="64" y="192"/>
                  </a:lnTo>
                  <a:lnTo>
                    <a:pt x="80" y="200"/>
                  </a:lnTo>
                  <a:lnTo>
                    <a:pt x="96" y="208"/>
                  </a:lnTo>
                  <a:lnTo>
                    <a:pt x="112" y="224"/>
                  </a:lnTo>
                  <a:lnTo>
                    <a:pt x="128" y="232"/>
                  </a:lnTo>
                  <a:lnTo>
                    <a:pt x="152" y="240"/>
                  </a:lnTo>
                  <a:lnTo>
                    <a:pt x="168" y="256"/>
                  </a:lnTo>
                  <a:lnTo>
                    <a:pt x="192" y="264"/>
                  </a:lnTo>
                  <a:lnTo>
                    <a:pt x="208" y="280"/>
                  </a:lnTo>
                  <a:lnTo>
                    <a:pt x="248" y="304"/>
                  </a:lnTo>
                  <a:lnTo>
                    <a:pt x="288" y="328"/>
                  </a:lnTo>
                  <a:lnTo>
                    <a:pt x="312" y="336"/>
                  </a:lnTo>
                  <a:lnTo>
                    <a:pt x="336" y="352"/>
                  </a:lnTo>
                  <a:lnTo>
                    <a:pt x="352" y="360"/>
                  </a:lnTo>
                  <a:lnTo>
                    <a:pt x="376" y="368"/>
                  </a:lnTo>
                  <a:lnTo>
                    <a:pt x="392" y="384"/>
                  </a:lnTo>
                  <a:lnTo>
                    <a:pt x="408" y="392"/>
                  </a:lnTo>
                  <a:lnTo>
                    <a:pt x="424" y="400"/>
                  </a:lnTo>
                  <a:lnTo>
                    <a:pt x="448" y="416"/>
                  </a:lnTo>
                  <a:lnTo>
                    <a:pt x="464" y="424"/>
                  </a:lnTo>
                  <a:lnTo>
                    <a:pt x="472" y="432"/>
                  </a:lnTo>
                  <a:lnTo>
                    <a:pt x="488" y="440"/>
                  </a:lnTo>
                  <a:lnTo>
                    <a:pt x="496" y="440"/>
                  </a:lnTo>
                  <a:lnTo>
                    <a:pt x="504" y="440"/>
                  </a:lnTo>
                  <a:lnTo>
                    <a:pt x="504" y="448"/>
                  </a:lnTo>
                  <a:lnTo>
                    <a:pt x="512" y="448"/>
                  </a:lnTo>
                  <a:lnTo>
                    <a:pt x="520" y="456"/>
                  </a:lnTo>
                  <a:lnTo>
                    <a:pt x="520" y="456"/>
                  </a:lnTo>
                  <a:lnTo>
                    <a:pt x="520" y="456"/>
                  </a:lnTo>
                  <a:lnTo>
                    <a:pt x="528" y="464"/>
                  </a:lnTo>
                  <a:lnTo>
                    <a:pt x="528" y="464"/>
                  </a:lnTo>
                  <a:lnTo>
                    <a:pt x="528" y="464"/>
                  </a:lnTo>
                  <a:lnTo>
                    <a:pt x="528" y="464"/>
                  </a:lnTo>
                  <a:lnTo>
                    <a:pt x="536" y="472"/>
                  </a:lnTo>
                  <a:lnTo>
                    <a:pt x="536" y="472"/>
                  </a:lnTo>
                  <a:lnTo>
                    <a:pt x="536" y="472"/>
                  </a:lnTo>
                  <a:lnTo>
                    <a:pt x="536" y="480"/>
                  </a:lnTo>
                  <a:lnTo>
                    <a:pt x="544" y="480"/>
                  </a:lnTo>
                  <a:lnTo>
                    <a:pt x="544" y="480"/>
                  </a:lnTo>
                  <a:lnTo>
                    <a:pt x="544" y="488"/>
                  </a:lnTo>
                  <a:lnTo>
                    <a:pt x="544" y="488"/>
                  </a:lnTo>
                  <a:lnTo>
                    <a:pt x="552" y="488"/>
                  </a:lnTo>
                  <a:lnTo>
                    <a:pt x="552" y="488"/>
                  </a:lnTo>
                  <a:lnTo>
                    <a:pt x="552" y="496"/>
                  </a:lnTo>
                  <a:lnTo>
                    <a:pt x="560" y="496"/>
                  </a:lnTo>
                  <a:lnTo>
                    <a:pt x="560" y="496"/>
                  </a:lnTo>
                  <a:lnTo>
                    <a:pt x="560" y="504"/>
                  </a:lnTo>
                  <a:lnTo>
                    <a:pt x="568" y="504"/>
                  </a:lnTo>
                  <a:lnTo>
                    <a:pt x="568" y="504"/>
                  </a:lnTo>
                  <a:lnTo>
                    <a:pt x="568" y="504"/>
                  </a:lnTo>
                  <a:lnTo>
                    <a:pt x="576" y="512"/>
                  </a:lnTo>
                  <a:lnTo>
                    <a:pt x="576" y="512"/>
                  </a:lnTo>
                  <a:lnTo>
                    <a:pt x="584" y="512"/>
                  </a:lnTo>
                  <a:lnTo>
                    <a:pt x="584" y="520"/>
                  </a:lnTo>
                  <a:lnTo>
                    <a:pt x="592" y="520"/>
                  </a:lnTo>
                  <a:lnTo>
                    <a:pt x="600" y="520"/>
                  </a:lnTo>
                  <a:lnTo>
                    <a:pt x="600" y="520"/>
                  </a:lnTo>
                  <a:lnTo>
                    <a:pt x="608" y="528"/>
                  </a:lnTo>
                  <a:lnTo>
                    <a:pt x="616" y="528"/>
                  </a:lnTo>
                  <a:lnTo>
                    <a:pt x="624" y="528"/>
                  </a:lnTo>
                  <a:lnTo>
                    <a:pt x="624" y="528"/>
                  </a:lnTo>
                  <a:lnTo>
                    <a:pt x="632" y="528"/>
                  </a:lnTo>
                  <a:lnTo>
                    <a:pt x="640" y="528"/>
                  </a:lnTo>
                  <a:lnTo>
                    <a:pt x="648" y="528"/>
                  </a:lnTo>
                  <a:lnTo>
                    <a:pt x="656" y="528"/>
                  </a:lnTo>
                  <a:lnTo>
                    <a:pt x="664" y="528"/>
                  </a:lnTo>
                  <a:lnTo>
                    <a:pt x="672" y="528"/>
                  </a:lnTo>
                  <a:lnTo>
                    <a:pt x="672" y="528"/>
                  </a:lnTo>
                  <a:lnTo>
                    <a:pt x="680" y="528"/>
                  </a:lnTo>
                  <a:lnTo>
                    <a:pt x="688" y="528"/>
                  </a:lnTo>
                  <a:lnTo>
                    <a:pt x="696" y="528"/>
                  </a:lnTo>
                  <a:lnTo>
                    <a:pt x="704" y="520"/>
                  </a:lnTo>
                  <a:lnTo>
                    <a:pt x="712" y="520"/>
                  </a:lnTo>
                  <a:lnTo>
                    <a:pt x="712" y="520"/>
                  </a:lnTo>
                  <a:lnTo>
                    <a:pt x="720" y="520"/>
                  </a:lnTo>
                  <a:lnTo>
                    <a:pt x="728" y="512"/>
                  </a:lnTo>
                  <a:lnTo>
                    <a:pt x="736" y="512"/>
                  </a:lnTo>
                  <a:lnTo>
                    <a:pt x="736" y="504"/>
                  </a:lnTo>
                  <a:lnTo>
                    <a:pt x="744" y="504"/>
                  </a:lnTo>
                  <a:lnTo>
                    <a:pt x="752" y="496"/>
                  </a:lnTo>
                  <a:lnTo>
                    <a:pt x="752" y="496"/>
                  </a:lnTo>
                  <a:lnTo>
                    <a:pt x="760" y="488"/>
                  </a:lnTo>
                  <a:lnTo>
                    <a:pt x="768" y="488"/>
                  </a:lnTo>
                  <a:lnTo>
                    <a:pt x="768" y="480"/>
                  </a:lnTo>
                  <a:lnTo>
                    <a:pt x="776" y="480"/>
                  </a:lnTo>
                  <a:lnTo>
                    <a:pt x="776" y="472"/>
                  </a:lnTo>
                  <a:lnTo>
                    <a:pt x="776" y="472"/>
                  </a:lnTo>
                  <a:lnTo>
                    <a:pt x="784" y="464"/>
                  </a:lnTo>
                  <a:lnTo>
                    <a:pt x="784" y="464"/>
                  </a:lnTo>
                  <a:lnTo>
                    <a:pt x="784" y="456"/>
                  </a:lnTo>
                  <a:lnTo>
                    <a:pt x="792" y="456"/>
                  </a:lnTo>
                  <a:lnTo>
                    <a:pt x="792" y="448"/>
                  </a:lnTo>
                  <a:lnTo>
                    <a:pt x="792" y="448"/>
                  </a:lnTo>
                  <a:lnTo>
                    <a:pt x="792" y="448"/>
                  </a:lnTo>
                  <a:lnTo>
                    <a:pt x="800" y="440"/>
                  </a:lnTo>
                  <a:lnTo>
                    <a:pt x="800" y="440"/>
                  </a:lnTo>
                  <a:lnTo>
                    <a:pt x="800" y="432"/>
                  </a:lnTo>
                  <a:lnTo>
                    <a:pt x="800" y="432"/>
                  </a:lnTo>
                  <a:lnTo>
                    <a:pt x="800" y="424"/>
                  </a:lnTo>
                  <a:lnTo>
                    <a:pt x="800" y="424"/>
                  </a:lnTo>
                  <a:lnTo>
                    <a:pt x="800" y="424"/>
                  </a:lnTo>
                  <a:lnTo>
                    <a:pt x="808" y="416"/>
                  </a:lnTo>
                  <a:lnTo>
                    <a:pt x="808" y="416"/>
                  </a:lnTo>
                  <a:lnTo>
                    <a:pt x="808" y="408"/>
                  </a:lnTo>
                  <a:lnTo>
                    <a:pt x="808" y="408"/>
                  </a:lnTo>
                  <a:lnTo>
                    <a:pt x="808" y="400"/>
                  </a:lnTo>
                  <a:lnTo>
                    <a:pt x="808" y="392"/>
                  </a:lnTo>
                  <a:lnTo>
                    <a:pt x="808" y="384"/>
                  </a:lnTo>
                  <a:lnTo>
                    <a:pt x="808" y="376"/>
                  </a:lnTo>
                  <a:lnTo>
                    <a:pt x="808" y="368"/>
                  </a:lnTo>
                  <a:lnTo>
                    <a:pt x="808" y="360"/>
                  </a:lnTo>
                  <a:lnTo>
                    <a:pt x="808" y="360"/>
                  </a:lnTo>
                  <a:lnTo>
                    <a:pt x="808" y="352"/>
                  </a:lnTo>
                  <a:lnTo>
                    <a:pt x="808" y="352"/>
                  </a:lnTo>
                  <a:lnTo>
                    <a:pt x="808" y="344"/>
                  </a:lnTo>
                  <a:lnTo>
                    <a:pt x="808" y="336"/>
                  </a:lnTo>
                  <a:lnTo>
                    <a:pt x="808" y="336"/>
                  </a:lnTo>
                  <a:lnTo>
                    <a:pt x="800" y="328"/>
                  </a:lnTo>
                  <a:lnTo>
                    <a:pt x="800" y="328"/>
                  </a:lnTo>
                  <a:lnTo>
                    <a:pt x="800" y="320"/>
                  </a:lnTo>
                  <a:lnTo>
                    <a:pt x="800" y="312"/>
                  </a:lnTo>
                  <a:lnTo>
                    <a:pt x="800" y="312"/>
                  </a:lnTo>
                  <a:lnTo>
                    <a:pt x="792" y="304"/>
                  </a:lnTo>
                  <a:lnTo>
                    <a:pt x="792" y="304"/>
                  </a:lnTo>
                  <a:lnTo>
                    <a:pt x="792" y="304"/>
                  </a:lnTo>
                  <a:lnTo>
                    <a:pt x="792" y="296"/>
                  </a:lnTo>
                  <a:lnTo>
                    <a:pt x="792" y="296"/>
                  </a:lnTo>
                  <a:lnTo>
                    <a:pt x="784" y="296"/>
                  </a:lnTo>
                  <a:lnTo>
                    <a:pt x="784" y="296"/>
                  </a:lnTo>
                  <a:lnTo>
                    <a:pt x="776" y="296"/>
                  </a:lnTo>
                  <a:lnTo>
                    <a:pt x="776" y="288"/>
                  </a:lnTo>
                  <a:lnTo>
                    <a:pt x="768" y="288"/>
                  </a:lnTo>
                  <a:lnTo>
                    <a:pt x="760" y="280"/>
                  </a:lnTo>
                  <a:lnTo>
                    <a:pt x="760" y="280"/>
                  </a:lnTo>
                  <a:lnTo>
                    <a:pt x="752" y="280"/>
                  </a:lnTo>
                  <a:lnTo>
                    <a:pt x="744" y="272"/>
                  </a:lnTo>
                  <a:lnTo>
                    <a:pt x="736" y="264"/>
                  </a:lnTo>
                  <a:lnTo>
                    <a:pt x="728" y="264"/>
                  </a:lnTo>
                  <a:lnTo>
                    <a:pt x="720" y="256"/>
                  </a:lnTo>
                  <a:lnTo>
                    <a:pt x="712" y="256"/>
                  </a:lnTo>
                  <a:lnTo>
                    <a:pt x="704" y="248"/>
                  </a:lnTo>
                  <a:lnTo>
                    <a:pt x="688" y="240"/>
                  </a:lnTo>
                  <a:lnTo>
                    <a:pt x="680" y="240"/>
                  </a:lnTo>
                  <a:lnTo>
                    <a:pt x="672" y="232"/>
                  </a:lnTo>
                  <a:lnTo>
                    <a:pt x="648" y="216"/>
                  </a:lnTo>
                  <a:lnTo>
                    <a:pt x="624" y="208"/>
                  </a:lnTo>
                  <a:lnTo>
                    <a:pt x="600" y="192"/>
                  </a:lnTo>
                  <a:lnTo>
                    <a:pt x="576" y="176"/>
                  </a:lnTo>
                  <a:lnTo>
                    <a:pt x="552" y="160"/>
                  </a:lnTo>
                  <a:lnTo>
                    <a:pt x="528" y="152"/>
                  </a:lnTo>
                  <a:lnTo>
                    <a:pt x="504" y="136"/>
                  </a:lnTo>
                  <a:lnTo>
                    <a:pt x="480" y="120"/>
                  </a:lnTo>
                  <a:lnTo>
                    <a:pt x="456" y="104"/>
                  </a:lnTo>
                  <a:lnTo>
                    <a:pt x="432" y="96"/>
                  </a:lnTo>
                  <a:lnTo>
                    <a:pt x="408" y="80"/>
                  </a:lnTo>
                  <a:lnTo>
                    <a:pt x="392" y="72"/>
                  </a:lnTo>
                  <a:lnTo>
                    <a:pt x="376" y="64"/>
                  </a:lnTo>
                  <a:lnTo>
                    <a:pt x="368" y="56"/>
                  </a:lnTo>
                  <a:lnTo>
                    <a:pt x="360" y="48"/>
                  </a:lnTo>
                  <a:lnTo>
                    <a:pt x="352" y="48"/>
                  </a:lnTo>
                  <a:lnTo>
                    <a:pt x="336" y="40"/>
                  </a:lnTo>
                  <a:lnTo>
                    <a:pt x="328" y="40"/>
                  </a:lnTo>
                  <a:lnTo>
                    <a:pt x="320" y="32"/>
                  </a:lnTo>
                  <a:lnTo>
                    <a:pt x="312" y="24"/>
                  </a:lnTo>
                  <a:lnTo>
                    <a:pt x="304" y="24"/>
                  </a:lnTo>
                  <a:lnTo>
                    <a:pt x="304" y="16"/>
                  </a:lnTo>
                  <a:lnTo>
                    <a:pt x="296" y="16"/>
                  </a:lnTo>
                  <a:lnTo>
                    <a:pt x="288" y="16"/>
                  </a:lnTo>
                  <a:lnTo>
                    <a:pt x="280" y="8"/>
                  </a:lnTo>
                  <a:lnTo>
                    <a:pt x="280" y="8"/>
                  </a:lnTo>
                  <a:lnTo>
                    <a:pt x="272" y="8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72" y="8"/>
                  </a:lnTo>
                  <a:lnTo>
                    <a:pt x="272" y="8"/>
                  </a:lnTo>
                  <a:lnTo>
                    <a:pt x="272" y="8"/>
                  </a:lnTo>
                  <a:lnTo>
                    <a:pt x="272" y="8"/>
                  </a:lnTo>
                  <a:lnTo>
                    <a:pt x="272" y="16"/>
                  </a:lnTo>
                  <a:lnTo>
                    <a:pt x="272" y="16"/>
                  </a:lnTo>
                  <a:lnTo>
                    <a:pt x="272" y="16"/>
                  </a:lnTo>
                  <a:lnTo>
                    <a:pt x="280" y="24"/>
                  </a:lnTo>
                  <a:lnTo>
                    <a:pt x="280" y="24"/>
                  </a:lnTo>
                  <a:lnTo>
                    <a:pt x="280" y="24"/>
                  </a:lnTo>
                  <a:lnTo>
                    <a:pt x="280" y="32"/>
                  </a:lnTo>
                  <a:lnTo>
                    <a:pt x="280" y="32"/>
                  </a:lnTo>
                  <a:lnTo>
                    <a:pt x="280" y="40"/>
                  </a:lnTo>
                  <a:lnTo>
                    <a:pt x="288" y="48"/>
                  </a:lnTo>
                  <a:lnTo>
                    <a:pt x="288" y="56"/>
                  </a:lnTo>
                  <a:lnTo>
                    <a:pt x="288" y="64"/>
                  </a:lnTo>
                  <a:lnTo>
                    <a:pt x="288" y="64"/>
                  </a:lnTo>
                  <a:lnTo>
                    <a:pt x="288" y="72"/>
                  </a:lnTo>
                  <a:lnTo>
                    <a:pt x="288" y="72"/>
                  </a:lnTo>
                  <a:lnTo>
                    <a:pt x="288" y="80"/>
                  </a:lnTo>
                  <a:lnTo>
                    <a:pt x="288" y="80"/>
                  </a:lnTo>
                  <a:lnTo>
                    <a:pt x="288" y="88"/>
                  </a:lnTo>
                  <a:lnTo>
                    <a:pt x="288" y="96"/>
                  </a:lnTo>
                  <a:lnTo>
                    <a:pt x="288" y="96"/>
                  </a:lnTo>
                  <a:lnTo>
                    <a:pt x="288" y="104"/>
                  </a:lnTo>
                  <a:lnTo>
                    <a:pt x="288" y="104"/>
                  </a:lnTo>
                  <a:lnTo>
                    <a:pt x="288" y="112"/>
                  </a:lnTo>
                  <a:lnTo>
                    <a:pt x="288" y="112"/>
                  </a:lnTo>
                  <a:lnTo>
                    <a:pt x="288" y="120"/>
                  </a:lnTo>
                  <a:lnTo>
                    <a:pt x="288" y="120"/>
                  </a:lnTo>
                  <a:lnTo>
                    <a:pt x="280" y="120"/>
                  </a:lnTo>
                  <a:lnTo>
                    <a:pt x="280" y="128"/>
                  </a:lnTo>
                  <a:lnTo>
                    <a:pt x="280" y="136"/>
                  </a:lnTo>
                  <a:lnTo>
                    <a:pt x="280" y="144"/>
                  </a:lnTo>
                  <a:lnTo>
                    <a:pt x="280" y="144"/>
                  </a:lnTo>
                  <a:lnTo>
                    <a:pt x="272" y="152"/>
                  </a:lnTo>
                  <a:lnTo>
                    <a:pt x="272" y="152"/>
                  </a:lnTo>
                  <a:lnTo>
                    <a:pt x="272" y="160"/>
                  </a:lnTo>
                  <a:lnTo>
                    <a:pt x="264" y="168"/>
                  </a:lnTo>
                  <a:lnTo>
                    <a:pt x="264" y="168"/>
                  </a:lnTo>
                  <a:lnTo>
                    <a:pt x="256" y="176"/>
                  </a:lnTo>
                  <a:lnTo>
                    <a:pt x="256" y="176"/>
                  </a:lnTo>
                  <a:lnTo>
                    <a:pt x="256" y="184"/>
                  </a:lnTo>
                  <a:lnTo>
                    <a:pt x="248" y="184"/>
                  </a:lnTo>
                  <a:lnTo>
                    <a:pt x="240" y="192"/>
                  </a:lnTo>
                  <a:lnTo>
                    <a:pt x="240" y="192"/>
                  </a:lnTo>
                  <a:lnTo>
                    <a:pt x="232" y="200"/>
                  </a:lnTo>
                  <a:lnTo>
                    <a:pt x="232" y="200"/>
                  </a:lnTo>
                  <a:lnTo>
                    <a:pt x="224" y="208"/>
                  </a:lnTo>
                  <a:lnTo>
                    <a:pt x="216" y="208"/>
                  </a:lnTo>
                  <a:lnTo>
                    <a:pt x="208" y="216"/>
                  </a:lnTo>
                  <a:lnTo>
                    <a:pt x="208" y="216"/>
                  </a:lnTo>
                  <a:lnTo>
                    <a:pt x="200" y="216"/>
                  </a:lnTo>
                  <a:lnTo>
                    <a:pt x="192" y="224"/>
                  </a:lnTo>
                  <a:lnTo>
                    <a:pt x="184" y="224"/>
                  </a:lnTo>
                  <a:lnTo>
                    <a:pt x="176" y="224"/>
                  </a:lnTo>
                  <a:lnTo>
                    <a:pt x="168" y="232"/>
                  </a:lnTo>
                  <a:lnTo>
                    <a:pt x="160" y="232"/>
                  </a:lnTo>
                  <a:lnTo>
                    <a:pt x="152" y="232"/>
                  </a:lnTo>
                  <a:lnTo>
                    <a:pt x="144" y="232"/>
                  </a:lnTo>
                  <a:lnTo>
                    <a:pt x="144" y="232"/>
                  </a:lnTo>
                  <a:lnTo>
                    <a:pt x="136" y="232"/>
                  </a:lnTo>
                  <a:lnTo>
                    <a:pt x="128" y="232"/>
                  </a:lnTo>
                  <a:lnTo>
                    <a:pt x="128" y="232"/>
                  </a:lnTo>
                  <a:lnTo>
                    <a:pt x="120" y="232"/>
                  </a:lnTo>
                  <a:lnTo>
                    <a:pt x="120" y="232"/>
                  </a:lnTo>
                  <a:lnTo>
                    <a:pt x="112" y="232"/>
                  </a:lnTo>
                  <a:lnTo>
                    <a:pt x="112" y="232"/>
                  </a:lnTo>
                  <a:lnTo>
                    <a:pt x="104" y="232"/>
                  </a:lnTo>
                  <a:lnTo>
                    <a:pt x="96" y="232"/>
                  </a:lnTo>
                  <a:lnTo>
                    <a:pt x="96" y="232"/>
                  </a:lnTo>
                  <a:lnTo>
                    <a:pt x="88" y="232"/>
                  </a:lnTo>
                  <a:lnTo>
                    <a:pt x="88" y="224"/>
                  </a:lnTo>
                  <a:lnTo>
                    <a:pt x="80" y="224"/>
                  </a:lnTo>
                  <a:lnTo>
                    <a:pt x="72" y="224"/>
                  </a:lnTo>
                  <a:lnTo>
                    <a:pt x="72" y="224"/>
                  </a:lnTo>
                  <a:lnTo>
                    <a:pt x="64" y="216"/>
                  </a:lnTo>
                  <a:lnTo>
                    <a:pt x="56" y="216"/>
                  </a:lnTo>
                  <a:lnTo>
                    <a:pt x="56" y="216"/>
                  </a:lnTo>
                  <a:lnTo>
                    <a:pt x="48" y="208"/>
                  </a:lnTo>
                  <a:lnTo>
                    <a:pt x="48" y="208"/>
                  </a:lnTo>
                  <a:lnTo>
                    <a:pt x="40" y="200"/>
                  </a:lnTo>
                  <a:lnTo>
                    <a:pt x="32" y="200"/>
                  </a:lnTo>
                  <a:lnTo>
                    <a:pt x="32" y="192"/>
                  </a:lnTo>
                  <a:lnTo>
                    <a:pt x="24" y="192"/>
                  </a:lnTo>
                  <a:lnTo>
                    <a:pt x="24" y="184"/>
                  </a:lnTo>
                  <a:lnTo>
                    <a:pt x="16" y="176"/>
                  </a:lnTo>
                  <a:lnTo>
                    <a:pt x="16" y="176"/>
                  </a:lnTo>
                  <a:lnTo>
                    <a:pt x="8" y="168"/>
                  </a:lnTo>
                  <a:lnTo>
                    <a:pt x="0" y="160"/>
                  </a:lnTo>
                  <a:lnTo>
                    <a:pt x="0" y="152"/>
                  </a:lnTo>
                </a:path>
              </a:pathLst>
            </a:cu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Line 68"/>
            <p:cNvSpPr>
              <a:spLocks noChangeShapeType="1"/>
            </p:cNvSpPr>
            <p:nvPr/>
          </p:nvSpPr>
          <p:spPr bwMode="auto">
            <a:xfrm>
              <a:off x="4440" y="1996"/>
              <a:ext cx="912" cy="5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Line 69"/>
            <p:cNvSpPr>
              <a:spLocks noChangeShapeType="1"/>
            </p:cNvSpPr>
            <p:nvPr/>
          </p:nvSpPr>
          <p:spPr bwMode="auto">
            <a:xfrm flipV="1">
              <a:off x="4856" y="2404"/>
              <a:ext cx="0" cy="216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Line 70"/>
            <p:cNvSpPr>
              <a:spLocks noChangeShapeType="1"/>
            </p:cNvSpPr>
            <p:nvPr/>
          </p:nvSpPr>
          <p:spPr bwMode="auto">
            <a:xfrm>
              <a:off x="4528" y="2212"/>
              <a:ext cx="504" cy="28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71"/>
            <p:cNvSpPr>
              <a:spLocks/>
            </p:cNvSpPr>
            <p:nvPr/>
          </p:nvSpPr>
          <p:spPr bwMode="auto">
            <a:xfrm>
              <a:off x="4712" y="2068"/>
              <a:ext cx="288" cy="288"/>
            </a:xfrm>
            <a:custGeom>
              <a:avLst/>
              <a:gdLst>
                <a:gd name="T0" fmla="*/ 128 w 288"/>
                <a:gd name="T1" fmla="*/ 0 h 288"/>
                <a:gd name="T2" fmla="*/ 112 w 288"/>
                <a:gd name="T3" fmla="*/ 8 h 288"/>
                <a:gd name="T4" fmla="*/ 88 w 288"/>
                <a:gd name="T5" fmla="*/ 16 h 288"/>
                <a:gd name="T6" fmla="*/ 72 w 288"/>
                <a:gd name="T7" fmla="*/ 24 h 288"/>
                <a:gd name="T8" fmla="*/ 56 w 288"/>
                <a:gd name="T9" fmla="*/ 32 h 288"/>
                <a:gd name="T10" fmla="*/ 40 w 288"/>
                <a:gd name="T11" fmla="*/ 48 h 288"/>
                <a:gd name="T12" fmla="*/ 24 w 288"/>
                <a:gd name="T13" fmla="*/ 64 h 288"/>
                <a:gd name="T14" fmla="*/ 16 w 288"/>
                <a:gd name="T15" fmla="*/ 80 h 288"/>
                <a:gd name="T16" fmla="*/ 8 w 288"/>
                <a:gd name="T17" fmla="*/ 104 h 288"/>
                <a:gd name="T18" fmla="*/ 0 w 288"/>
                <a:gd name="T19" fmla="*/ 120 h 288"/>
                <a:gd name="T20" fmla="*/ 0 w 288"/>
                <a:gd name="T21" fmla="*/ 144 h 288"/>
                <a:gd name="T22" fmla="*/ 0 w 288"/>
                <a:gd name="T23" fmla="*/ 168 h 288"/>
                <a:gd name="T24" fmla="*/ 8 w 288"/>
                <a:gd name="T25" fmla="*/ 184 h 288"/>
                <a:gd name="T26" fmla="*/ 16 w 288"/>
                <a:gd name="T27" fmla="*/ 208 h 288"/>
                <a:gd name="T28" fmla="*/ 24 w 288"/>
                <a:gd name="T29" fmla="*/ 224 h 288"/>
                <a:gd name="T30" fmla="*/ 40 w 288"/>
                <a:gd name="T31" fmla="*/ 240 h 288"/>
                <a:gd name="T32" fmla="*/ 56 w 288"/>
                <a:gd name="T33" fmla="*/ 256 h 288"/>
                <a:gd name="T34" fmla="*/ 72 w 288"/>
                <a:gd name="T35" fmla="*/ 264 h 288"/>
                <a:gd name="T36" fmla="*/ 88 w 288"/>
                <a:gd name="T37" fmla="*/ 272 h 288"/>
                <a:gd name="T38" fmla="*/ 112 w 288"/>
                <a:gd name="T39" fmla="*/ 280 h 288"/>
                <a:gd name="T40" fmla="*/ 128 w 288"/>
                <a:gd name="T41" fmla="*/ 288 h 288"/>
                <a:gd name="T42" fmla="*/ 152 w 288"/>
                <a:gd name="T43" fmla="*/ 288 h 288"/>
                <a:gd name="T44" fmla="*/ 176 w 288"/>
                <a:gd name="T45" fmla="*/ 280 h 288"/>
                <a:gd name="T46" fmla="*/ 192 w 288"/>
                <a:gd name="T47" fmla="*/ 280 h 288"/>
                <a:gd name="T48" fmla="*/ 208 w 288"/>
                <a:gd name="T49" fmla="*/ 272 h 288"/>
                <a:gd name="T50" fmla="*/ 232 w 288"/>
                <a:gd name="T51" fmla="*/ 256 h 288"/>
                <a:gd name="T52" fmla="*/ 248 w 288"/>
                <a:gd name="T53" fmla="*/ 248 h 288"/>
                <a:gd name="T54" fmla="*/ 256 w 288"/>
                <a:gd name="T55" fmla="*/ 232 h 288"/>
                <a:gd name="T56" fmla="*/ 272 w 288"/>
                <a:gd name="T57" fmla="*/ 208 h 288"/>
                <a:gd name="T58" fmla="*/ 280 w 288"/>
                <a:gd name="T59" fmla="*/ 192 h 288"/>
                <a:gd name="T60" fmla="*/ 280 w 288"/>
                <a:gd name="T61" fmla="*/ 176 h 288"/>
                <a:gd name="T62" fmla="*/ 288 w 288"/>
                <a:gd name="T63" fmla="*/ 152 h 288"/>
                <a:gd name="T64" fmla="*/ 288 w 288"/>
                <a:gd name="T65" fmla="*/ 128 h 288"/>
                <a:gd name="T66" fmla="*/ 280 w 288"/>
                <a:gd name="T67" fmla="*/ 112 h 288"/>
                <a:gd name="T68" fmla="*/ 272 w 288"/>
                <a:gd name="T69" fmla="*/ 88 h 288"/>
                <a:gd name="T70" fmla="*/ 264 w 288"/>
                <a:gd name="T71" fmla="*/ 72 h 288"/>
                <a:gd name="T72" fmla="*/ 256 w 288"/>
                <a:gd name="T73" fmla="*/ 56 h 288"/>
                <a:gd name="T74" fmla="*/ 240 w 288"/>
                <a:gd name="T75" fmla="*/ 40 h 288"/>
                <a:gd name="T76" fmla="*/ 224 w 288"/>
                <a:gd name="T77" fmla="*/ 24 h 288"/>
                <a:gd name="T78" fmla="*/ 208 w 288"/>
                <a:gd name="T79" fmla="*/ 16 h 288"/>
                <a:gd name="T80" fmla="*/ 184 w 288"/>
                <a:gd name="T81" fmla="*/ 8 h 288"/>
                <a:gd name="T82" fmla="*/ 168 w 288"/>
                <a:gd name="T83" fmla="*/ 8 h 288"/>
                <a:gd name="T84" fmla="*/ 144 w 288"/>
                <a:gd name="T85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8" h="288">
                  <a:moveTo>
                    <a:pt x="144" y="0"/>
                  </a:moveTo>
                  <a:lnTo>
                    <a:pt x="136" y="0"/>
                  </a:lnTo>
                  <a:lnTo>
                    <a:pt x="128" y="0"/>
                  </a:lnTo>
                  <a:lnTo>
                    <a:pt x="120" y="8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88" y="16"/>
                  </a:lnTo>
                  <a:lnTo>
                    <a:pt x="80" y="16"/>
                  </a:lnTo>
                  <a:lnTo>
                    <a:pt x="80" y="24"/>
                  </a:lnTo>
                  <a:lnTo>
                    <a:pt x="72" y="24"/>
                  </a:lnTo>
                  <a:lnTo>
                    <a:pt x="64" y="24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48" y="40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32" y="56"/>
                  </a:lnTo>
                  <a:lnTo>
                    <a:pt x="32" y="64"/>
                  </a:lnTo>
                  <a:lnTo>
                    <a:pt x="24" y="64"/>
                  </a:lnTo>
                  <a:lnTo>
                    <a:pt x="24" y="72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6" y="88"/>
                  </a:lnTo>
                  <a:lnTo>
                    <a:pt x="8" y="96"/>
                  </a:lnTo>
                  <a:lnTo>
                    <a:pt x="8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0" y="120"/>
                  </a:lnTo>
                  <a:lnTo>
                    <a:pt x="0" y="128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8" y="176"/>
                  </a:lnTo>
                  <a:lnTo>
                    <a:pt x="8" y="184"/>
                  </a:lnTo>
                  <a:lnTo>
                    <a:pt x="8" y="184"/>
                  </a:lnTo>
                  <a:lnTo>
                    <a:pt x="8" y="192"/>
                  </a:lnTo>
                  <a:lnTo>
                    <a:pt x="16" y="200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24" y="216"/>
                  </a:lnTo>
                  <a:lnTo>
                    <a:pt x="24" y="224"/>
                  </a:lnTo>
                  <a:lnTo>
                    <a:pt x="32" y="232"/>
                  </a:lnTo>
                  <a:lnTo>
                    <a:pt x="32" y="232"/>
                  </a:lnTo>
                  <a:lnTo>
                    <a:pt x="40" y="240"/>
                  </a:lnTo>
                  <a:lnTo>
                    <a:pt x="40" y="248"/>
                  </a:lnTo>
                  <a:lnTo>
                    <a:pt x="48" y="248"/>
                  </a:lnTo>
                  <a:lnTo>
                    <a:pt x="56" y="256"/>
                  </a:lnTo>
                  <a:lnTo>
                    <a:pt x="56" y="256"/>
                  </a:lnTo>
                  <a:lnTo>
                    <a:pt x="64" y="264"/>
                  </a:lnTo>
                  <a:lnTo>
                    <a:pt x="72" y="264"/>
                  </a:lnTo>
                  <a:lnTo>
                    <a:pt x="80" y="272"/>
                  </a:lnTo>
                  <a:lnTo>
                    <a:pt x="80" y="272"/>
                  </a:lnTo>
                  <a:lnTo>
                    <a:pt x="88" y="272"/>
                  </a:lnTo>
                  <a:lnTo>
                    <a:pt x="96" y="280"/>
                  </a:lnTo>
                  <a:lnTo>
                    <a:pt x="104" y="280"/>
                  </a:lnTo>
                  <a:lnTo>
                    <a:pt x="112" y="280"/>
                  </a:lnTo>
                  <a:lnTo>
                    <a:pt x="112" y="280"/>
                  </a:lnTo>
                  <a:lnTo>
                    <a:pt x="120" y="288"/>
                  </a:lnTo>
                  <a:lnTo>
                    <a:pt x="128" y="288"/>
                  </a:lnTo>
                  <a:lnTo>
                    <a:pt x="136" y="288"/>
                  </a:lnTo>
                  <a:lnTo>
                    <a:pt x="144" y="288"/>
                  </a:lnTo>
                  <a:lnTo>
                    <a:pt x="152" y="288"/>
                  </a:lnTo>
                  <a:lnTo>
                    <a:pt x="160" y="288"/>
                  </a:lnTo>
                  <a:lnTo>
                    <a:pt x="168" y="288"/>
                  </a:lnTo>
                  <a:lnTo>
                    <a:pt x="176" y="280"/>
                  </a:lnTo>
                  <a:lnTo>
                    <a:pt x="176" y="280"/>
                  </a:lnTo>
                  <a:lnTo>
                    <a:pt x="184" y="280"/>
                  </a:lnTo>
                  <a:lnTo>
                    <a:pt x="192" y="280"/>
                  </a:lnTo>
                  <a:lnTo>
                    <a:pt x="200" y="272"/>
                  </a:lnTo>
                  <a:lnTo>
                    <a:pt x="208" y="272"/>
                  </a:lnTo>
                  <a:lnTo>
                    <a:pt x="208" y="272"/>
                  </a:lnTo>
                  <a:lnTo>
                    <a:pt x="216" y="264"/>
                  </a:lnTo>
                  <a:lnTo>
                    <a:pt x="224" y="264"/>
                  </a:lnTo>
                  <a:lnTo>
                    <a:pt x="232" y="256"/>
                  </a:lnTo>
                  <a:lnTo>
                    <a:pt x="232" y="256"/>
                  </a:lnTo>
                  <a:lnTo>
                    <a:pt x="240" y="248"/>
                  </a:lnTo>
                  <a:lnTo>
                    <a:pt x="248" y="248"/>
                  </a:lnTo>
                  <a:lnTo>
                    <a:pt x="248" y="240"/>
                  </a:lnTo>
                  <a:lnTo>
                    <a:pt x="256" y="232"/>
                  </a:lnTo>
                  <a:lnTo>
                    <a:pt x="256" y="232"/>
                  </a:lnTo>
                  <a:lnTo>
                    <a:pt x="264" y="224"/>
                  </a:lnTo>
                  <a:lnTo>
                    <a:pt x="264" y="216"/>
                  </a:lnTo>
                  <a:lnTo>
                    <a:pt x="272" y="208"/>
                  </a:lnTo>
                  <a:lnTo>
                    <a:pt x="272" y="208"/>
                  </a:lnTo>
                  <a:lnTo>
                    <a:pt x="272" y="200"/>
                  </a:lnTo>
                  <a:lnTo>
                    <a:pt x="280" y="192"/>
                  </a:lnTo>
                  <a:lnTo>
                    <a:pt x="280" y="184"/>
                  </a:lnTo>
                  <a:lnTo>
                    <a:pt x="280" y="184"/>
                  </a:lnTo>
                  <a:lnTo>
                    <a:pt x="280" y="176"/>
                  </a:lnTo>
                  <a:lnTo>
                    <a:pt x="288" y="168"/>
                  </a:lnTo>
                  <a:lnTo>
                    <a:pt x="288" y="160"/>
                  </a:lnTo>
                  <a:lnTo>
                    <a:pt x="288" y="152"/>
                  </a:lnTo>
                  <a:lnTo>
                    <a:pt x="288" y="144"/>
                  </a:lnTo>
                  <a:lnTo>
                    <a:pt x="288" y="136"/>
                  </a:lnTo>
                  <a:lnTo>
                    <a:pt x="288" y="128"/>
                  </a:lnTo>
                  <a:lnTo>
                    <a:pt x="288" y="120"/>
                  </a:lnTo>
                  <a:lnTo>
                    <a:pt x="280" y="120"/>
                  </a:lnTo>
                  <a:lnTo>
                    <a:pt x="280" y="112"/>
                  </a:lnTo>
                  <a:lnTo>
                    <a:pt x="280" y="104"/>
                  </a:lnTo>
                  <a:lnTo>
                    <a:pt x="280" y="96"/>
                  </a:lnTo>
                  <a:lnTo>
                    <a:pt x="272" y="88"/>
                  </a:lnTo>
                  <a:lnTo>
                    <a:pt x="272" y="80"/>
                  </a:lnTo>
                  <a:lnTo>
                    <a:pt x="272" y="80"/>
                  </a:lnTo>
                  <a:lnTo>
                    <a:pt x="264" y="72"/>
                  </a:lnTo>
                  <a:lnTo>
                    <a:pt x="264" y="64"/>
                  </a:lnTo>
                  <a:lnTo>
                    <a:pt x="256" y="64"/>
                  </a:lnTo>
                  <a:lnTo>
                    <a:pt x="256" y="56"/>
                  </a:lnTo>
                  <a:lnTo>
                    <a:pt x="248" y="48"/>
                  </a:lnTo>
                  <a:lnTo>
                    <a:pt x="248" y="48"/>
                  </a:lnTo>
                  <a:lnTo>
                    <a:pt x="240" y="40"/>
                  </a:lnTo>
                  <a:lnTo>
                    <a:pt x="232" y="32"/>
                  </a:lnTo>
                  <a:lnTo>
                    <a:pt x="232" y="32"/>
                  </a:lnTo>
                  <a:lnTo>
                    <a:pt x="224" y="24"/>
                  </a:lnTo>
                  <a:lnTo>
                    <a:pt x="216" y="24"/>
                  </a:lnTo>
                  <a:lnTo>
                    <a:pt x="208" y="24"/>
                  </a:lnTo>
                  <a:lnTo>
                    <a:pt x="208" y="16"/>
                  </a:lnTo>
                  <a:lnTo>
                    <a:pt x="200" y="16"/>
                  </a:lnTo>
                  <a:lnTo>
                    <a:pt x="192" y="8"/>
                  </a:lnTo>
                  <a:lnTo>
                    <a:pt x="184" y="8"/>
                  </a:lnTo>
                  <a:lnTo>
                    <a:pt x="176" y="8"/>
                  </a:lnTo>
                  <a:lnTo>
                    <a:pt x="176" y="8"/>
                  </a:lnTo>
                  <a:lnTo>
                    <a:pt x="168" y="8"/>
                  </a:lnTo>
                  <a:lnTo>
                    <a:pt x="160" y="0"/>
                  </a:lnTo>
                  <a:lnTo>
                    <a:pt x="152" y="0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72"/>
            <p:cNvSpPr>
              <a:spLocks/>
            </p:cNvSpPr>
            <p:nvPr/>
          </p:nvSpPr>
          <p:spPr bwMode="auto">
            <a:xfrm>
              <a:off x="4712" y="2068"/>
              <a:ext cx="288" cy="288"/>
            </a:xfrm>
            <a:custGeom>
              <a:avLst/>
              <a:gdLst>
                <a:gd name="T0" fmla="*/ 128 w 288"/>
                <a:gd name="T1" fmla="*/ 0 h 288"/>
                <a:gd name="T2" fmla="*/ 112 w 288"/>
                <a:gd name="T3" fmla="*/ 8 h 288"/>
                <a:gd name="T4" fmla="*/ 88 w 288"/>
                <a:gd name="T5" fmla="*/ 16 h 288"/>
                <a:gd name="T6" fmla="*/ 72 w 288"/>
                <a:gd name="T7" fmla="*/ 24 h 288"/>
                <a:gd name="T8" fmla="*/ 56 w 288"/>
                <a:gd name="T9" fmla="*/ 32 h 288"/>
                <a:gd name="T10" fmla="*/ 40 w 288"/>
                <a:gd name="T11" fmla="*/ 48 h 288"/>
                <a:gd name="T12" fmla="*/ 24 w 288"/>
                <a:gd name="T13" fmla="*/ 64 h 288"/>
                <a:gd name="T14" fmla="*/ 16 w 288"/>
                <a:gd name="T15" fmla="*/ 80 h 288"/>
                <a:gd name="T16" fmla="*/ 8 w 288"/>
                <a:gd name="T17" fmla="*/ 104 h 288"/>
                <a:gd name="T18" fmla="*/ 0 w 288"/>
                <a:gd name="T19" fmla="*/ 120 h 288"/>
                <a:gd name="T20" fmla="*/ 0 w 288"/>
                <a:gd name="T21" fmla="*/ 144 h 288"/>
                <a:gd name="T22" fmla="*/ 0 w 288"/>
                <a:gd name="T23" fmla="*/ 168 h 288"/>
                <a:gd name="T24" fmla="*/ 8 w 288"/>
                <a:gd name="T25" fmla="*/ 184 h 288"/>
                <a:gd name="T26" fmla="*/ 16 w 288"/>
                <a:gd name="T27" fmla="*/ 208 h 288"/>
                <a:gd name="T28" fmla="*/ 24 w 288"/>
                <a:gd name="T29" fmla="*/ 224 h 288"/>
                <a:gd name="T30" fmla="*/ 40 w 288"/>
                <a:gd name="T31" fmla="*/ 240 h 288"/>
                <a:gd name="T32" fmla="*/ 56 w 288"/>
                <a:gd name="T33" fmla="*/ 256 h 288"/>
                <a:gd name="T34" fmla="*/ 72 w 288"/>
                <a:gd name="T35" fmla="*/ 264 h 288"/>
                <a:gd name="T36" fmla="*/ 88 w 288"/>
                <a:gd name="T37" fmla="*/ 272 h 288"/>
                <a:gd name="T38" fmla="*/ 112 w 288"/>
                <a:gd name="T39" fmla="*/ 280 h 288"/>
                <a:gd name="T40" fmla="*/ 128 w 288"/>
                <a:gd name="T41" fmla="*/ 288 h 288"/>
                <a:gd name="T42" fmla="*/ 152 w 288"/>
                <a:gd name="T43" fmla="*/ 288 h 288"/>
                <a:gd name="T44" fmla="*/ 176 w 288"/>
                <a:gd name="T45" fmla="*/ 280 h 288"/>
                <a:gd name="T46" fmla="*/ 192 w 288"/>
                <a:gd name="T47" fmla="*/ 280 h 288"/>
                <a:gd name="T48" fmla="*/ 208 w 288"/>
                <a:gd name="T49" fmla="*/ 272 h 288"/>
                <a:gd name="T50" fmla="*/ 232 w 288"/>
                <a:gd name="T51" fmla="*/ 256 h 288"/>
                <a:gd name="T52" fmla="*/ 248 w 288"/>
                <a:gd name="T53" fmla="*/ 248 h 288"/>
                <a:gd name="T54" fmla="*/ 256 w 288"/>
                <a:gd name="T55" fmla="*/ 232 h 288"/>
                <a:gd name="T56" fmla="*/ 272 w 288"/>
                <a:gd name="T57" fmla="*/ 208 h 288"/>
                <a:gd name="T58" fmla="*/ 280 w 288"/>
                <a:gd name="T59" fmla="*/ 192 h 288"/>
                <a:gd name="T60" fmla="*/ 280 w 288"/>
                <a:gd name="T61" fmla="*/ 176 h 288"/>
                <a:gd name="T62" fmla="*/ 288 w 288"/>
                <a:gd name="T63" fmla="*/ 152 h 288"/>
                <a:gd name="T64" fmla="*/ 288 w 288"/>
                <a:gd name="T65" fmla="*/ 128 h 288"/>
                <a:gd name="T66" fmla="*/ 280 w 288"/>
                <a:gd name="T67" fmla="*/ 112 h 288"/>
                <a:gd name="T68" fmla="*/ 272 w 288"/>
                <a:gd name="T69" fmla="*/ 88 h 288"/>
                <a:gd name="T70" fmla="*/ 264 w 288"/>
                <a:gd name="T71" fmla="*/ 72 h 288"/>
                <a:gd name="T72" fmla="*/ 256 w 288"/>
                <a:gd name="T73" fmla="*/ 56 h 288"/>
                <a:gd name="T74" fmla="*/ 240 w 288"/>
                <a:gd name="T75" fmla="*/ 40 h 288"/>
                <a:gd name="T76" fmla="*/ 224 w 288"/>
                <a:gd name="T77" fmla="*/ 24 h 288"/>
                <a:gd name="T78" fmla="*/ 208 w 288"/>
                <a:gd name="T79" fmla="*/ 16 h 288"/>
                <a:gd name="T80" fmla="*/ 184 w 288"/>
                <a:gd name="T81" fmla="*/ 8 h 288"/>
                <a:gd name="T82" fmla="*/ 168 w 288"/>
                <a:gd name="T83" fmla="*/ 8 h 288"/>
                <a:gd name="T84" fmla="*/ 144 w 288"/>
                <a:gd name="T85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8" h="288">
                  <a:moveTo>
                    <a:pt x="144" y="0"/>
                  </a:moveTo>
                  <a:lnTo>
                    <a:pt x="136" y="0"/>
                  </a:lnTo>
                  <a:lnTo>
                    <a:pt x="128" y="0"/>
                  </a:lnTo>
                  <a:lnTo>
                    <a:pt x="120" y="8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88" y="16"/>
                  </a:lnTo>
                  <a:lnTo>
                    <a:pt x="80" y="16"/>
                  </a:lnTo>
                  <a:lnTo>
                    <a:pt x="80" y="24"/>
                  </a:lnTo>
                  <a:lnTo>
                    <a:pt x="72" y="24"/>
                  </a:lnTo>
                  <a:lnTo>
                    <a:pt x="64" y="24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48" y="40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32" y="56"/>
                  </a:lnTo>
                  <a:lnTo>
                    <a:pt x="32" y="64"/>
                  </a:lnTo>
                  <a:lnTo>
                    <a:pt x="24" y="64"/>
                  </a:lnTo>
                  <a:lnTo>
                    <a:pt x="24" y="72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6" y="88"/>
                  </a:lnTo>
                  <a:lnTo>
                    <a:pt x="8" y="96"/>
                  </a:lnTo>
                  <a:lnTo>
                    <a:pt x="8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0" y="120"/>
                  </a:lnTo>
                  <a:lnTo>
                    <a:pt x="0" y="128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8" y="176"/>
                  </a:lnTo>
                  <a:lnTo>
                    <a:pt x="8" y="184"/>
                  </a:lnTo>
                  <a:lnTo>
                    <a:pt x="8" y="184"/>
                  </a:lnTo>
                  <a:lnTo>
                    <a:pt x="8" y="192"/>
                  </a:lnTo>
                  <a:lnTo>
                    <a:pt x="16" y="200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24" y="216"/>
                  </a:lnTo>
                  <a:lnTo>
                    <a:pt x="24" y="224"/>
                  </a:lnTo>
                  <a:lnTo>
                    <a:pt x="32" y="232"/>
                  </a:lnTo>
                  <a:lnTo>
                    <a:pt x="32" y="232"/>
                  </a:lnTo>
                  <a:lnTo>
                    <a:pt x="40" y="240"/>
                  </a:lnTo>
                  <a:lnTo>
                    <a:pt x="40" y="248"/>
                  </a:lnTo>
                  <a:lnTo>
                    <a:pt x="48" y="248"/>
                  </a:lnTo>
                  <a:lnTo>
                    <a:pt x="56" y="256"/>
                  </a:lnTo>
                  <a:lnTo>
                    <a:pt x="56" y="256"/>
                  </a:lnTo>
                  <a:lnTo>
                    <a:pt x="64" y="264"/>
                  </a:lnTo>
                  <a:lnTo>
                    <a:pt x="72" y="264"/>
                  </a:lnTo>
                  <a:lnTo>
                    <a:pt x="80" y="272"/>
                  </a:lnTo>
                  <a:lnTo>
                    <a:pt x="80" y="272"/>
                  </a:lnTo>
                  <a:lnTo>
                    <a:pt x="88" y="272"/>
                  </a:lnTo>
                  <a:lnTo>
                    <a:pt x="96" y="280"/>
                  </a:lnTo>
                  <a:lnTo>
                    <a:pt x="104" y="280"/>
                  </a:lnTo>
                  <a:lnTo>
                    <a:pt x="112" y="280"/>
                  </a:lnTo>
                  <a:lnTo>
                    <a:pt x="112" y="280"/>
                  </a:lnTo>
                  <a:lnTo>
                    <a:pt x="120" y="288"/>
                  </a:lnTo>
                  <a:lnTo>
                    <a:pt x="128" y="288"/>
                  </a:lnTo>
                  <a:lnTo>
                    <a:pt x="136" y="288"/>
                  </a:lnTo>
                  <a:lnTo>
                    <a:pt x="144" y="288"/>
                  </a:lnTo>
                  <a:lnTo>
                    <a:pt x="152" y="288"/>
                  </a:lnTo>
                  <a:lnTo>
                    <a:pt x="160" y="288"/>
                  </a:lnTo>
                  <a:lnTo>
                    <a:pt x="168" y="288"/>
                  </a:lnTo>
                  <a:lnTo>
                    <a:pt x="176" y="280"/>
                  </a:lnTo>
                  <a:lnTo>
                    <a:pt x="176" y="280"/>
                  </a:lnTo>
                  <a:lnTo>
                    <a:pt x="184" y="280"/>
                  </a:lnTo>
                  <a:lnTo>
                    <a:pt x="192" y="280"/>
                  </a:lnTo>
                  <a:lnTo>
                    <a:pt x="200" y="272"/>
                  </a:lnTo>
                  <a:lnTo>
                    <a:pt x="208" y="272"/>
                  </a:lnTo>
                  <a:lnTo>
                    <a:pt x="208" y="272"/>
                  </a:lnTo>
                  <a:lnTo>
                    <a:pt x="216" y="264"/>
                  </a:lnTo>
                  <a:lnTo>
                    <a:pt x="224" y="264"/>
                  </a:lnTo>
                  <a:lnTo>
                    <a:pt x="232" y="256"/>
                  </a:lnTo>
                  <a:lnTo>
                    <a:pt x="232" y="256"/>
                  </a:lnTo>
                  <a:lnTo>
                    <a:pt x="240" y="248"/>
                  </a:lnTo>
                  <a:lnTo>
                    <a:pt x="248" y="248"/>
                  </a:lnTo>
                  <a:lnTo>
                    <a:pt x="248" y="240"/>
                  </a:lnTo>
                  <a:lnTo>
                    <a:pt x="256" y="232"/>
                  </a:lnTo>
                  <a:lnTo>
                    <a:pt x="256" y="232"/>
                  </a:lnTo>
                  <a:lnTo>
                    <a:pt x="264" y="224"/>
                  </a:lnTo>
                  <a:lnTo>
                    <a:pt x="264" y="216"/>
                  </a:lnTo>
                  <a:lnTo>
                    <a:pt x="272" y="208"/>
                  </a:lnTo>
                  <a:lnTo>
                    <a:pt x="272" y="208"/>
                  </a:lnTo>
                  <a:lnTo>
                    <a:pt x="272" y="200"/>
                  </a:lnTo>
                  <a:lnTo>
                    <a:pt x="280" y="192"/>
                  </a:lnTo>
                  <a:lnTo>
                    <a:pt x="280" y="184"/>
                  </a:lnTo>
                  <a:lnTo>
                    <a:pt x="280" y="184"/>
                  </a:lnTo>
                  <a:lnTo>
                    <a:pt x="280" y="176"/>
                  </a:lnTo>
                  <a:lnTo>
                    <a:pt x="288" y="168"/>
                  </a:lnTo>
                  <a:lnTo>
                    <a:pt x="288" y="160"/>
                  </a:lnTo>
                  <a:lnTo>
                    <a:pt x="288" y="152"/>
                  </a:lnTo>
                  <a:lnTo>
                    <a:pt x="288" y="144"/>
                  </a:lnTo>
                  <a:lnTo>
                    <a:pt x="288" y="136"/>
                  </a:lnTo>
                  <a:lnTo>
                    <a:pt x="288" y="128"/>
                  </a:lnTo>
                  <a:lnTo>
                    <a:pt x="288" y="120"/>
                  </a:lnTo>
                  <a:lnTo>
                    <a:pt x="280" y="120"/>
                  </a:lnTo>
                  <a:lnTo>
                    <a:pt x="280" y="112"/>
                  </a:lnTo>
                  <a:lnTo>
                    <a:pt x="280" y="104"/>
                  </a:lnTo>
                  <a:lnTo>
                    <a:pt x="280" y="96"/>
                  </a:lnTo>
                  <a:lnTo>
                    <a:pt x="272" y="88"/>
                  </a:lnTo>
                  <a:lnTo>
                    <a:pt x="272" y="80"/>
                  </a:lnTo>
                  <a:lnTo>
                    <a:pt x="272" y="80"/>
                  </a:lnTo>
                  <a:lnTo>
                    <a:pt x="264" y="72"/>
                  </a:lnTo>
                  <a:lnTo>
                    <a:pt x="264" y="64"/>
                  </a:lnTo>
                  <a:lnTo>
                    <a:pt x="256" y="64"/>
                  </a:lnTo>
                  <a:lnTo>
                    <a:pt x="256" y="56"/>
                  </a:lnTo>
                  <a:lnTo>
                    <a:pt x="248" y="48"/>
                  </a:lnTo>
                  <a:lnTo>
                    <a:pt x="248" y="48"/>
                  </a:lnTo>
                  <a:lnTo>
                    <a:pt x="240" y="40"/>
                  </a:lnTo>
                  <a:lnTo>
                    <a:pt x="232" y="32"/>
                  </a:lnTo>
                  <a:lnTo>
                    <a:pt x="232" y="32"/>
                  </a:lnTo>
                  <a:lnTo>
                    <a:pt x="224" y="24"/>
                  </a:lnTo>
                  <a:lnTo>
                    <a:pt x="216" y="24"/>
                  </a:lnTo>
                  <a:lnTo>
                    <a:pt x="208" y="24"/>
                  </a:lnTo>
                  <a:lnTo>
                    <a:pt x="208" y="16"/>
                  </a:lnTo>
                  <a:lnTo>
                    <a:pt x="200" y="16"/>
                  </a:lnTo>
                  <a:lnTo>
                    <a:pt x="192" y="8"/>
                  </a:lnTo>
                  <a:lnTo>
                    <a:pt x="184" y="8"/>
                  </a:lnTo>
                  <a:lnTo>
                    <a:pt x="176" y="8"/>
                  </a:lnTo>
                  <a:lnTo>
                    <a:pt x="176" y="8"/>
                  </a:lnTo>
                  <a:lnTo>
                    <a:pt x="168" y="8"/>
                  </a:lnTo>
                  <a:lnTo>
                    <a:pt x="160" y="0"/>
                  </a:lnTo>
                  <a:lnTo>
                    <a:pt x="152" y="0"/>
                  </a:lnTo>
                  <a:lnTo>
                    <a:pt x="144" y="0"/>
                  </a:lnTo>
                </a:path>
              </a:pathLst>
            </a:cu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Line 73"/>
            <p:cNvSpPr>
              <a:spLocks noChangeShapeType="1"/>
            </p:cNvSpPr>
            <p:nvPr/>
          </p:nvSpPr>
          <p:spPr bwMode="auto">
            <a:xfrm>
              <a:off x="4480" y="2164"/>
              <a:ext cx="504" cy="288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9" name="Line 69"/>
            <p:cNvSpPr>
              <a:spLocks noChangeShapeType="1"/>
            </p:cNvSpPr>
            <p:nvPr/>
          </p:nvSpPr>
          <p:spPr bwMode="auto">
            <a:xfrm flipH="1" flipV="1">
              <a:off x="4776" y="2706"/>
              <a:ext cx="21" cy="113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0" name="Line 69"/>
            <p:cNvSpPr>
              <a:spLocks noChangeShapeType="1"/>
            </p:cNvSpPr>
            <p:nvPr/>
          </p:nvSpPr>
          <p:spPr bwMode="auto">
            <a:xfrm flipH="1" flipV="1">
              <a:off x="4842" y="2718"/>
              <a:ext cx="21" cy="113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1" name="Line 69"/>
            <p:cNvSpPr>
              <a:spLocks noChangeShapeType="1"/>
            </p:cNvSpPr>
            <p:nvPr/>
          </p:nvSpPr>
          <p:spPr bwMode="auto">
            <a:xfrm flipH="1" flipV="1">
              <a:off x="4903" y="2718"/>
              <a:ext cx="21" cy="113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2" name="Line 69"/>
            <p:cNvSpPr>
              <a:spLocks noChangeShapeType="1"/>
            </p:cNvSpPr>
            <p:nvPr/>
          </p:nvSpPr>
          <p:spPr bwMode="auto">
            <a:xfrm flipH="1" flipV="1">
              <a:off x="4969" y="2718"/>
              <a:ext cx="21" cy="113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3" name="Line 69"/>
            <p:cNvSpPr>
              <a:spLocks noChangeShapeType="1"/>
            </p:cNvSpPr>
            <p:nvPr/>
          </p:nvSpPr>
          <p:spPr bwMode="auto">
            <a:xfrm>
              <a:off x="4776" y="2695"/>
              <a:ext cx="214" cy="23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" name="Line 69"/>
            <p:cNvSpPr>
              <a:spLocks noChangeShapeType="1"/>
            </p:cNvSpPr>
            <p:nvPr/>
          </p:nvSpPr>
          <p:spPr bwMode="auto">
            <a:xfrm flipH="1" flipV="1">
              <a:off x="4856" y="2594"/>
              <a:ext cx="2" cy="106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50" name="Group 76"/>
          <p:cNvGrpSpPr>
            <a:grpSpLocks noChangeAspect="1"/>
          </p:cNvGrpSpPr>
          <p:nvPr/>
        </p:nvGrpSpPr>
        <p:grpSpPr bwMode="auto">
          <a:xfrm>
            <a:off x="5757285" y="4731105"/>
            <a:ext cx="1083564" cy="1460864"/>
            <a:chOff x="4293" y="1570"/>
            <a:chExt cx="807" cy="1088"/>
          </a:xfrm>
        </p:grpSpPr>
        <p:sp>
          <p:nvSpPr>
            <p:cNvPr id="51" name="AutoShape 75"/>
            <p:cNvSpPr>
              <a:spLocks noChangeAspect="1" noChangeArrowheads="1" noTextEdit="1"/>
            </p:cNvSpPr>
            <p:nvPr/>
          </p:nvSpPr>
          <p:spPr bwMode="auto">
            <a:xfrm>
              <a:off x="4500" y="1570"/>
              <a:ext cx="600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Line 78"/>
            <p:cNvSpPr>
              <a:spLocks noChangeShapeType="1"/>
            </p:cNvSpPr>
            <p:nvPr/>
          </p:nvSpPr>
          <p:spPr bwMode="auto">
            <a:xfrm>
              <a:off x="4293" y="1849"/>
              <a:ext cx="805" cy="458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Line 79"/>
            <p:cNvSpPr>
              <a:spLocks noChangeShapeType="1"/>
            </p:cNvSpPr>
            <p:nvPr/>
          </p:nvSpPr>
          <p:spPr bwMode="auto">
            <a:xfrm>
              <a:off x="4796" y="2306"/>
              <a:ext cx="0" cy="272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Freeform 80"/>
            <p:cNvSpPr>
              <a:spLocks/>
            </p:cNvSpPr>
            <p:nvPr/>
          </p:nvSpPr>
          <p:spPr bwMode="auto">
            <a:xfrm>
              <a:off x="4580" y="2042"/>
              <a:ext cx="440" cy="256"/>
            </a:xfrm>
            <a:custGeom>
              <a:avLst/>
              <a:gdLst>
                <a:gd name="T0" fmla="*/ 440 w 440"/>
                <a:gd name="T1" fmla="*/ 8 h 256"/>
                <a:gd name="T2" fmla="*/ 440 w 440"/>
                <a:gd name="T3" fmla="*/ 24 h 256"/>
                <a:gd name="T4" fmla="*/ 440 w 440"/>
                <a:gd name="T5" fmla="*/ 40 h 256"/>
                <a:gd name="T6" fmla="*/ 440 w 440"/>
                <a:gd name="T7" fmla="*/ 48 h 256"/>
                <a:gd name="T8" fmla="*/ 440 w 440"/>
                <a:gd name="T9" fmla="*/ 64 h 256"/>
                <a:gd name="T10" fmla="*/ 440 w 440"/>
                <a:gd name="T11" fmla="*/ 72 h 256"/>
                <a:gd name="T12" fmla="*/ 432 w 440"/>
                <a:gd name="T13" fmla="*/ 80 h 256"/>
                <a:gd name="T14" fmla="*/ 432 w 440"/>
                <a:gd name="T15" fmla="*/ 96 h 256"/>
                <a:gd name="T16" fmla="*/ 424 w 440"/>
                <a:gd name="T17" fmla="*/ 104 h 256"/>
                <a:gd name="T18" fmla="*/ 424 w 440"/>
                <a:gd name="T19" fmla="*/ 120 h 256"/>
                <a:gd name="T20" fmla="*/ 416 w 440"/>
                <a:gd name="T21" fmla="*/ 136 h 256"/>
                <a:gd name="T22" fmla="*/ 400 w 440"/>
                <a:gd name="T23" fmla="*/ 152 h 256"/>
                <a:gd name="T24" fmla="*/ 392 w 440"/>
                <a:gd name="T25" fmla="*/ 168 h 256"/>
                <a:gd name="T26" fmla="*/ 376 w 440"/>
                <a:gd name="T27" fmla="*/ 184 h 256"/>
                <a:gd name="T28" fmla="*/ 360 w 440"/>
                <a:gd name="T29" fmla="*/ 200 h 256"/>
                <a:gd name="T30" fmla="*/ 344 w 440"/>
                <a:gd name="T31" fmla="*/ 216 h 256"/>
                <a:gd name="T32" fmla="*/ 328 w 440"/>
                <a:gd name="T33" fmla="*/ 224 h 256"/>
                <a:gd name="T34" fmla="*/ 304 w 440"/>
                <a:gd name="T35" fmla="*/ 232 h 256"/>
                <a:gd name="T36" fmla="*/ 288 w 440"/>
                <a:gd name="T37" fmla="*/ 240 h 256"/>
                <a:gd name="T38" fmla="*/ 280 w 440"/>
                <a:gd name="T39" fmla="*/ 240 h 256"/>
                <a:gd name="T40" fmla="*/ 272 w 440"/>
                <a:gd name="T41" fmla="*/ 248 h 256"/>
                <a:gd name="T42" fmla="*/ 256 w 440"/>
                <a:gd name="T43" fmla="*/ 248 h 256"/>
                <a:gd name="T44" fmla="*/ 248 w 440"/>
                <a:gd name="T45" fmla="*/ 248 h 256"/>
                <a:gd name="T46" fmla="*/ 240 w 440"/>
                <a:gd name="T47" fmla="*/ 248 h 256"/>
                <a:gd name="T48" fmla="*/ 224 w 440"/>
                <a:gd name="T49" fmla="*/ 256 h 256"/>
                <a:gd name="T50" fmla="*/ 216 w 440"/>
                <a:gd name="T51" fmla="*/ 256 h 256"/>
                <a:gd name="T52" fmla="*/ 200 w 440"/>
                <a:gd name="T53" fmla="*/ 248 h 256"/>
                <a:gd name="T54" fmla="*/ 192 w 440"/>
                <a:gd name="T55" fmla="*/ 248 h 256"/>
                <a:gd name="T56" fmla="*/ 184 w 440"/>
                <a:gd name="T57" fmla="*/ 248 h 256"/>
                <a:gd name="T58" fmla="*/ 168 w 440"/>
                <a:gd name="T59" fmla="*/ 248 h 256"/>
                <a:gd name="T60" fmla="*/ 160 w 440"/>
                <a:gd name="T61" fmla="*/ 248 h 256"/>
                <a:gd name="T62" fmla="*/ 152 w 440"/>
                <a:gd name="T63" fmla="*/ 240 h 256"/>
                <a:gd name="T64" fmla="*/ 136 w 440"/>
                <a:gd name="T65" fmla="*/ 232 h 256"/>
                <a:gd name="T66" fmla="*/ 112 w 440"/>
                <a:gd name="T67" fmla="*/ 224 h 256"/>
                <a:gd name="T68" fmla="*/ 96 w 440"/>
                <a:gd name="T69" fmla="*/ 216 h 256"/>
                <a:gd name="T70" fmla="*/ 80 w 440"/>
                <a:gd name="T71" fmla="*/ 200 h 256"/>
                <a:gd name="T72" fmla="*/ 64 w 440"/>
                <a:gd name="T73" fmla="*/ 192 h 256"/>
                <a:gd name="T74" fmla="*/ 48 w 440"/>
                <a:gd name="T75" fmla="*/ 176 h 256"/>
                <a:gd name="T76" fmla="*/ 32 w 440"/>
                <a:gd name="T77" fmla="*/ 160 h 256"/>
                <a:gd name="T78" fmla="*/ 24 w 440"/>
                <a:gd name="T79" fmla="*/ 136 h 256"/>
                <a:gd name="T80" fmla="*/ 16 w 440"/>
                <a:gd name="T81" fmla="*/ 120 h 256"/>
                <a:gd name="T82" fmla="*/ 8 w 440"/>
                <a:gd name="T83" fmla="*/ 104 h 256"/>
                <a:gd name="T84" fmla="*/ 8 w 440"/>
                <a:gd name="T85" fmla="*/ 96 h 256"/>
                <a:gd name="T86" fmla="*/ 0 w 440"/>
                <a:gd name="T87" fmla="*/ 88 h 256"/>
                <a:gd name="T88" fmla="*/ 0 w 440"/>
                <a:gd name="T89" fmla="*/ 72 h 256"/>
                <a:gd name="T90" fmla="*/ 0 w 440"/>
                <a:gd name="T91" fmla="*/ 64 h 256"/>
                <a:gd name="T92" fmla="*/ 0 w 440"/>
                <a:gd name="T93" fmla="*/ 48 h 256"/>
                <a:gd name="T94" fmla="*/ 0 w 440"/>
                <a:gd name="T95" fmla="*/ 40 h 256"/>
                <a:gd name="T96" fmla="*/ 0 w 440"/>
                <a:gd name="T97" fmla="*/ 24 h 256"/>
                <a:gd name="T98" fmla="*/ 0 w 440"/>
                <a:gd name="T99" fmla="*/ 1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40" h="256">
                  <a:moveTo>
                    <a:pt x="440" y="0"/>
                  </a:moveTo>
                  <a:lnTo>
                    <a:pt x="440" y="8"/>
                  </a:lnTo>
                  <a:lnTo>
                    <a:pt x="440" y="16"/>
                  </a:lnTo>
                  <a:lnTo>
                    <a:pt x="440" y="24"/>
                  </a:lnTo>
                  <a:lnTo>
                    <a:pt x="440" y="32"/>
                  </a:lnTo>
                  <a:lnTo>
                    <a:pt x="440" y="40"/>
                  </a:lnTo>
                  <a:lnTo>
                    <a:pt x="440" y="40"/>
                  </a:lnTo>
                  <a:lnTo>
                    <a:pt x="440" y="48"/>
                  </a:lnTo>
                  <a:lnTo>
                    <a:pt x="440" y="56"/>
                  </a:lnTo>
                  <a:lnTo>
                    <a:pt x="440" y="64"/>
                  </a:lnTo>
                  <a:lnTo>
                    <a:pt x="440" y="64"/>
                  </a:lnTo>
                  <a:lnTo>
                    <a:pt x="440" y="72"/>
                  </a:lnTo>
                  <a:lnTo>
                    <a:pt x="432" y="80"/>
                  </a:lnTo>
                  <a:lnTo>
                    <a:pt x="432" y="80"/>
                  </a:lnTo>
                  <a:lnTo>
                    <a:pt x="432" y="88"/>
                  </a:lnTo>
                  <a:lnTo>
                    <a:pt x="432" y="96"/>
                  </a:lnTo>
                  <a:lnTo>
                    <a:pt x="432" y="96"/>
                  </a:lnTo>
                  <a:lnTo>
                    <a:pt x="424" y="104"/>
                  </a:lnTo>
                  <a:lnTo>
                    <a:pt x="424" y="104"/>
                  </a:lnTo>
                  <a:lnTo>
                    <a:pt x="424" y="120"/>
                  </a:lnTo>
                  <a:lnTo>
                    <a:pt x="416" y="128"/>
                  </a:lnTo>
                  <a:lnTo>
                    <a:pt x="416" y="136"/>
                  </a:lnTo>
                  <a:lnTo>
                    <a:pt x="408" y="144"/>
                  </a:lnTo>
                  <a:lnTo>
                    <a:pt x="400" y="152"/>
                  </a:lnTo>
                  <a:lnTo>
                    <a:pt x="400" y="160"/>
                  </a:lnTo>
                  <a:lnTo>
                    <a:pt x="392" y="168"/>
                  </a:lnTo>
                  <a:lnTo>
                    <a:pt x="384" y="176"/>
                  </a:lnTo>
                  <a:lnTo>
                    <a:pt x="376" y="184"/>
                  </a:lnTo>
                  <a:lnTo>
                    <a:pt x="368" y="192"/>
                  </a:lnTo>
                  <a:lnTo>
                    <a:pt x="360" y="200"/>
                  </a:lnTo>
                  <a:lnTo>
                    <a:pt x="352" y="208"/>
                  </a:lnTo>
                  <a:lnTo>
                    <a:pt x="344" y="216"/>
                  </a:lnTo>
                  <a:lnTo>
                    <a:pt x="336" y="224"/>
                  </a:lnTo>
                  <a:lnTo>
                    <a:pt x="328" y="224"/>
                  </a:lnTo>
                  <a:lnTo>
                    <a:pt x="312" y="232"/>
                  </a:lnTo>
                  <a:lnTo>
                    <a:pt x="304" y="232"/>
                  </a:lnTo>
                  <a:lnTo>
                    <a:pt x="296" y="240"/>
                  </a:lnTo>
                  <a:lnTo>
                    <a:pt x="288" y="240"/>
                  </a:lnTo>
                  <a:lnTo>
                    <a:pt x="288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72" y="248"/>
                  </a:lnTo>
                  <a:lnTo>
                    <a:pt x="264" y="248"/>
                  </a:lnTo>
                  <a:lnTo>
                    <a:pt x="256" y="248"/>
                  </a:lnTo>
                  <a:lnTo>
                    <a:pt x="256" y="248"/>
                  </a:lnTo>
                  <a:lnTo>
                    <a:pt x="248" y="248"/>
                  </a:lnTo>
                  <a:lnTo>
                    <a:pt x="240" y="248"/>
                  </a:lnTo>
                  <a:lnTo>
                    <a:pt x="240" y="248"/>
                  </a:lnTo>
                  <a:lnTo>
                    <a:pt x="232" y="248"/>
                  </a:lnTo>
                  <a:lnTo>
                    <a:pt x="224" y="256"/>
                  </a:lnTo>
                  <a:lnTo>
                    <a:pt x="216" y="256"/>
                  </a:lnTo>
                  <a:lnTo>
                    <a:pt x="216" y="256"/>
                  </a:lnTo>
                  <a:lnTo>
                    <a:pt x="208" y="248"/>
                  </a:lnTo>
                  <a:lnTo>
                    <a:pt x="200" y="248"/>
                  </a:lnTo>
                  <a:lnTo>
                    <a:pt x="200" y="248"/>
                  </a:lnTo>
                  <a:lnTo>
                    <a:pt x="192" y="248"/>
                  </a:lnTo>
                  <a:lnTo>
                    <a:pt x="184" y="248"/>
                  </a:lnTo>
                  <a:lnTo>
                    <a:pt x="184" y="248"/>
                  </a:lnTo>
                  <a:lnTo>
                    <a:pt x="176" y="248"/>
                  </a:lnTo>
                  <a:lnTo>
                    <a:pt x="168" y="248"/>
                  </a:lnTo>
                  <a:lnTo>
                    <a:pt x="168" y="248"/>
                  </a:lnTo>
                  <a:lnTo>
                    <a:pt x="160" y="248"/>
                  </a:lnTo>
                  <a:lnTo>
                    <a:pt x="152" y="240"/>
                  </a:lnTo>
                  <a:lnTo>
                    <a:pt x="152" y="240"/>
                  </a:lnTo>
                  <a:lnTo>
                    <a:pt x="144" y="240"/>
                  </a:lnTo>
                  <a:lnTo>
                    <a:pt x="136" y="232"/>
                  </a:lnTo>
                  <a:lnTo>
                    <a:pt x="120" y="232"/>
                  </a:lnTo>
                  <a:lnTo>
                    <a:pt x="112" y="224"/>
                  </a:lnTo>
                  <a:lnTo>
                    <a:pt x="104" y="224"/>
                  </a:lnTo>
                  <a:lnTo>
                    <a:pt x="96" y="216"/>
                  </a:lnTo>
                  <a:lnTo>
                    <a:pt x="88" y="208"/>
                  </a:lnTo>
                  <a:lnTo>
                    <a:pt x="80" y="200"/>
                  </a:lnTo>
                  <a:lnTo>
                    <a:pt x="72" y="200"/>
                  </a:lnTo>
                  <a:lnTo>
                    <a:pt x="64" y="192"/>
                  </a:lnTo>
                  <a:lnTo>
                    <a:pt x="56" y="184"/>
                  </a:lnTo>
                  <a:lnTo>
                    <a:pt x="48" y="176"/>
                  </a:lnTo>
                  <a:lnTo>
                    <a:pt x="40" y="168"/>
                  </a:lnTo>
                  <a:lnTo>
                    <a:pt x="32" y="160"/>
                  </a:lnTo>
                  <a:lnTo>
                    <a:pt x="32" y="152"/>
                  </a:lnTo>
                  <a:lnTo>
                    <a:pt x="24" y="136"/>
                  </a:lnTo>
                  <a:lnTo>
                    <a:pt x="16" y="128"/>
                  </a:lnTo>
                  <a:lnTo>
                    <a:pt x="16" y="120"/>
                  </a:lnTo>
                  <a:lnTo>
                    <a:pt x="8" y="112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96"/>
                  </a:lnTo>
                  <a:lnTo>
                    <a:pt x="8" y="88"/>
                  </a:lnTo>
                  <a:lnTo>
                    <a:pt x="0" y="88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8"/>
                  </a:lnTo>
                </a:path>
              </a:pathLst>
            </a:cu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77"/>
            <p:cNvSpPr>
              <a:spLocks/>
            </p:cNvSpPr>
            <p:nvPr/>
          </p:nvSpPr>
          <p:spPr bwMode="auto">
            <a:xfrm>
              <a:off x="4620" y="1898"/>
              <a:ext cx="360" cy="352"/>
            </a:xfrm>
            <a:custGeom>
              <a:avLst/>
              <a:gdLst>
                <a:gd name="T0" fmla="*/ 160 w 360"/>
                <a:gd name="T1" fmla="*/ 0 h 352"/>
                <a:gd name="T2" fmla="*/ 136 w 360"/>
                <a:gd name="T3" fmla="*/ 0 h 352"/>
                <a:gd name="T4" fmla="*/ 112 w 360"/>
                <a:gd name="T5" fmla="*/ 8 h 352"/>
                <a:gd name="T6" fmla="*/ 88 w 360"/>
                <a:gd name="T7" fmla="*/ 24 h 352"/>
                <a:gd name="T8" fmla="*/ 64 w 360"/>
                <a:gd name="T9" fmla="*/ 40 h 352"/>
                <a:gd name="T10" fmla="*/ 48 w 360"/>
                <a:gd name="T11" fmla="*/ 56 h 352"/>
                <a:gd name="T12" fmla="*/ 32 w 360"/>
                <a:gd name="T13" fmla="*/ 80 h 352"/>
                <a:gd name="T14" fmla="*/ 16 w 360"/>
                <a:gd name="T15" fmla="*/ 96 h 352"/>
                <a:gd name="T16" fmla="*/ 8 w 360"/>
                <a:gd name="T17" fmla="*/ 120 h 352"/>
                <a:gd name="T18" fmla="*/ 0 w 360"/>
                <a:gd name="T19" fmla="*/ 152 h 352"/>
                <a:gd name="T20" fmla="*/ 0 w 360"/>
                <a:gd name="T21" fmla="*/ 176 h 352"/>
                <a:gd name="T22" fmla="*/ 0 w 360"/>
                <a:gd name="T23" fmla="*/ 200 h 352"/>
                <a:gd name="T24" fmla="*/ 8 w 360"/>
                <a:gd name="T25" fmla="*/ 232 h 352"/>
                <a:gd name="T26" fmla="*/ 16 w 360"/>
                <a:gd name="T27" fmla="*/ 256 h 352"/>
                <a:gd name="T28" fmla="*/ 32 w 360"/>
                <a:gd name="T29" fmla="*/ 272 h 352"/>
                <a:gd name="T30" fmla="*/ 48 w 360"/>
                <a:gd name="T31" fmla="*/ 296 h 352"/>
                <a:gd name="T32" fmla="*/ 64 w 360"/>
                <a:gd name="T33" fmla="*/ 312 h 352"/>
                <a:gd name="T34" fmla="*/ 88 w 360"/>
                <a:gd name="T35" fmla="*/ 328 h 352"/>
                <a:gd name="T36" fmla="*/ 112 w 360"/>
                <a:gd name="T37" fmla="*/ 344 h 352"/>
                <a:gd name="T38" fmla="*/ 136 w 360"/>
                <a:gd name="T39" fmla="*/ 352 h 352"/>
                <a:gd name="T40" fmla="*/ 160 w 360"/>
                <a:gd name="T41" fmla="*/ 352 h 352"/>
                <a:gd name="T42" fmla="*/ 192 w 360"/>
                <a:gd name="T43" fmla="*/ 352 h 352"/>
                <a:gd name="T44" fmla="*/ 216 w 360"/>
                <a:gd name="T45" fmla="*/ 352 h 352"/>
                <a:gd name="T46" fmla="*/ 240 w 360"/>
                <a:gd name="T47" fmla="*/ 344 h 352"/>
                <a:gd name="T48" fmla="*/ 264 w 360"/>
                <a:gd name="T49" fmla="*/ 336 h 352"/>
                <a:gd name="T50" fmla="*/ 288 w 360"/>
                <a:gd name="T51" fmla="*/ 320 h 352"/>
                <a:gd name="T52" fmla="*/ 304 w 360"/>
                <a:gd name="T53" fmla="*/ 304 h 352"/>
                <a:gd name="T54" fmla="*/ 328 w 360"/>
                <a:gd name="T55" fmla="*/ 280 h 352"/>
                <a:gd name="T56" fmla="*/ 336 w 360"/>
                <a:gd name="T57" fmla="*/ 264 h 352"/>
                <a:gd name="T58" fmla="*/ 352 w 360"/>
                <a:gd name="T59" fmla="*/ 240 h 352"/>
                <a:gd name="T60" fmla="*/ 360 w 360"/>
                <a:gd name="T61" fmla="*/ 216 h 352"/>
                <a:gd name="T62" fmla="*/ 360 w 360"/>
                <a:gd name="T63" fmla="*/ 184 h 352"/>
                <a:gd name="T64" fmla="*/ 360 w 360"/>
                <a:gd name="T65" fmla="*/ 160 h 352"/>
                <a:gd name="T66" fmla="*/ 352 w 360"/>
                <a:gd name="T67" fmla="*/ 128 h 352"/>
                <a:gd name="T68" fmla="*/ 344 w 360"/>
                <a:gd name="T69" fmla="*/ 104 h 352"/>
                <a:gd name="T70" fmla="*/ 336 w 360"/>
                <a:gd name="T71" fmla="*/ 80 h 352"/>
                <a:gd name="T72" fmla="*/ 320 w 360"/>
                <a:gd name="T73" fmla="*/ 64 h 352"/>
                <a:gd name="T74" fmla="*/ 304 w 360"/>
                <a:gd name="T75" fmla="*/ 40 h 352"/>
                <a:gd name="T76" fmla="*/ 280 w 360"/>
                <a:gd name="T77" fmla="*/ 32 h 352"/>
                <a:gd name="T78" fmla="*/ 256 w 360"/>
                <a:gd name="T79" fmla="*/ 16 h 352"/>
                <a:gd name="T80" fmla="*/ 232 w 360"/>
                <a:gd name="T81" fmla="*/ 8 h 352"/>
                <a:gd name="T82" fmla="*/ 208 w 360"/>
                <a:gd name="T83" fmla="*/ 0 h 352"/>
                <a:gd name="T84" fmla="*/ 176 w 360"/>
                <a:gd name="T8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0" h="352">
                  <a:moveTo>
                    <a:pt x="176" y="0"/>
                  </a:moveTo>
                  <a:lnTo>
                    <a:pt x="168" y="0"/>
                  </a:lnTo>
                  <a:lnTo>
                    <a:pt x="160" y="0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36" y="0"/>
                  </a:lnTo>
                  <a:lnTo>
                    <a:pt x="128" y="8"/>
                  </a:lnTo>
                  <a:lnTo>
                    <a:pt x="120" y="8"/>
                  </a:lnTo>
                  <a:lnTo>
                    <a:pt x="112" y="8"/>
                  </a:lnTo>
                  <a:lnTo>
                    <a:pt x="104" y="16"/>
                  </a:lnTo>
                  <a:lnTo>
                    <a:pt x="96" y="16"/>
                  </a:lnTo>
                  <a:lnTo>
                    <a:pt x="88" y="24"/>
                  </a:lnTo>
                  <a:lnTo>
                    <a:pt x="80" y="32"/>
                  </a:lnTo>
                  <a:lnTo>
                    <a:pt x="72" y="32"/>
                  </a:lnTo>
                  <a:lnTo>
                    <a:pt x="64" y="40"/>
                  </a:lnTo>
                  <a:lnTo>
                    <a:pt x="56" y="40"/>
                  </a:lnTo>
                  <a:lnTo>
                    <a:pt x="48" y="48"/>
                  </a:lnTo>
                  <a:lnTo>
                    <a:pt x="48" y="56"/>
                  </a:lnTo>
                  <a:lnTo>
                    <a:pt x="40" y="64"/>
                  </a:lnTo>
                  <a:lnTo>
                    <a:pt x="32" y="72"/>
                  </a:lnTo>
                  <a:lnTo>
                    <a:pt x="32" y="80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0" y="136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0" y="216"/>
                  </a:lnTo>
                  <a:lnTo>
                    <a:pt x="8" y="224"/>
                  </a:lnTo>
                  <a:lnTo>
                    <a:pt x="8" y="232"/>
                  </a:lnTo>
                  <a:lnTo>
                    <a:pt x="8" y="240"/>
                  </a:lnTo>
                  <a:lnTo>
                    <a:pt x="16" y="248"/>
                  </a:lnTo>
                  <a:lnTo>
                    <a:pt x="16" y="256"/>
                  </a:lnTo>
                  <a:lnTo>
                    <a:pt x="24" y="264"/>
                  </a:lnTo>
                  <a:lnTo>
                    <a:pt x="24" y="272"/>
                  </a:lnTo>
                  <a:lnTo>
                    <a:pt x="32" y="272"/>
                  </a:lnTo>
                  <a:lnTo>
                    <a:pt x="32" y="280"/>
                  </a:lnTo>
                  <a:lnTo>
                    <a:pt x="40" y="288"/>
                  </a:lnTo>
                  <a:lnTo>
                    <a:pt x="48" y="296"/>
                  </a:lnTo>
                  <a:lnTo>
                    <a:pt x="48" y="304"/>
                  </a:lnTo>
                  <a:lnTo>
                    <a:pt x="56" y="312"/>
                  </a:lnTo>
                  <a:lnTo>
                    <a:pt x="64" y="312"/>
                  </a:lnTo>
                  <a:lnTo>
                    <a:pt x="72" y="320"/>
                  </a:lnTo>
                  <a:lnTo>
                    <a:pt x="80" y="320"/>
                  </a:lnTo>
                  <a:lnTo>
                    <a:pt x="88" y="328"/>
                  </a:lnTo>
                  <a:lnTo>
                    <a:pt x="96" y="336"/>
                  </a:lnTo>
                  <a:lnTo>
                    <a:pt x="104" y="336"/>
                  </a:lnTo>
                  <a:lnTo>
                    <a:pt x="112" y="344"/>
                  </a:lnTo>
                  <a:lnTo>
                    <a:pt x="120" y="344"/>
                  </a:lnTo>
                  <a:lnTo>
                    <a:pt x="128" y="344"/>
                  </a:lnTo>
                  <a:lnTo>
                    <a:pt x="136" y="352"/>
                  </a:lnTo>
                  <a:lnTo>
                    <a:pt x="144" y="352"/>
                  </a:lnTo>
                  <a:lnTo>
                    <a:pt x="152" y="352"/>
                  </a:lnTo>
                  <a:lnTo>
                    <a:pt x="160" y="352"/>
                  </a:lnTo>
                  <a:lnTo>
                    <a:pt x="168" y="352"/>
                  </a:lnTo>
                  <a:lnTo>
                    <a:pt x="176" y="352"/>
                  </a:lnTo>
                  <a:lnTo>
                    <a:pt x="192" y="352"/>
                  </a:lnTo>
                  <a:lnTo>
                    <a:pt x="200" y="352"/>
                  </a:lnTo>
                  <a:lnTo>
                    <a:pt x="208" y="352"/>
                  </a:lnTo>
                  <a:lnTo>
                    <a:pt x="216" y="352"/>
                  </a:lnTo>
                  <a:lnTo>
                    <a:pt x="224" y="352"/>
                  </a:lnTo>
                  <a:lnTo>
                    <a:pt x="232" y="344"/>
                  </a:lnTo>
                  <a:lnTo>
                    <a:pt x="240" y="344"/>
                  </a:lnTo>
                  <a:lnTo>
                    <a:pt x="248" y="344"/>
                  </a:lnTo>
                  <a:lnTo>
                    <a:pt x="256" y="336"/>
                  </a:lnTo>
                  <a:lnTo>
                    <a:pt x="264" y="336"/>
                  </a:lnTo>
                  <a:lnTo>
                    <a:pt x="272" y="328"/>
                  </a:lnTo>
                  <a:lnTo>
                    <a:pt x="280" y="320"/>
                  </a:lnTo>
                  <a:lnTo>
                    <a:pt x="288" y="320"/>
                  </a:lnTo>
                  <a:lnTo>
                    <a:pt x="296" y="312"/>
                  </a:lnTo>
                  <a:lnTo>
                    <a:pt x="304" y="312"/>
                  </a:lnTo>
                  <a:lnTo>
                    <a:pt x="304" y="304"/>
                  </a:lnTo>
                  <a:lnTo>
                    <a:pt x="312" y="296"/>
                  </a:lnTo>
                  <a:lnTo>
                    <a:pt x="320" y="288"/>
                  </a:lnTo>
                  <a:lnTo>
                    <a:pt x="328" y="280"/>
                  </a:lnTo>
                  <a:lnTo>
                    <a:pt x="328" y="272"/>
                  </a:lnTo>
                  <a:lnTo>
                    <a:pt x="336" y="272"/>
                  </a:lnTo>
                  <a:lnTo>
                    <a:pt x="336" y="264"/>
                  </a:lnTo>
                  <a:lnTo>
                    <a:pt x="344" y="256"/>
                  </a:lnTo>
                  <a:lnTo>
                    <a:pt x="344" y="248"/>
                  </a:lnTo>
                  <a:lnTo>
                    <a:pt x="352" y="240"/>
                  </a:lnTo>
                  <a:lnTo>
                    <a:pt x="352" y="232"/>
                  </a:lnTo>
                  <a:lnTo>
                    <a:pt x="352" y="224"/>
                  </a:lnTo>
                  <a:lnTo>
                    <a:pt x="360" y="216"/>
                  </a:lnTo>
                  <a:lnTo>
                    <a:pt x="360" y="200"/>
                  </a:lnTo>
                  <a:lnTo>
                    <a:pt x="360" y="192"/>
                  </a:lnTo>
                  <a:lnTo>
                    <a:pt x="360" y="184"/>
                  </a:lnTo>
                  <a:lnTo>
                    <a:pt x="360" y="176"/>
                  </a:lnTo>
                  <a:lnTo>
                    <a:pt x="360" y="168"/>
                  </a:lnTo>
                  <a:lnTo>
                    <a:pt x="360" y="160"/>
                  </a:lnTo>
                  <a:lnTo>
                    <a:pt x="360" y="152"/>
                  </a:lnTo>
                  <a:lnTo>
                    <a:pt x="360" y="136"/>
                  </a:lnTo>
                  <a:lnTo>
                    <a:pt x="352" y="128"/>
                  </a:lnTo>
                  <a:lnTo>
                    <a:pt x="352" y="120"/>
                  </a:lnTo>
                  <a:lnTo>
                    <a:pt x="352" y="112"/>
                  </a:lnTo>
                  <a:lnTo>
                    <a:pt x="344" y="104"/>
                  </a:lnTo>
                  <a:lnTo>
                    <a:pt x="344" y="96"/>
                  </a:lnTo>
                  <a:lnTo>
                    <a:pt x="336" y="88"/>
                  </a:lnTo>
                  <a:lnTo>
                    <a:pt x="336" y="80"/>
                  </a:lnTo>
                  <a:lnTo>
                    <a:pt x="328" y="80"/>
                  </a:lnTo>
                  <a:lnTo>
                    <a:pt x="328" y="72"/>
                  </a:lnTo>
                  <a:lnTo>
                    <a:pt x="320" y="64"/>
                  </a:lnTo>
                  <a:lnTo>
                    <a:pt x="312" y="56"/>
                  </a:lnTo>
                  <a:lnTo>
                    <a:pt x="304" y="48"/>
                  </a:lnTo>
                  <a:lnTo>
                    <a:pt x="304" y="40"/>
                  </a:lnTo>
                  <a:lnTo>
                    <a:pt x="296" y="40"/>
                  </a:lnTo>
                  <a:lnTo>
                    <a:pt x="288" y="32"/>
                  </a:lnTo>
                  <a:lnTo>
                    <a:pt x="280" y="32"/>
                  </a:lnTo>
                  <a:lnTo>
                    <a:pt x="272" y="24"/>
                  </a:lnTo>
                  <a:lnTo>
                    <a:pt x="264" y="16"/>
                  </a:lnTo>
                  <a:lnTo>
                    <a:pt x="256" y="16"/>
                  </a:lnTo>
                  <a:lnTo>
                    <a:pt x="248" y="8"/>
                  </a:lnTo>
                  <a:lnTo>
                    <a:pt x="240" y="8"/>
                  </a:lnTo>
                  <a:lnTo>
                    <a:pt x="232" y="8"/>
                  </a:lnTo>
                  <a:lnTo>
                    <a:pt x="224" y="0"/>
                  </a:lnTo>
                  <a:lnTo>
                    <a:pt x="216" y="0"/>
                  </a:lnTo>
                  <a:lnTo>
                    <a:pt x="208" y="0"/>
                  </a:lnTo>
                  <a:lnTo>
                    <a:pt x="200" y="0"/>
                  </a:lnTo>
                  <a:lnTo>
                    <a:pt x="192" y="0"/>
                  </a:lnTo>
                  <a:lnTo>
                    <a:pt x="176" y="0"/>
                  </a:lnTo>
                </a:path>
              </a:pathLst>
            </a:custGeom>
            <a:solidFill>
              <a:srgbClr val="FFFFFF"/>
            </a:solidFill>
            <a:ln w="38100">
              <a:solidFill>
                <a:srgbClr val="FF99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56" name="Group 83"/>
          <p:cNvGrpSpPr>
            <a:grpSpLocks noChangeAspect="1"/>
          </p:cNvGrpSpPr>
          <p:nvPr/>
        </p:nvGrpSpPr>
        <p:grpSpPr bwMode="auto">
          <a:xfrm>
            <a:off x="2960782" y="2756556"/>
            <a:ext cx="1123618" cy="902998"/>
            <a:chOff x="2481" y="2136"/>
            <a:chExt cx="1095" cy="880"/>
          </a:xfrm>
        </p:grpSpPr>
        <p:sp>
          <p:nvSpPr>
            <p:cNvPr id="57" name="AutoShape 82"/>
            <p:cNvSpPr>
              <a:spLocks noChangeAspect="1" noChangeArrowheads="1" noTextEdit="1"/>
            </p:cNvSpPr>
            <p:nvPr/>
          </p:nvSpPr>
          <p:spPr bwMode="auto">
            <a:xfrm>
              <a:off x="2720" y="2136"/>
              <a:ext cx="856" cy="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" name="Line 84"/>
            <p:cNvSpPr>
              <a:spLocks noChangeShapeType="1"/>
            </p:cNvSpPr>
            <p:nvPr/>
          </p:nvSpPr>
          <p:spPr bwMode="auto">
            <a:xfrm flipH="1" flipV="1">
              <a:off x="2700" y="2298"/>
              <a:ext cx="495" cy="324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" name="Freeform 85"/>
            <p:cNvSpPr>
              <a:spLocks/>
            </p:cNvSpPr>
            <p:nvPr/>
          </p:nvSpPr>
          <p:spPr bwMode="auto">
            <a:xfrm>
              <a:off x="2920" y="2208"/>
              <a:ext cx="400" cy="728"/>
            </a:xfrm>
            <a:custGeom>
              <a:avLst/>
              <a:gdLst>
                <a:gd name="T0" fmla="*/ 400 w 400"/>
                <a:gd name="T1" fmla="*/ 496 h 728"/>
                <a:gd name="T2" fmla="*/ 0 w 400"/>
                <a:gd name="T3" fmla="*/ 728 h 728"/>
                <a:gd name="T4" fmla="*/ 0 w 400"/>
                <a:gd name="T5" fmla="*/ 232 h 728"/>
                <a:gd name="T6" fmla="*/ 400 w 400"/>
                <a:gd name="T7" fmla="*/ 0 h 728"/>
                <a:gd name="T8" fmla="*/ 400 w 400"/>
                <a:gd name="T9" fmla="*/ 496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728">
                  <a:moveTo>
                    <a:pt x="400" y="496"/>
                  </a:moveTo>
                  <a:lnTo>
                    <a:pt x="0" y="728"/>
                  </a:lnTo>
                  <a:lnTo>
                    <a:pt x="0" y="232"/>
                  </a:lnTo>
                  <a:lnTo>
                    <a:pt x="400" y="0"/>
                  </a:lnTo>
                  <a:lnTo>
                    <a:pt x="400" y="496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3504C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" name="Freeform 86"/>
            <p:cNvSpPr>
              <a:spLocks/>
            </p:cNvSpPr>
            <p:nvPr/>
          </p:nvSpPr>
          <p:spPr bwMode="auto">
            <a:xfrm>
              <a:off x="3104" y="2464"/>
              <a:ext cx="328" cy="384"/>
            </a:xfrm>
            <a:custGeom>
              <a:avLst/>
              <a:gdLst>
                <a:gd name="T0" fmla="*/ 0 w 328"/>
                <a:gd name="T1" fmla="*/ 384 h 384"/>
                <a:gd name="T2" fmla="*/ 0 w 328"/>
                <a:gd name="T3" fmla="*/ 192 h 384"/>
                <a:gd name="T4" fmla="*/ 328 w 328"/>
                <a:gd name="T5" fmla="*/ 0 h 384"/>
                <a:gd name="T6" fmla="*/ 328 w 328"/>
                <a:gd name="T7" fmla="*/ 176 h 384"/>
                <a:gd name="T8" fmla="*/ 0 w 328"/>
                <a:gd name="T9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8" h="384">
                  <a:moveTo>
                    <a:pt x="0" y="384"/>
                  </a:moveTo>
                  <a:lnTo>
                    <a:pt x="0" y="192"/>
                  </a:lnTo>
                  <a:lnTo>
                    <a:pt x="328" y="0"/>
                  </a:lnTo>
                  <a:lnTo>
                    <a:pt x="328" y="176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C5234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" name="Freeform 87"/>
            <p:cNvSpPr>
              <a:spLocks/>
            </p:cNvSpPr>
            <p:nvPr/>
          </p:nvSpPr>
          <p:spPr bwMode="auto">
            <a:xfrm>
              <a:off x="2968" y="2464"/>
              <a:ext cx="456" cy="200"/>
            </a:xfrm>
            <a:custGeom>
              <a:avLst/>
              <a:gdLst>
                <a:gd name="T0" fmla="*/ 456 w 456"/>
                <a:gd name="T1" fmla="*/ 0 h 200"/>
                <a:gd name="T2" fmla="*/ 136 w 456"/>
                <a:gd name="T3" fmla="*/ 200 h 200"/>
                <a:gd name="T4" fmla="*/ 0 w 456"/>
                <a:gd name="T5" fmla="*/ 192 h 200"/>
                <a:gd name="T6" fmla="*/ 312 w 456"/>
                <a:gd name="T7" fmla="*/ 0 h 200"/>
                <a:gd name="T8" fmla="*/ 456 w 456"/>
                <a:gd name="T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6" h="200">
                  <a:moveTo>
                    <a:pt x="456" y="0"/>
                  </a:moveTo>
                  <a:lnTo>
                    <a:pt x="136" y="200"/>
                  </a:lnTo>
                  <a:lnTo>
                    <a:pt x="0" y="192"/>
                  </a:lnTo>
                  <a:lnTo>
                    <a:pt x="312" y="0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C5234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" name="Line 88"/>
            <p:cNvSpPr>
              <a:spLocks noChangeShapeType="1"/>
            </p:cNvSpPr>
            <p:nvPr/>
          </p:nvSpPr>
          <p:spPr bwMode="auto">
            <a:xfrm flipH="1" flipV="1">
              <a:off x="3272" y="2648"/>
              <a:ext cx="224" cy="136"/>
            </a:xfrm>
            <a:prstGeom prst="line">
              <a:avLst/>
            </a:prstGeom>
            <a:noFill/>
            <a:ln w="38100">
              <a:solidFill>
                <a:srgbClr val="C5234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3" name="Line 89"/>
            <p:cNvSpPr>
              <a:spLocks noChangeShapeType="1"/>
            </p:cNvSpPr>
            <p:nvPr/>
          </p:nvSpPr>
          <p:spPr bwMode="auto">
            <a:xfrm flipH="1" flipV="1">
              <a:off x="2952" y="2664"/>
              <a:ext cx="144" cy="184"/>
            </a:xfrm>
            <a:prstGeom prst="line">
              <a:avLst/>
            </a:prstGeom>
            <a:noFill/>
            <a:ln w="38100">
              <a:solidFill>
                <a:srgbClr val="C5234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1" name="Line 84"/>
            <p:cNvSpPr>
              <a:spLocks noChangeShapeType="1"/>
            </p:cNvSpPr>
            <p:nvPr/>
          </p:nvSpPr>
          <p:spPr bwMode="auto">
            <a:xfrm flipH="1">
              <a:off x="2481" y="2315"/>
              <a:ext cx="229" cy="188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64" name="Group 76"/>
          <p:cNvGrpSpPr>
            <a:grpSpLocks noChangeAspect="1"/>
          </p:cNvGrpSpPr>
          <p:nvPr/>
        </p:nvGrpSpPr>
        <p:grpSpPr bwMode="auto">
          <a:xfrm rot="14323074">
            <a:off x="3686289" y="1757316"/>
            <a:ext cx="1504665" cy="1734324"/>
            <a:chOff x="4500" y="1570"/>
            <a:chExt cx="1520" cy="1752"/>
          </a:xfrm>
        </p:grpSpPr>
        <p:sp>
          <p:nvSpPr>
            <p:cNvPr id="65" name="AutoShape 75"/>
            <p:cNvSpPr>
              <a:spLocks noChangeAspect="1" noChangeArrowheads="1" noTextEdit="1"/>
            </p:cNvSpPr>
            <p:nvPr/>
          </p:nvSpPr>
          <p:spPr bwMode="auto">
            <a:xfrm>
              <a:off x="4500" y="1570"/>
              <a:ext cx="600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6" name="Freeform 77"/>
            <p:cNvSpPr>
              <a:spLocks/>
            </p:cNvSpPr>
            <p:nvPr/>
          </p:nvSpPr>
          <p:spPr bwMode="auto">
            <a:xfrm>
              <a:off x="4620" y="1898"/>
              <a:ext cx="360" cy="352"/>
            </a:xfrm>
            <a:custGeom>
              <a:avLst/>
              <a:gdLst>
                <a:gd name="T0" fmla="*/ 160 w 360"/>
                <a:gd name="T1" fmla="*/ 0 h 352"/>
                <a:gd name="T2" fmla="*/ 136 w 360"/>
                <a:gd name="T3" fmla="*/ 0 h 352"/>
                <a:gd name="T4" fmla="*/ 112 w 360"/>
                <a:gd name="T5" fmla="*/ 8 h 352"/>
                <a:gd name="T6" fmla="*/ 88 w 360"/>
                <a:gd name="T7" fmla="*/ 24 h 352"/>
                <a:gd name="T8" fmla="*/ 64 w 360"/>
                <a:gd name="T9" fmla="*/ 40 h 352"/>
                <a:gd name="T10" fmla="*/ 48 w 360"/>
                <a:gd name="T11" fmla="*/ 56 h 352"/>
                <a:gd name="T12" fmla="*/ 32 w 360"/>
                <a:gd name="T13" fmla="*/ 80 h 352"/>
                <a:gd name="T14" fmla="*/ 16 w 360"/>
                <a:gd name="T15" fmla="*/ 96 h 352"/>
                <a:gd name="T16" fmla="*/ 8 w 360"/>
                <a:gd name="T17" fmla="*/ 120 h 352"/>
                <a:gd name="T18" fmla="*/ 0 w 360"/>
                <a:gd name="T19" fmla="*/ 152 h 352"/>
                <a:gd name="T20" fmla="*/ 0 w 360"/>
                <a:gd name="T21" fmla="*/ 176 h 352"/>
                <a:gd name="T22" fmla="*/ 0 w 360"/>
                <a:gd name="T23" fmla="*/ 200 h 352"/>
                <a:gd name="T24" fmla="*/ 8 w 360"/>
                <a:gd name="T25" fmla="*/ 232 h 352"/>
                <a:gd name="T26" fmla="*/ 16 w 360"/>
                <a:gd name="T27" fmla="*/ 256 h 352"/>
                <a:gd name="T28" fmla="*/ 32 w 360"/>
                <a:gd name="T29" fmla="*/ 272 h 352"/>
                <a:gd name="T30" fmla="*/ 48 w 360"/>
                <a:gd name="T31" fmla="*/ 296 h 352"/>
                <a:gd name="T32" fmla="*/ 64 w 360"/>
                <a:gd name="T33" fmla="*/ 312 h 352"/>
                <a:gd name="T34" fmla="*/ 88 w 360"/>
                <a:gd name="T35" fmla="*/ 328 h 352"/>
                <a:gd name="T36" fmla="*/ 112 w 360"/>
                <a:gd name="T37" fmla="*/ 344 h 352"/>
                <a:gd name="T38" fmla="*/ 136 w 360"/>
                <a:gd name="T39" fmla="*/ 352 h 352"/>
                <a:gd name="T40" fmla="*/ 160 w 360"/>
                <a:gd name="T41" fmla="*/ 352 h 352"/>
                <a:gd name="T42" fmla="*/ 192 w 360"/>
                <a:gd name="T43" fmla="*/ 352 h 352"/>
                <a:gd name="T44" fmla="*/ 216 w 360"/>
                <a:gd name="T45" fmla="*/ 352 h 352"/>
                <a:gd name="T46" fmla="*/ 240 w 360"/>
                <a:gd name="T47" fmla="*/ 344 h 352"/>
                <a:gd name="T48" fmla="*/ 264 w 360"/>
                <a:gd name="T49" fmla="*/ 336 h 352"/>
                <a:gd name="T50" fmla="*/ 288 w 360"/>
                <a:gd name="T51" fmla="*/ 320 h 352"/>
                <a:gd name="T52" fmla="*/ 304 w 360"/>
                <a:gd name="T53" fmla="*/ 304 h 352"/>
                <a:gd name="T54" fmla="*/ 328 w 360"/>
                <a:gd name="T55" fmla="*/ 280 h 352"/>
                <a:gd name="T56" fmla="*/ 336 w 360"/>
                <a:gd name="T57" fmla="*/ 264 h 352"/>
                <a:gd name="T58" fmla="*/ 352 w 360"/>
                <a:gd name="T59" fmla="*/ 240 h 352"/>
                <a:gd name="T60" fmla="*/ 360 w 360"/>
                <a:gd name="T61" fmla="*/ 216 h 352"/>
                <a:gd name="T62" fmla="*/ 360 w 360"/>
                <a:gd name="T63" fmla="*/ 184 h 352"/>
                <a:gd name="T64" fmla="*/ 360 w 360"/>
                <a:gd name="T65" fmla="*/ 160 h 352"/>
                <a:gd name="T66" fmla="*/ 352 w 360"/>
                <a:gd name="T67" fmla="*/ 128 h 352"/>
                <a:gd name="T68" fmla="*/ 344 w 360"/>
                <a:gd name="T69" fmla="*/ 104 h 352"/>
                <a:gd name="T70" fmla="*/ 336 w 360"/>
                <a:gd name="T71" fmla="*/ 80 h 352"/>
                <a:gd name="T72" fmla="*/ 320 w 360"/>
                <a:gd name="T73" fmla="*/ 64 h 352"/>
                <a:gd name="T74" fmla="*/ 304 w 360"/>
                <a:gd name="T75" fmla="*/ 40 h 352"/>
                <a:gd name="T76" fmla="*/ 280 w 360"/>
                <a:gd name="T77" fmla="*/ 32 h 352"/>
                <a:gd name="T78" fmla="*/ 256 w 360"/>
                <a:gd name="T79" fmla="*/ 16 h 352"/>
                <a:gd name="T80" fmla="*/ 232 w 360"/>
                <a:gd name="T81" fmla="*/ 8 h 352"/>
                <a:gd name="T82" fmla="*/ 208 w 360"/>
                <a:gd name="T83" fmla="*/ 0 h 352"/>
                <a:gd name="T84" fmla="*/ 176 w 360"/>
                <a:gd name="T8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0" h="352">
                  <a:moveTo>
                    <a:pt x="176" y="0"/>
                  </a:moveTo>
                  <a:lnTo>
                    <a:pt x="168" y="0"/>
                  </a:lnTo>
                  <a:lnTo>
                    <a:pt x="160" y="0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36" y="0"/>
                  </a:lnTo>
                  <a:lnTo>
                    <a:pt x="128" y="8"/>
                  </a:lnTo>
                  <a:lnTo>
                    <a:pt x="120" y="8"/>
                  </a:lnTo>
                  <a:lnTo>
                    <a:pt x="112" y="8"/>
                  </a:lnTo>
                  <a:lnTo>
                    <a:pt x="104" y="16"/>
                  </a:lnTo>
                  <a:lnTo>
                    <a:pt x="96" y="16"/>
                  </a:lnTo>
                  <a:lnTo>
                    <a:pt x="88" y="24"/>
                  </a:lnTo>
                  <a:lnTo>
                    <a:pt x="80" y="32"/>
                  </a:lnTo>
                  <a:lnTo>
                    <a:pt x="72" y="32"/>
                  </a:lnTo>
                  <a:lnTo>
                    <a:pt x="64" y="40"/>
                  </a:lnTo>
                  <a:lnTo>
                    <a:pt x="56" y="40"/>
                  </a:lnTo>
                  <a:lnTo>
                    <a:pt x="48" y="48"/>
                  </a:lnTo>
                  <a:lnTo>
                    <a:pt x="48" y="56"/>
                  </a:lnTo>
                  <a:lnTo>
                    <a:pt x="40" y="64"/>
                  </a:lnTo>
                  <a:lnTo>
                    <a:pt x="32" y="72"/>
                  </a:lnTo>
                  <a:lnTo>
                    <a:pt x="32" y="80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0" y="136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0" y="216"/>
                  </a:lnTo>
                  <a:lnTo>
                    <a:pt x="8" y="224"/>
                  </a:lnTo>
                  <a:lnTo>
                    <a:pt x="8" y="232"/>
                  </a:lnTo>
                  <a:lnTo>
                    <a:pt x="8" y="240"/>
                  </a:lnTo>
                  <a:lnTo>
                    <a:pt x="16" y="248"/>
                  </a:lnTo>
                  <a:lnTo>
                    <a:pt x="16" y="256"/>
                  </a:lnTo>
                  <a:lnTo>
                    <a:pt x="24" y="264"/>
                  </a:lnTo>
                  <a:lnTo>
                    <a:pt x="24" y="272"/>
                  </a:lnTo>
                  <a:lnTo>
                    <a:pt x="32" y="272"/>
                  </a:lnTo>
                  <a:lnTo>
                    <a:pt x="32" y="280"/>
                  </a:lnTo>
                  <a:lnTo>
                    <a:pt x="40" y="288"/>
                  </a:lnTo>
                  <a:lnTo>
                    <a:pt x="48" y="296"/>
                  </a:lnTo>
                  <a:lnTo>
                    <a:pt x="48" y="304"/>
                  </a:lnTo>
                  <a:lnTo>
                    <a:pt x="56" y="312"/>
                  </a:lnTo>
                  <a:lnTo>
                    <a:pt x="64" y="312"/>
                  </a:lnTo>
                  <a:lnTo>
                    <a:pt x="72" y="320"/>
                  </a:lnTo>
                  <a:lnTo>
                    <a:pt x="80" y="320"/>
                  </a:lnTo>
                  <a:lnTo>
                    <a:pt x="88" y="328"/>
                  </a:lnTo>
                  <a:lnTo>
                    <a:pt x="96" y="336"/>
                  </a:lnTo>
                  <a:lnTo>
                    <a:pt x="104" y="336"/>
                  </a:lnTo>
                  <a:lnTo>
                    <a:pt x="112" y="344"/>
                  </a:lnTo>
                  <a:lnTo>
                    <a:pt x="120" y="344"/>
                  </a:lnTo>
                  <a:lnTo>
                    <a:pt x="128" y="344"/>
                  </a:lnTo>
                  <a:lnTo>
                    <a:pt x="136" y="352"/>
                  </a:lnTo>
                  <a:lnTo>
                    <a:pt x="144" y="352"/>
                  </a:lnTo>
                  <a:lnTo>
                    <a:pt x="152" y="352"/>
                  </a:lnTo>
                  <a:lnTo>
                    <a:pt x="160" y="352"/>
                  </a:lnTo>
                  <a:lnTo>
                    <a:pt x="168" y="352"/>
                  </a:lnTo>
                  <a:lnTo>
                    <a:pt x="176" y="352"/>
                  </a:lnTo>
                  <a:lnTo>
                    <a:pt x="192" y="352"/>
                  </a:lnTo>
                  <a:lnTo>
                    <a:pt x="200" y="352"/>
                  </a:lnTo>
                  <a:lnTo>
                    <a:pt x="208" y="352"/>
                  </a:lnTo>
                  <a:lnTo>
                    <a:pt x="216" y="352"/>
                  </a:lnTo>
                  <a:lnTo>
                    <a:pt x="224" y="352"/>
                  </a:lnTo>
                  <a:lnTo>
                    <a:pt x="232" y="344"/>
                  </a:lnTo>
                  <a:lnTo>
                    <a:pt x="240" y="344"/>
                  </a:lnTo>
                  <a:lnTo>
                    <a:pt x="248" y="344"/>
                  </a:lnTo>
                  <a:lnTo>
                    <a:pt x="256" y="336"/>
                  </a:lnTo>
                  <a:lnTo>
                    <a:pt x="264" y="336"/>
                  </a:lnTo>
                  <a:lnTo>
                    <a:pt x="272" y="328"/>
                  </a:lnTo>
                  <a:lnTo>
                    <a:pt x="280" y="320"/>
                  </a:lnTo>
                  <a:lnTo>
                    <a:pt x="288" y="320"/>
                  </a:lnTo>
                  <a:lnTo>
                    <a:pt x="296" y="312"/>
                  </a:lnTo>
                  <a:lnTo>
                    <a:pt x="304" y="312"/>
                  </a:lnTo>
                  <a:lnTo>
                    <a:pt x="304" y="304"/>
                  </a:lnTo>
                  <a:lnTo>
                    <a:pt x="312" y="296"/>
                  </a:lnTo>
                  <a:lnTo>
                    <a:pt x="320" y="288"/>
                  </a:lnTo>
                  <a:lnTo>
                    <a:pt x="328" y="280"/>
                  </a:lnTo>
                  <a:lnTo>
                    <a:pt x="328" y="272"/>
                  </a:lnTo>
                  <a:lnTo>
                    <a:pt x="336" y="272"/>
                  </a:lnTo>
                  <a:lnTo>
                    <a:pt x="336" y="264"/>
                  </a:lnTo>
                  <a:lnTo>
                    <a:pt x="344" y="256"/>
                  </a:lnTo>
                  <a:lnTo>
                    <a:pt x="344" y="248"/>
                  </a:lnTo>
                  <a:lnTo>
                    <a:pt x="352" y="240"/>
                  </a:lnTo>
                  <a:lnTo>
                    <a:pt x="352" y="232"/>
                  </a:lnTo>
                  <a:lnTo>
                    <a:pt x="352" y="224"/>
                  </a:lnTo>
                  <a:lnTo>
                    <a:pt x="360" y="216"/>
                  </a:lnTo>
                  <a:lnTo>
                    <a:pt x="360" y="200"/>
                  </a:lnTo>
                  <a:lnTo>
                    <a:pt x="360" y="192"/>
                  </a:lnTo>
                  <a:lnTo>
                    <a:pt x="360" y="184"/>
                  </a:lnTo>
                  <a:lnTo>
                    <a:pt x="360" y="176"/>
                  </a:lnTo>
                  <a:lnTo>
                    <a:pt x="360" y="168"/>
                  </a:lnTo>
                  <a:lnTo>
                    <a:pt x="360" y="160"/>
                  </a:lnTo>
                  <a:lnTo>
                    <a:pt x="360" y="152"/>
                  </a:lnTo>
                  <a:lnTo>
                    <a:pt x="360" y="136"/>
                  </a:lnTo>
                  <a:lnTo>
                    <a:pt x="352" y="128"/>
                  </a:lnTo>
                  <a:lnTo>
                    <a:pt x="352" y="120"/>
                  </a:lnTo>
                  <a:lnTo>
                    <a:pt x="352" y="112"/>
                  </a:lnTo>
                  <a:lnTo>
                    <a:pt x="344" y="104"/>
                  </a:lnTo>
                  <a:lnTo>
                    <a:pt x="344" y="96"/>
                  </a:lnTo>
                  <a:lnTo>
                    <a:pt x="336" y="88"/>
                  </a:lnTo>
                  <a:lnTo>
                    <a:pt x="336" y="80"/>
                  </a:lnTo>
                  <a:lnTo>
                    <a:pt x="328" y="80"/>
                  </a:lnTo>
                  <a:lnTo>
                    <a:pt x="328" y="72"/>
                  </a:lnTo>
                  <a:lnTo>
                    <a:pt x="320" y="64"/>
                  </a:lnTo>
                  <a:lnTo>
                    <a:pt x="312" y="56"/>
                  </a:lnTo>
                  <a:lnTo>
                    <a:pt x="304" y="48"/>
                  </a:lnTo>
                  <a:lnTo>
                    <a:pt x="304" y="40"/>
                  </a:lnTo>
                  <a:lnTo>
                    <a:pt x="296" y="40"/>
                  </a:lnTo>
                  <a:lnTo>
                    <a:pt x="288" y="32"/>
                  </a:lnTo>
                  <a:lnTo>
                    <a:pt x="280" y="32"/>
                  </a:lnTo>
                  <a:lnTo>
                    <a:pt x="272" y="24"/>
                  </a:lnTo>
                  <a:lnTo>
                    <a:pt x="264" y="16"/>
                  </a:lnTo>
                  <a:lnTo>
                    <a:pt x="256" y="16"/>
                  </a:lnTo>
                  <a:lnTo>
                    <a:pt x="248" y="8"/>
                  </a:lnTo>
                  <a:lnTo>
                    <a:pt x="240" y="8"/>
                  </a:lnTo>
                  <a:lnTo>
                    <a:pt x="232" y="8"/>
                  </a:lnTo>
                  <a:lnTo>
                    <a:pt x="224" y="0"/>
                  </a:lnTo>
                  <a:lnTo>
                    <a:pt x="216" y="0"/>
                  </a:lnTo>
                  <a:lnTo>
                    <a:pt x="208" y="0"/>
                  </a:lnTo>
                  <a:lnTo>
                    <a:pt x="200" y="0"/>
                  </a:lnTo>
                  <a:lnTo>
                    <a:pt x="192" y="0"/>
                  </a:lnTo>
                  <a:lnTo>
                    <a:pt x="176" y="0"/>
                  </a:lnTo>
                </a:path>
              </a:pathLst>
            </a:custGeom>
            <a:noFill/>
            <a:ln w="38100">
              <a:solidFill>
                <a:srgbClr val="C5234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7" name="Line 78"/>
            <p:cNvSpPr>
              <a:spLocks noChangeShapeType="1"/>
            </p:cNvSpPr>
            <p:nvPr/>
          </p:nvSpPr>
          <p:spPr bwMode="auto">
            <a:xfrm>
              <a:off x="4796" y="1642"/>
              <a:ext cx="0" cy="248"/>
            </a:xfrm>
            <a:prstGeom prst="line">
              <a:avLst/>
            </a:prstGeom>
            <a:noFill/>
            <a:ln w="38100">
              <a:solidFill>
                <a:srgbClr val="C5234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8" name="Line 79"/>
            <p:cNvSpPr>
              <a:spLocks noChangeShapeType="1"/>
            </p:cNvSpPr>
            <p:nvPr/>
          </p:nvSpPr>
          <p:spPr bwMode="auto">
            <a:xfrm>
              <a:off x="4796" y="2306"/>
              <a:ext cx="0" cy="272"/>
            </a:xfrm>
            <a:prstGeom prst="line">
              <a:avLst/>
            </a:pr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9" name="Freeform 80"/>
            <p:cNvSpPr>
              <a:spLocks/>
            </p:cNvSpPr>
            <p:nvPr/>
          </p:nvSpPr>
          <p:spPr bwMode="auto">
            <a:xfrm>
              <a:off x="4580" y="2042"/>
              <a:ext cx="440" cy="256"/>
            </a:xfrm>
            <a:custGeom>
              <a:avLst/>
              <a:gdLst>
                <a:gd name="T0" fmla="*/ 440 w 440"/>
                <a:gd name="T1" fmla="*/ 8 h 256"/>
                <a:gd name="T2" fmla="*/ 440 w 440"/>
                <a:gd name="T3" fmla="*/ 24 h 256"/>
                <a:gd name="T4" fmla="*/ 440 w 440"/>
                <a:gd name="T5" fmla="*/ 40 h 256"/>
                <a:gd name="T6" fmla="*/ 440 w 440"/>
                <a:gd name="T7" fmla="*/ 48 h 256"/>
                <a:gd name="T8" fmla="*/ 440 w 440"/>
                <a:gd name="T9" fmla="*/ 64 h 256"/>
                <a:gd name="T10" fmla="*/ 440 w 440"/>
                <a:gd name="T11" fmla="*/ 72 h 256"/>
                <a:gd name="T12" fmla="*/ 432 w 440"/>
                <a:gd name="T13" fmla="*/ 80 h 256"/>
                <a:gd name="T14" fmla="*/ 432 w 440"/>
                <a:gd name="T15" fmla="*/ 96 h 256"/>
                <a:gd name="T16" fmla="*/ 424 w 440"/>
                <a:gd name="T17" fmla="*/ 104 h 256"/>
                <a:gd name="T18" fmla="*/ 424 w 440"/>
                <a:gd name="T19" fmla="*/ 120 h 256"/>
                <a:gd name="T20" fmla="*/ 416 w 440"/>
                <a:gd name="T21" fmla="*/ 136 h 256"/>
                <a:gd name="T22" fmla="*/ 400 w 440"/>
                <a:gd name="T23" fmla="*/ 152 h 256"/>
                <a:gd name="T24" fmla="*/ 392 w 440"/>
                <a:gd name="T25" fmla="*/ 168 h 256"/>
                <a:gd name="T26" fmla="*/ 376 w 440"/>
                <a:gd name="T27" fmla="*/ 184 h 256"/>
                <a:gd name="T28" fmla="*/ 360 w 440"/>
                <a:gd name="T29" fmla="*/ 200 h 256"/>
                <a:gd name="T30" fmla="*/ 344 w 440"/>
                <a:gd name="T31" fmla="*/ 216 h 256"/>
                <a:gd name="T32" fmla="*/ 328 w 440"/>
                <a:gd name="T33" fmla="*/ 224 h 256"/>
                <a:gd name="T34" fmla="*/ 304 w 440"/>
                <a:gd name="T35" fmla="*/ 232 h 256"/>
                <a:gd name="T36" fmla="*/ 288 w 440"/>
                <a:gd name="T37" fmla="*/ 240 h 256"/>
                <a:gd name="T38" fmla="*/ 280 w 440"/>
                <a:gd name="T39" fmla="*/ 240 h 256"/>
                <a:gd name="T40" fmla="*/ 272 w 440"/>
                <a:gd name="T41" fmla="*/ 248 h 256"/>
                <a:gd name="T42" fmla="*/ 256 w 440"/>
                <a:gd name="T43" fmla="*/ 248 h 256"/>
                <a:gd name="T44" fmla="*/ 248 w 440"/>
                <a:gd name="T45" fmla="*/ 248 h 256"/>
                <a:gd name="T46" fmla="*/ 240 w 440"/>
                <a:gd name="T47" fmla="*/ 248 h 256"/>
                <a:gd name="T48" fmla="*/ 224 w 440"/>
                <a:gd name="T49" fmla="*/ 256 h 256"/>
                <a:gd name="T50" fmla="*/ 216 w 440"/>
                <a:gd name="T51" fmla="*/ 256 h 256"/>
                <a:gd name="T52" fmla="*/ 200 w 440"/>
                <a:gd name="T53" fmla="*/ 248 h 256"/>
                <a:gd name="T54" fmla="*/ 192 w 440"/>
                <a:gd name="T55" fmla="*/ 248 h 256"/>
                <a:gd name="T56" fmla="*/ 184 w 440"/>
                <a:gd name="T57" fmla="*/ 248 h 256"/>
                <a:gd name="T58" fmla="*/ 168 w 440"/>
                <a:gd name="T59" fmla="*/ 248 h 256"/>
                <a:gd name="T60" fmla="*/ 160 w 440"/>
                <a:gd name="T61" fmla="*/ 248 h 256"/>
                <a:gd name="T62" fmla="*/ 152 w 440"/>
                <a:gd name="T63" fmla="*/ 240 h 256"/>
                <a:gd name="T64" fmla="*/ 136 w 440"/>
                <a:gd name="T65" fmla="*/ 232 h 256"/>
                <a:gd name="T66" fmla="*/ 112 w 440"/>
                <a:gd name="T67" fmla="*/ 224 h 256"/>
                <a:gd name="T68" fmla="*/ 96 w 440"/>
                <a:gd name="T69" fmla="*/ 216 h 256"/>
                <a:gd name="T70" fmla="*/ 80 w 440"/>
                <a:gd name="T71" fmla="*/ 200 h 256"/>
                <a:gd name="T72" fmla="*/ 64 w 440"/>
                <a:gd name="T73" fmla="*/ 192 h 256"/>
                <a:gd name="T74" fmla="*/ 48 w 440"/>
                <a:gd name="T75" fmla="*/ 176 h 256"/>
                <a:gd name="T76" fmla="*/ 32 w 440"/>
                <a:gd name="T77" fmla="*/ 160 h 256"/>
                <a:gd name="T78" fmla="*/ 24 w 440"/>
                <a:gd name="T79" fmla="*/ 136 h 256"/>
                <a:gd name="T80" fmla="*/ 16 w 440"/>
                <a:gd name="T81" fmla="*/ 120 h 256"/>
                <a:gd name="T82" fmla="*/ 8 w 440"/>
                <a:gd name="T83" fmla="*/ 104 h 256"/>
                <a:gd name="T84" fmla="*/ 8 w 440"/>
                <a:gd name="T85" fmla="*/ 96 h 256"/>
                <a:gd name="T86" fmla="*/ 0 w 440"/>
                <a:gd name="T87" fmla="*/ 88 h 256"/>
                <a:gd name="T88" fmla="*/ 0 w 440"/>
                <a:gd name="T89" fmla="*/ 72 h 256"/>
                <a:gd name="T90" fmla="*/ 0 w 440"/>
                <a:gd name="T91" fmla="*/ 64 h 256"/>
                <a:gd name="T92" fmla="*/ 0 w 440"/>
                <a:gd name="T93" fmla="*/ 48 h 256"/>
                <a:gd name="T94" fmla="*/ 0 w 440"/>
                <a:gd name="T95" fmla="*/ 40 h 256"/>
                <a:gd name="T96" fmla="*/ 0 w 440"/>
                <a:gd name="T97" fmla="*/ 24 h 256"/>
                <a:gd name="T98" fmla="*/ 0 w 440"/>
                <a:gd name="T99" fmla="*/ 1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40" h="256">
                  <a:moveTo>
                    <a:pt x="440" y="0"/>
                  </a:moveTo>
                  <a:lnTo>
                    <a:pt x="440" y="8"/>
                  </a:lnTo>
                  <a:lnTo>
                    <a:pt x="440" y="16"/>
                  </a:lnTo>
                  <a:lnTo>
                    <a:pt x="440" y="24"/>
                  </a:lnTo>
                  <a:lnTo>
                    <a:pt x="440" y="32"/>
                  </a:lnTo>
                  <a:lnTo>
                    <a:pt x="440" y="40"/>
                  </a:lnTo>
                  <a:lnTo>
                    <a:pt x="440" y="40"/>
                  </a:lnTo>
                  <a:lnTo>
                    <a:pt x="440" y="48"/>
                  </a:lnTo>
                  <a:lnTo>
                    <a:pt x="440" y="56"/>
                  </a:lnTo>
                  <a:lnTo>
                    <a:pt x="440" y="64"/>
                  </a:lnTo>
                  <a:lnTo>
                    <a:pt x="440" y="64"/>
                  </a:lnTo>
                  <a:lnTo>
                    <a:pt x="440" y="72"/>
                  </a:lnTo>
                  <a:lnTo>
                    <a:pt x="432" y="80"/>
                  </a:lnTo>
                  <a:lnTo>
                    <a:pt x="432" y="80"/>
                  </a:lnTo>
                  <a:lnTo>
                    <a:pt x="432" y="88"/>
                  </a:lnTo>
                  <a:lnTo>
                    <a:pt x="432" y="96"/>
                  </a:lnTo>
                  <a:lnTo>
                    <a:pt x="432" y="96"/>
                  </a:lnTo>
                  <a:lnTo>
                    <a:pt x="424" y="104"/>
                  </a:lnTo>
                  <a:lnTo>
                    <a:pt x="424" y="104"/>
                  </a:lnTo>
                  <a:lnTo>
                    <a:pt x="424" y="120"/>
                  </a:lnTo>
                  <a:lnTo>
                    <a:pt x="416" y="128"/>
                  </a:lnTo>
                  <a:lnTo>
                    <a:pt x="416" y="136"/>
                  </a:lnTo>
                  <a:lnTo>
                    <a:pt x="408" y="144"/>
                  </a:lnTo>
                  <a:lnTo>
                    <a:pt x="400" y="152"/>
                  </a:lnTo>
                  <a:lnTo>
                    <a:pt x="400" y="160"/>
                  </a:lnTo>
                  <a:lnTo>
                    <a:pt x="392" y="168"/>
                  </a:lnTo>
                  <a:lnTo>
                    <a:pt x="384" y="176"/>
                  </a:lnTo>
                  <a:lnTo>
                    <a:pt x="376" y="184"/>
                  </a:lnTo>
                  <a:lnTo>
                    <a:pt x="368" y="192"/>
                  </a:lnTo>
                  <a:lnTo>
                    <a:pt x="360" y="200"/>
                  </a:lnTo>
                  <a:lnTo>
                    <a:pt x="352" y="208"/>
                  </a:lnTo>
                  <a:lnTo>
                    <a:pt x="344" y="216"/>
                  </a:lnTo>
                  <a:lnTo>
                    <a:pt x="336" y="224"/>
                  </a:lnTo>
                  <a:lnTo>
                    <a:pt x="328" y="224"/>
                  </a:lnTo>
                  <a:lnTo>
                    <a:pt x="312" y="232"/>
                  </a:lnTo>
                  <a:lnTo>
                    <a:pt x="304" y="232"/>
                  </a:lnTo>
                  <a:lnTo>
                    <a:pt x="296" y="240"/>
                  </a:lnTo>
                  <a:lnTo>
                    <a:pt x="288" y="240"/>
                  </a:lnTo>
                  <a:lnTo>
                    <a:pt x="288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72" y="248"/>
                  </a:lnTo>
                  <a:lnTo>
                    <a:pt x="264" y="248"/>
                  </a:lnTo>
                  <a:lnTo>
                    <a:pt x="256" y="248"/>
                  </a:lnTo>
                  <a:lnTo>
                    <a:pt x="256" y="248"/>
                  </a:lnTo>
                  <a:lnTo>
                    <a:pt x="248" y="248"/>
                  </a:lnTo>
                  <a:lnTo>
                    <a:pt x="240" y="248"/>
                  </a:lnTo>
                  <a:lnTo>
                    <a:pt x="240" y="248"/>
                  </a:lnTo>
                  <a:lnTo>
                    <a:pt x="232" y="248"/>
                  </a:lnTo>
                  <a:lnTo>
                    <a:pt x="224" y="256"/>
                  </a:lnTo>
                  <a:lnTo>
                    <a:pt x="216" y="256"/>
                  </a:lnTo>
                  <a:lnTo>
                    <a:pt x="216" y="256"/>
                  </a:lnTo>
                  <a:lnTo>
                    <a:pt x="208" y="248"/>
                  </a:lnTo>
                  <a:lnTo>
                    <a:pt x="200" y="248"/>
                  </a:lnTo>
                  <a:lnTo>
                    <a:pt x="200" y="248"/>
                  </a:lnTo>
                  <a:lnTo>
                    <a:pt x="192" y="248"/>
                  </a:lnTo>
                  <a:lnTo>
                    <a:pt x="184" y="248"/>
                  </a:lnTo>
                  <a:lnTo>
                    <a:pt x="184" y="248"/>
                  </a:lnTo>
                  <a:lnTo>
                    <a:pt x="176" y="248"/>
                  </a:lnTo>
                  <a:lnTo>
                    <a:pt x="168" y="248"/>
                  </a:lnTo>
                  <a:lnTo>
                    <a:pt x="168" y="248"/>
                  </a:lnTo>
                  <a:lnTo>
                    <a:pt x="160" y="248"/>
                  </a:lnTo>
                  <a:lnTo>
                    <a:pt x="152" y="240"/>
                  </a:lnTo>
                  <a:lnTo>
                    <a:pt x="152" y="240"/>
                  </a:lnTo>
                  <a:lnTo>
                    <a:pt x="144" y="240"/>
                  </a:lnTo>
                  <a:lnTo>
                    <a:pt x="136" y="232"/>
                  </a:lnTo>
                  <a:lnTo>
                    <a:pt x="120" y="232"/>
                  </a:lnTo>
                  <a:lnTo>
                    <a:pt x="112" y="224"/>
                  </a:lnTo>
                  <a:lnTo>
                    <a:pt x="104" y="224"/>
                  </a:lnTo>
                  <a:lnTo>
                    <a:pt x="96" y="216"/>
                  </a:lnTo>
                  <a:lnTo>
                    <a:pt x="88" y="208"/>
                  </a:lnTo>
                  <a:lnTo>
                    <a:pt x="80" y="200"/>
                  </a:lnTo>
                  <a:lnTo>
                    <a:pt x="72" y="200"/>
                  </a:lnTo>
                  <a:lnTo>
                    <a:pt x="64" y="192"/>
                  </a:lnTo>
                  <a:lnTo>
                    <a:pt x="56" y="184"/>
                  </a:lnTo>
                  <a:lnTo>
                    <a:pt x="48" y="176"/>
                  </a:lnTo>
                  <a:lnTo>
                    <a:pt x="40" y="168"/>
                  </a:lnTo>
                  <a:lnTo>
                    <a:pt x="32" y="160"/>
                  </a:lnTo>
                  <a:lnTo>
                    <a:pt x="32" y="152"/>
                  </a:lnTo>
                  <a:lnTo>
                    <a:pt x="24" y="136"/>
                  </a:lnTo>
                  <a:lnTo>
                    <a:pt x="16" y="128"/>
                  </a:lnTo>
                  <a:lnTo>
                    <a:pt x="16" y="120"/>
                  </a:lnTo>
                  <a:lnTo>
                    <a:pt x="8" y="112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96"/>
                  </a:lnTo>
                  <a:lnTo>
                    <a:pt x="8" y="88"/>
                  </a:lnTo>
                  <a:lnTo>
                    <a:pt x="0" y="88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8"/>
                  </a:lnTo>
                </a:path>
              </a:pathLst>
            </a:cu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0" name="Line 79"/>
            <p:cNvSpPr>
              <a:spLocks noChangeShapeType="1"/>
            </p:cNvSpPr>
            <p:nvPr/>
          </p:nvSpPr>
          <p:spPr bwMode="auto">
            <a:xfrm>
              <a:off x="4807" y="2558"/>
              <a:ext cx="1213" cy="764"/>
            </a:xfrm>
            <a:prstGeom prst="line">
              <a:avLst/>
            </a:pr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71" name="Group 99"/>
          <p:cNvGrpSpPr>
            <a:grpSpLocks noChangeAspect="1"/>
          </p:cNvGrpSpPr>
          <p:nvPr/>
        </p:nvGrpSpPr>
        <p:grpSpPr bwMode="auto">
          <a:xfrm>
            <a:off x="4727712" y="268115"/>
            <a:ext cx="1068157" cy="1424641"/>
            <a:chOff x="3068" y="2531"/>
            <a:chExt cx="824" cy="1099"/>
          </a:xfrm>
        </p:grpSpPr>
        <p:sp>
          <p:nvSpPr>
            <p:cNvPr id="72" name="AutoShape 98"/>
            <p:cNvSpPr>
              <a:spLocks noChangeAspect="1" noChangeArrowheads="1" noTextEdit="1"/>
            </p:cNvSpPr>
            <p:nvPr/>
          </p:nvSpPr>
          <p:spPr bwMode="auto">
            <a:xfrm>
              <a:off x="3068" y="2531"/>
              <a:ext cx="824" cy="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3" name="Line 100"/>
            <p:cNvSpPr>
              <a:spLocks noChangeShapeType="1"/>
            </p:cNvSpPr>
            <p:nvPr/>
          </p:nvSpPr>
          <p:spPr bwMode="auto">
            <a:xfrm>
              <a:off x="3500" y="2963"/>
              <a:ext cx="68" cy="454"/>
            </a:xfrm>
            <a:prstGeom prst="line">
              <a:avLst/>
            </a:pr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4" name="Freeform 101"/>
            <p:cNvSpPr>
              <a:spLocks/>
            </p:cNvSpPr>
            <p:nvPr/>
          </p:nvSpPr>
          <p:spPr bwMode="auto">
            <a:xfrm>
              <a:off x="3260" y="2603"/>
              <a:ext cx="424" cy="720"/>
            </a:xfrm>
            <a:custGeom>
              <a:avLst/>
              <a:gdLst>
                <a:gd name="T0" fmla="*/ 8 w 424"/>
                <a:gd name="T1" fmla="*/ 472 h 720"/>
                <a:gd name="T2" fmla="*/ 0 w 424"/>
                <a:gd name="T3" fmla="*/ 0 h 720"/>
                <a:gd name="T4" fmla="*/ 424 w 424"/>
                <a:gd name="T5" fmla="*/ 256 h 720"/>
                <a:gd name="T6" fmla="*/ 424 w 424"/>
                <a:gd name="T7" fmla="*/ 720 h 720"/>
                <a:gd name="T8" fmla="*/ 8 w 424"/>
                <a:gd name="T9" fmla="*/ 472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720">
                  <a:moveTo>
                    <a:pt x="8" y="472"/>
                  </a:moveTo>
                  <a:lnTo>
                    <a:pt x="0" y="0"/>
                  </a:lnTo>
                  <a:lnTo>
                    <a:pt x="424" y="256"/>
                  </a:lnTo>
                  <a:lnTo>
                    <a:pt x="424" y="720"/>
                  </a:lnTo>
                  <a:lnTo>
                    <a:pt x="8" y="472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FF3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5" name="Freeform 102"/>
            <p:cNvSpPr>
              <a:spLocks/>
            </p:cNvSpPr>
            <p:nvPr/>
          </p:nvSpPr>
          <p:spPr bwMode="auto">
            <a:xfrm>
              <a:off x="3340" y="2731"/>
              <a:ext cx="264" cy="480"/>
            </a:xfrm>
            <a:custGeom>
              <a:avLst/>
              <a:gdLst>
                <a:gd name="T0" fmla="*/ 264 w 264"/>
                <a:gd name="T1" fmla="*/ 152 h 480"/>
                <a:gd name="T2" fmla="*/ 0 w 264"/>
                <a:gd name="T3" fmla="*/ 0 h 480"/>
                <a:gd name="T4" fmla="*/ 0 w 264"/>
                <a:gd name="T5" fmla="*/ 320 h 480"/>
                <a:gd name="T6" fmla="*/ 264 w 264"/>
                <a:gd name="T7" fmla="*/ 480 h 480"/>
                <a:gd name="T8" fmla="*/ 264 w 264"/>
                <a:gd name="T9" fmla="*/ 152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480">
                  <a:moveTo>
                    <a:pt x="264" y="152"/>
                  </a:moveTo>
                  <a:lnTo>
                    <a:pt x="0" y="0"/>
                  </a:lnTo>
                  <a:lnTo>
                    <a:pt x="0" y="320"/>
                  </a:lnTo>
                  <a:lnTo>
                    <a:pt x="264" y="480"/>
                  </a:lnTo>
                  <a:lnTo>
                    <a:pt x="264" y="152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33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6" name="Line 103"/>
            <p:cNvSpPr>
              <a:spLocks noChangeShapeType="1"/>
            </p:cNvSpPr>
            <p:nvPr/>
          </p:nvSpPr>
          <p:spPr bwMode="auto">
            <a:xfrm flipH="1">
              <a:off x="3148" y="2979"/>
              <a:ext cx="312" cy="184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8" name="Line 100"/>
            <p:cNvSpPr>
              <a:spLocks noChangeShapeType="1"/>
            </p:cNvSpPr>
            <p:nvPr/>
          </p:nvSpPr>
          <p:spPr bwMode="auto">
            <a:xfrm flipH="1">
              <a:off x="3115" y="3417"/>
              <a:ext cx="428" cy="213"/>
            </a:xfrm>
            <a:prstGeom prst="line">
              <a:avLst/>
            </a:pr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78" name="Group 13"/>
          <p:cNvGrpSpPr>
            <a:grpSpLocks noChangeAspect="1"/>
          </p:cNvGrpSpPr>
          <p:nvPr/>
        </p:nvGrpSpPr>
        <p:grpSpPr bwMode="auto">
          <a:xfrm>
            <a:off x="3691783" y="842003"/>
            <a:ext cx="1485900" cy="965200"/>
            <a:chOff x="923" y="2964"/>
            <a:chExt cx="936" cy="608"/>
          </a:xfrm>
        </p:grpSpPr>
        <p:sp>
          <p:nvSpPr>
            <p:cNvPr id="79" name="AutoShape 12"/>
            <p:cNvSpPr>
              <a:spLocks noChangeAspect="1" noChangeArrowheads="1" noTextEdit="1"/>
            </p:cNvSpPr>
            <p:nvPr/>
          </p:nvSpPr>
          <p:spPr bwMode="auto">
            <a:xfrm>
              <a:off x="923" y="2964"/>
              <a:ext cx="936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Line 14"/>
            <p:cNvSpPr>
              <a:spLocks noChangeShapeType="1"/>
            </p:cNvSpPr>
            <p:nvPr/>
          </p:nvSpPr>
          <p:spPr bwMode="auto">
            <a:xfrm flipH="1">
              <a:off x="1603" y="3041"/>
              <a:ext cx="164" cy="99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" name="Freeform 15"/>
            <p:cNvSpPr>
              <a:spLocks/>
            </p:cNvSpPr>
            <p:nvPr/>
          </p:nvSpPr>
          <p:spPr bwMode="auto">
            <a:xfrm>
              <a:off x="1451" y="3068"/>
              <a:ext cx="176" cy="224"/>
            </a:xfrm>
            <a:custGeom>
              <a:avLst/>
              <a:gdLst>
                <a:gd name="T0" fmla="*/ 160 w 176"/>
                <a:gd name="T1" fmla="*/ 216 h 224"/>
                <a:gd name="T2" fmla="*/ 160 w 176"/>
                <a:gd name="T3" fmla="*/ 208 h 224"/>
                <a:gd name="T4" fmla="*/ 168 w 176"/>
                <a:gd name="T5" fmla="*/ 192 h 224"/>
                <a:gd name="T6" fmla="*/ 176 w 176"/>
                <a:gd name="T7" fmla="*/ 184 h 224"/>
                <a:gd name="T8" fmla="*/ 176 w 176"/>
                <a:gd name="T9" fmla="*/ 168 h 224"/>
                <a:gd name="T10" fmla="*/ 176 w 176"/>
                <a:gd name="T11" fmla="*/ 160 h 224"/>
                <a:gd name="T12" fmla="*/ 176 w 176"/>
                <a:gd name="T13" fmla="*/ 144 h 224"/>
                <a:gd name="T14" fmla="*/ 168 w 176"/>
                <a:gd name="T15" fmla="*/ 128 h 224"/>
                <a:gd name="T16" fmla="*/ 168 w 176"/>
                <a:gd name="T17" fmla="*/ 112 h 224"/>
                <a:gd name="T18" fmla="*/ 160 w 176"/>
                <a:gd name="T19" fmla="*/ 88 h 224"/>
                <a:gd name="T20" fmla="*/ 152 w 176"/>
                <a:gd name="T21" fmla="*/ 72 h 224"/>
                <a:gd name="T22" fmla="*/ 136 w 176"/>
                <a:gd name="T23" fmla="*/ 56 h 224"/>
                <a:gd name="T24" fmla="*/ 128 w 176"/>
                <a:gd name="T25" fmla="*/ 48 h 224"/>
                <a:gd name="T26" fmla="*/ 120 w 176"/>
                <a:gd name="T27" fmla="*/ 32 h 224"/>
                <a:gd name="T28" fmla="*/ 104 w 176"/>
                <a:gd name="T29" fmla="*/ 24 h 224"/>
                <a:gd name="T30" fmla="*/ 96 w 176"/>
                <a:gd name="T31" fmla="*/ 16 h 224"/>
                <a:gd name="T32" fmla="*/ 80 w 176"/>
                <a:gd name="T33" fmla="*/ 8 h 224"/>
                <a:gd name="T34" fmla="*/ 72 w 176"/>
                <a:gd name="T35" fmla="*/ 0 h 224"/>
                <a:gd name="T36" fmla="*/ 56 w 176"/>
                <a:gd name="T37" fmla="*/ 0 h 224"/>
                <a:gd name="T38" fmla="*/ 48 w 176"/>
                <a:gd name="T39" fmla="*/ 0 h 224"/>
                <a:gd name="T40" fmla="*/ 32 w 176"/>
                <a:gd name="T41" fmla="*/ 0 h 224"/>
                <a:gd name="T42" fmla="*/ 24 w 176"/>
                <a:gd name="T43" fmla="*/ 8 h 224"/>
                <a:gd name="T44" fmla="*/ 16 w 176"/>
                <a:gd name="T45" fmla="*/ 16 h 224"/>
                <a:gd name="T46" fmla="*/ 8 w 176"/>
                <a:gd name="T47" fmla="*/ 24 h 224"/>
                <a:gd name="T48" fmla="*/ 8 w 176"/>
                <a:gd name="T49" fmla="*/ 32 h 224"/>
                <a:gd name="T50" fmla="*/ 0 w 176"/>
                <a:gd name="T51" fmla="*/ 48 h 224"/>
                <a:gd name="T52" fmla="*/ 0 w 176"/>
                <a:gd name="T53" fmla="*/ 64 h 224"/>
                <a:gd name="T54" fmla="*/ 0 w 176"/>
                <a:gd name="T55" fmla="*/ 72 h 224"/>
                <a:gd name="T56" fmla="*/ 8 w 176"/>
                <a:gd name="T57" fmla="*/ 88 h 224"/>
                <a:gd name="T58" fmla="*/ 8 w 176"/>
                <a:gd name="T59" fmla="*/ 104 h 224"/>
                <a:gd name="T60" fmla="*/ 16 w 176"/>
                <a:gd name="T61" fmla="*/ 120 h 224"/>
                <a:gd name="T62" fmla="*/ 24 w 176"/>
                <a:gd name="T63" fmla="*/ 144 h 224"/>
                <a:gd name="T64" fmla="*/ 32 w 176"/>
                <a:gd name="T65" fmla="*/ 160 h 224"/>
                <a:gd name="T66" fmla="*/ 48 w 176"/>
                <a:gd name="T67" fmla="*/ 168 h 224"/>
                <a:gd name="T68" fmla="*/ 56 w 176"/>
                <a:gd name="T69" fmla="*/ 184 h 224"/>
                <a:gd name="T70" fmla="*/ 72 w 176"/>
                <a:gd name="T71" fmla="*/ 200 h 224"/>
                <a:gd name="T72" fmla="*/ 80 w 176"/>
                <a:gd name="T73" fmla="*/ 208 h 224"/>
                <a:gd name="T74" fmla="*/ 96 w 176"/>
                <a:gd name="T75" fmla="*/ 216 h 224"/>
                <a:gd name="T76" fmla="*/ 104 w 176"/>
                <a:gd name="T77" fmla="*/ 216 h 224"/>
                <a:gd name="T78" fmla="*/ 120 w 176"/>
                <a:gd name="T79" fmla="*/ 224 h 224"/>
                <a:gd name="T80" fmla="*/ 128 w 176"/>
                <a:gd name="T81" fmla="*/ 224 h 224"/>
                <a:gd name="T82" fmla="*/ 144 w 176"/>
                <a:gd name="T83" fmla="*/ 224 h 224"/>
                <a:gd name="T84" fmla="*/ 152 w 176"/>
                <a:gd name="T85" fmla="*/ 216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24">
                  <a:moveTo>
                    <a:pt x="152" y="216"/>
                  </a:moveTo>
                  <a:lnTo>
                    <a:pt x="152" y="216"/>
                  </a:lnTo>
                  <a:lnTo>
                    <a:pt x="160" y="216"/>
                  </a:lnTo>
                  <a:lnTo>
                    <a:pt x="160" y="208"/>
                  </a:lnTo>
                  <a:lnTo>
                    <a:pt x="160" y="208"/>
                  </a:lnTo>
                  <a:lnTo>
                    <a:pt x="160" y="208"/>
                  </a:lnTo>
                  <a:lnTo>
                    <a:pt x="168" y="200"/>
                  </a:lnTo>
                  <a:lnTo>
                    <a:pt x="168" y="200"/>
                  </a:lnTo>
                  <a:lnTo>
                    <a:pt x="168" y="192"/>
                  </a:lnTo>
                  <a:lnTo>
                    <a:pt x="168" y="192"/>
                  </a:lnTo>
                  <a:lnTo>
                    <a:pt x="168" y="184"/>
                  </a:lnTo>
                  <a:lnTo>
                    <a:pt x="176" y="184"/>
                  </a:lnTo>
                  <a:lnTo>
                    <a:pt x="176" y="176"/>
                  </a:lnTo>
                  <a:lnTo>
                    <a:pt x="176" y="176"/>
                  </a:lnTo>
                  <a:lnTo>
                    <a:pt x="176" y="168"/>
                  </a:lnTo>
                  <a:lnTo>
                    <a:pt x="176" y="168"/>
                  </a:lnTo>
                  <a:lnTo>
                    <a:pt x="176" y="160"/>
                  </a:lnTo>
                  <a:lnTo>
                    <a:pt x="176" y="160"/>
                  </a:lnTo>
                  <a:lnTo>
                    <a:pt x="176" y="152"/>
                  </a:lnTo>
                  <a:lnTo>
                    <a:pt x="176" y="144"/>
                  </a:lnTo>
                  <a:lnTo>
                    <a:pt x="176" y="144"/>
                  </a:lnTo>
                  <a:lnTo>
                    <a:pt x="176" y="136"/>
                  </a:lnTo>
                  <a:lnTo>
                    <a:pt x="168" y="128"/>
                  </a:lnTo>
                  <a:lnTo>
                    <a:pt x="168" y="128"/>
                  </a:lnTo>
                  <a:lnTo>
                    <a:pt x="168" y="120"/>
                  </a:lnTo>
                  <a:lnTo>
                    <a:pt x="168" y="112"/>
                  </a:lnTo>
                  <a:lnTo>
                    <a:pt x="168" y="112"/>
                  </a:lnTo>
                  <a:lnTo>
                    <a:pt x="160" y="104"/>
                  </a:lnTo>
                  <a:lnTo>
                    <a:pt x="160" y="96"/>
                  </a:lnTo>
                  <a:lnTo>
                    <a:pt x="160" y="88"/>
                  </a:lnTo>
                  <a:lnTo>
                    <a:pt x="160" y="88"/>
                  </a:lnTo>
                  <a:lnTo>
                    <a:pt x="152" y="80"/>
                  </a:lnTo>
                  <a:lnTo>
                    <a:pt x="152" y="72"/>
                  </a:lnTo>
                  <a:lnTo>
                    <a:pt x="144" y="72"/>
                  </a:lnTo>
                  <a:lnTo>
                    <a:pt x="144" y="64"/>
                  </a:lnTo>
                  <a:lnTo>
                    <a:pt x="136" y="56"/>
                  </a:lnTo>
                  <a:lnTo>
                    <a:pt x="136" y="56"/>
                  </a:lnTo>
                  <a:lnTo>
                    <a:pt x="136" y="48"/>
                  </a:lnTo>
                  <a:lnTo>
                    <a:pt x="128" y="48"/>
                  </a:lnTo>
                  <a:lnTo>
                    <a:pt x="128" y="40"/>
                  </a:lnTo>
                  <a:lnTo>
                    <a:pt x="120" y="40"/>
                  </a:lnTo>
                  <a:lnTo>
                    <a:pt x="120" y="32"/>
                  </a:lnTo>
                  <a:lnTo>
                    <a:pt x="112" y="32"/>
                  </a:lnTo>
                  <a:lnTo>
                    <a:pt x="112" y="24"/>
                  </a:lnTo>
                  <a:lnTo>
                    <a:pt x="104" y="24"/>
                  </a:lnTo>
                  <a:lnTo>
                    <a:pt x="104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0" y="8"/>
                  </a:lnTo>
                  <a:lnTo>
                    <a:pt x="72" y="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8" y="88"/>
                  </a:lnTo>
                  <a:lnTo>
                    <a:pt x="8" y="88"/>
                  </a:lnTo>
                  <a:lnTo>
                    <a:pt x="8" y="96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12"/>
                  </a:lnTo>
                  <a:lnTo>
                    <a:pt x="16" y="120"/>
                  </a:lnTo>
                  <a:lnTo>
                    <a:pt x="16" y="120"/>
                  </a:lnTo>
                  <a:lnTo>
                    <a:pt x="16" y="128"/>
                  </a:lnTo>
                  <a:lnTo>
                    <a:pt x="24" y="136"/>
                  </a:lnTo>
                  <a:lnTo>
                    <a:pt x="24" y="144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2" y="160"/>
                  </a:lnTo>
                  <a:lnTo>
                    <a:pt x="40" y="160"/>
                  </a:lnTo>
                  <a:lnTo>
                    <a:pt x="40" y="168"/>
                  </a:lnTo>
                  <a:lnTo>
                    <a:pt x="48" y="168"/>
                  </a:lnTo>
                  <a:lnTo>
                    <a:pt x="48" y="176"/>
                  </a:lnTo>
                  <a:lnTo>
                    <a:pt x="56" y="184"/>
                  </a:lnTo>
                  <a:lnTo>
                    <a:pt x="56" y="184"/>
                  </a:lnTo>
                  <a:lnTo>
                    <a:pt x="64" y="192"/>
                  </a:lnTo>
                  <a:lnTo>
                    <a:pt x="64" y="192"/>
                  </a:lnTo>
                  <a:lnTo>
                    <a:pt x="72" y="200"/>
                  </a:lnTo>
                  <a:lnTo>
                    <a:pt x="72" y="200"/>
                  </a:lnTo>
                  <a:lnTo>
                    <a:pt x="80" y="200"/>
                  </a:lnTo>
                  <a:lnTo>
                    <a:pt x="80" y="208"/>
                  </a:lnTo>
                  <a:lnTo>
                    <a:pt x="88" y="208"/>
                  </a:lnTo>
                  <a:lnTo>
                    <a:pt x="88" y="208"/>
                  </a:lnTo>
                  <a:lnTo>
                    <a:pt x="96" y="216"/>
                  </a:lnTo>
                  <a:lnTo>
                    <a:pt x="96" y="216"/>
                  </a:lnTo>
                  <a:lnTo>
                    <a:pt x="104" y="216"/>
                  </a:lnTo>
                  <a:lnTo>
                    <a:pt x="104" y="216"/>
                  </a:lnTo>
                  <a:lnTo>
                    <a:pt x="112" y="224"/>
                  </a:lnTo>
                  <a:lnTo>
                    <a:pt x="112" y="224"/>
                  </a:lnTo>
                  <a:lnTo>
                    <a:pt x="120" y="224"/>
                  </a:lnTo>
                  <a:lnTo>
                    <a:pt x="120" y="224"/>
                  </a:lnTo>
                  <a:lnTo>
                    <a:pt x="128" y="224"/>
                  </a:lnTo>
                  <a:lnTo>
                    <a:pt x="128" y="224"/>
                  </a:lnTo>
                  <a:lnTo>
                    <a:pt x="136" y="224"/>
                  </a:lnTo>
                  <a:lnTo>
                    <a:pt x="136" y="224"/>
                  </a:lnTo>
                  <a:lnTo>
                    <a:pt x="144" y="224"/>
                  </a:lnTo>
                  <a:lnTo>
                    <a:pt x="144" y="224"/>
                  </a:lnTo>
                  <a:lnTo>
                    <a:pt x="144" y="216"/>
                  </a:lnTo>
                  <a:lnTo>
                    <a:pt x="152" y="216"/>
                  </a:lnTo>
                </a:path>
              </a:pathLst>
            </a:cu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2" name="Freeform 16"/>
            <p:cNvSpPr>
              <a:spLocks/>
            </p:cNvSpPr>
            <p:nvPr/>
          </p:nvSpPr>
          <p:spPr bwMode="auto">
            <a:xfrm>
              <a:off x="1419" y="3092"/>
              <a:ext cx="168" cy="216"/>
            </a:xfrm>
            <a:custGeom>
              <a:avLst/>
              <a:gdLst>
                <a:gd name="T0" fmla="*/ 168 w 168"/>
                <a:gd name="T1" fmla="*/ 176 h 216"/>
                <a:gd name="T2" fmla="*/ 72 w 168"/>
                <a:gd name="T3" fmla="*/ 0 h 216"/>
                <a:gd name="T4" fmla="*/ 0 w 168"/>
                <a:gd name="T5" fmla="*/ 40 h 216"/>
                <a:gd name="T6" fmla="*/ 96 w 168"/>
                <a:gd name="T7" fmla="*/ 216 h 216"/>
                <a:gd name="T8" fmla="*/ 168 w 168"/>
                <a:gd name="T9" fmla="*/ 17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216">
                  <a:moveTo>
                    <a:pt x="168" y="176"/>
                  </a:moveTo>
                  <a:lnTo>
                    <a:pt x="72" y="0"/>
                  </a:lnTo>
                  <a:lnTo>
                    <a:pt x="0" y="40"/>
                  </a:lnTo>
                  <a:lnTo>
                    <a:pt x="96" y="216"/>
                  </a:lnTo>
                  <a:lnTo>
                    <a:pt x="168" y="176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3" name="Freeform 17"/>
            <p:cNvSpPr>
              <a:spLocks/>
            </p:cNvSpPr>
            <p:nvPr/>
          </p:nvSpPr>
          <p:spPr bwMode="auto">
            <a:xfrm>
              <a:off x="1139" y="3244"/>
              <a:ext cx="176" cy="224"/>
            </a:xfrm>
            <a:custGeom>
              <a:avLst/>
              <a:gdLst>
                <a:gd name="T0" fmla="*/ 152 w 176"/>
                <a:gd name="T1" fmla="*/ 216 h 224"/>
                <a:gd name="T2" fmla="*/ 160 w 176"/>
                <a:gd name="T3" fmla="*/ 208 h 224"/>
                <a:gd name="T4" fmla="*/ 168 w 176"/>
                <a:gd name="T5" fmla="*/ 200 h 224"/>
                <a:gd name="T6" fmla="*/ 168 w 176"/>
                <a:gd name="T7" fmla="*/ 184 h 224"/>
                <a:gd name="T8" fmla="*/ 176 w 176"/>
                <a:gd name="T9" fmla="*/ 176 h 224"/>
                <a:gd name="T10" fmla="*/ 176 w 176"/>
                <a:gd name="T11" fmla="*/ 160 h 224"/>
                <a:gd name="T12" fmla="*/ 176 w 176"/>
                <a:gd name="T13" fmla="*/ 144 h 224"/>
                <a:gd name="T14" fmla="*/ 168 w 176"/>
                <a:gd name="T15" fmla="*/ 128 h 224"/>
                <a:gd name="T16" fmla="*/ 160 w 176"/>
                <a:gd name="T17" fmla="*/ 112 h 224"/>
                <a:gd name="T18" fmla="*/ 160 w 176"/>
                <a:gd name="T19" fmla="*/ 96 h 224"/>
                <a:gd name="T20" fmla="*/ 144 w 176"/>
                <a:gd name="T21" fmla="*/ 80 h 224"/>
                <a:gd name="T22" fmla="*/ 136 w 176"/>
                <a:gd name="T23" fmla="*/ 64 h 224"/>
                <a:gd name="T24" fmla="*/ 128 w 176"/>
                <a:gd name="T25" fmla="*/ 48 h 224"/>
                <a:gd name="T26" fmla="*/ 112 w 176"/>
                <a:gd name="T27" fmla="*/ 32 h 224"/>
                <a:gd name="T28" fmla="*/ 104 w 176"/>
                <a:gd name="T29" fmla="*/ 24 h 224"/>
                <a:gd name="T30" fmla="*/ 88 w 176"/>
                <a:gd name="T31" fmla="*/ 16 h 224"/>
                <a:gd name="T32" fmla="*/ 80 w 176"/>
                <a:gd name="T33" fmla="*/ 8 h 224"/>
                <a:gd name="T34" fmla="*/ 64 w 176"/>
                <a:gd name="T35" fmla="*/ 0 h 224"/>
                <a:gd name="T36" fmla="*/ 56 w 176"/>
                <a:gd name="T37" fmla="*/ 0 h 224"/>
                <a:gd name="T38" fmla="*/ 40 w 176"/>
                <a:gd name="T39" fmla="*/ 0 h 224"/>
                <a:gd name="T40" fmla="*/ 32 w 176"/>
                <a:gd name="T41" fmla="*/ 0 h 224"/>
                <a:gd name="T42" fmla="*/ 24 w 176"/>
                <a:gd name="T43" fmla="*/ 8 h 224"/>
                <a:gd name="T44" fmla="*/ 16 w 176"/>
                <a:gd name="T45" fmla="*/ 16 h 224"/>
                <a:gd name="T46" fmla="*/ 8 w 176"/>
                <a:gd name="T47" fmla="*/ 24 h 224"/>
                <a:gd name="T48" fmla="*/ 0 w 176"/>
                <a:gd name="T49" fmla="*/ 40 h 224"/>
                <a:gd name="T50" fmla="*/ 0 w 176"/>
                <a:gd name="T51" fmla="*/ 48 h 224"/>
                <a:gd name="T52" fmla="*/ 0 w 176"/>
                <a:gd name="T53" fmla="*/ 64 h 224"/>
                <a:gd name="T54" fmla="*/ 0 w 176"/>
                <a:gd name="T55" fmla="*/ 80 h 224"/>
                <a:gd name="T56" fmla="*/ 0 w 176"/>
                <a:gd name="T57" fmla="*/ 96 h 224"/>
                <a:gd name="T58" fmla="*/ 8 w 176"/>
                <a:gd name="T59" fmla="*/ 112 h 224"/>
                <a:gd name="T60" fmla="*/ 16 w 176"/>
                <a:gd name="T61" fmla="*/ 128 h 224"/>
                <a:gd name="T62" fmla="*/ 24 w 176"/>
                <a:gd name="T63" fmla="*/ 144 h 224"/>
                <a:gd name="T64" fmla="*/ 32 w 176"/>
                <a:gd name="T65" fmla="*/ 160 h 224"/>
                <a:gd name="T66" fmla="*/ 40 w 176"/>
                <a:gd name="T67" fmla="*/ 176 h 224"/>
                <a:gd name="T68" fmla="*/ 56 w 176"/>
                <a:gd name="T69" fmla="*/ 184 h 224"/>
                <a:gd name="T70" fmla="*/ 64 w 176"/>
                <a:gd name="T71" fmla="*/ 200 h 224"/>
                <a:gd name="T72" fmla="*/ 80 w 176"/>
                <a:gd name="T73" fmla="*/ 208 h 224"/>
                <a:gd name="T74" fmla="*/ 88 w 176"/>
                <a:gd name="T75" fmla="*/ 216 h 224"/>
                <a:gd name="T76" fmla="*/ 104 w 176"/>
                <a:gd name="T77" fmla="*/ 224 h 224"/>
                <a:gd name="T78" fmla="*/ 112 w 176"/>
                <a:gd name="T79" fmla="*/ 224 h 224"/>
                <a:gd name="T80" fmla="*/ 128 w 176"/>
                <a:gd name="T81" fmla="*/ 224 h 224"/>
                <a:gd name="T82" fmla="*/ 136 w 176"/>
                <a:gd name="T83" fmla="*/ 224 h 224"/>
                <a:gd name="T84" fmla="*/ 152 w 176"/>
                <a:gd name="T85" fmla="*/ 216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24">
                  <a:moveTo>
                    <a:pt x="152" y="216"/>
                  </a:moveTo>
                  <a:lnTo>
                    <a:pt x="152" y="216"/>
                  </a:lnTo>
                  <a:lnTo>
                    <a:pt x="152" y="216"/>
                  </a:lnTo>
                  <a:lnTo>
                    <a:pt x="160" y="216"/>
                  </a:lnTo>
                  <a:lnTo>
                    <a:pt x="160" y="208"/>
                  </a:lnTo>
                  <a:lnTo>
                    <a:pt x="160" y="208"/>
                  </a:lnTo>
                  <a:lnTo>
                    <a:pt x="160" y="208"/>
                  </a:lnTo>
                  <a:lnTo>
                    <a:pt x="168" y="200"/>
                  </a:lnTo>
                  <a:lnTo>
                    <a:pt x="168" y="200"/>
                  </a:lnTo>
                  <a:lnTo>
                    <a:pt x="168" y="192"/>
                  </a:lnTo>
                  <a:lnTo>
                    <a:pt x="168" y="192"/>
                  </a:lnTo>
                  <a:lnTo>
                    <a:pt x="168" y="184"/>
                  </a:lnTo>
                  <a:lnTo>
                    <a:pt x="176" y="184"/>
                  </a:lnTo>
                  <a:lnTo>
                    <a:pt x="176" y="176"/>
                  </a:lnTo>
                  <a:lnTo>
                    <a:pt x="176" y="176"/>
                  </a:lnTo>
                  <a:lnTo>
                    <a:pt x="176" y="168"/>
                  </a:lnTo>
                  <a:lnTo>
                    <a:pt x="176" y="160"/>
                  </a:lnTo>
                  <a:lnTo>
                    <a:pt x="176" y="160"/>
                  </a:lnTo>
                  <a:lnTo>
                    <a:pt x="176" y="152"/>
                  </a:lnTo>
                  <a:lnTo>
                    <a:pt x="176" y="152"/>
                  </a:lnTo>
                  <a:lnTo>
                    <a:pt x="176" y="144"/>
                  </a:lnTo>
                  <a:lnTo>
                    <a:pt x="168" y="136"/>
                  </a:lnTo>
                  <a:lnTo>
                    <a:pt x="168" y="136"/>
                  </a:lnTo>
                  <a:lnTo>
                    <a:pt x="168" y="128"/>
                  </a:lnTo>
                  <a:lnTo>
                    <a:pt x="168" y="120"/>
                  </a:lnTo>
                  <a:lnTo>
                    <a:pt x="168" y="120"/>
                  </a:lnTo>
                  <a:lnTo>
                    <a:pt x="160" y="112"/>
                  </a:lnTo>
                  <a:lnTo>
                    <a:pt x="160" y="104"/>
                  </a:lnTo>
                  <a:lnTo>
                    <a:pt x="160" y="96"/>
                  </a:lnTo>
                  <a:lnTo>
                    <a:pt x="160" y="96"/>
                  </a:lnTo>
                  <a:lnTo>
                    <a:pt x="152" y="88"/>
                  </a:lnTo>
                  <a:lnTo>
                    <a:pt x="152" y="80"/>
                  </a:lnTo>
                  <a:lnTo>
                    <a:pt x="144" y="80"/>
                  </a:lnTo>
                  <a:lnTo>
                    <a:pt x="144" y="72"/>
                  </a:lnTo>
                  <a:lnTo>
                    <a:pt x="144" y="64"/>
                  </a:lnTo>
                  <a:lnTo>
                    <a:pt x="136" y="64"/>
                  </a:lnTo>
                  <a:lnTo>
                    <a:pt x="136" y="56"/>
                  </a:lnTo>
                  <a:lnTo>
                    <a:pt x="128" y="56"/>
                  </a:lnTo>
                  <a:lnTo>
                    <a:pt x="128" y="48"/>
                  </a:lnTo>
                  <a:lnTo>
                    <a:pt x="120" y="40"/>
                  </a:lnTo>
                  <a:lnTo>
                    <a:pt x="120" y="40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96" y="24"/>
                  </a:lnTo>
                  <a:lnTo>
                    <a:pt x="96" y="16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8"/>
                  </a:lnTo>
                  <a:lnTo>
                    <a:pt x="0" y="96"/>
                  </a:lnTo>
                  <a:lnTo>
                    <a:pt x="8" y="96"/>
                  </a:lnTo>
                  <a:lnTo>
                    <a:pt x="8" y="104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16" y="120"/>
                  </a:lnTo>
                  <a:lnTo>
                    <a:pt x="16" y="128"/>
                  </a:lnTo>
                  <a:lnTo>
                    <a:pt x="16" y="128"/>
                  </a:lnTo>
                  <a:lnTo>
                    <a:pt x="16" y="136"/>
                  </a:lnTo>
                  <a:lnTo>
                    <a:pt x="24" y="144"/>
                  </a:lnTo>
                  <a:lnTo>
                    <a:pt x="24" y="152"/>
                  </a:lnTo>
                  <a:lnTo>
                    <a:pt x="32" y="152"/>
                  </a:lnTo>
                  <a:lnTo>
                    <a:pt x="32" y="160"/>
                  </a:lnTo>
                  <a:lnTo>
                    <a:pt x="32" y="168"/>
                  </a:lnTo>
                  <a:lnTo>
                    <a:pt x="40" y="168"/>
                  </a:lnTo>
                  <a:lnTo>
                    <a:pt x="40" y="176"/>
                  </a:lnTo>
                  <a:lnTo>
                    <a:pt x="48" y="176"/>
                  </a:lnTo>
                  <a:lnTo>
                    <a:pt x="48" y="184"/>
                  </a:lnTo>
                  <a:lnTo>
                    <a:pt x="56" y="184"/>
                  </a:lnTo>
                  <a:lnTo>
                    <a:pt x="56" y="192"/>
                  </a:lnTo>
                  <a:lnTo>
                    <a:pt x="64" y="192"/>
                  </a:lnTo>
                  <a:lnTo>
                    <a:pt x="64" y="200"/>
                  </a:lnTo>
                  <a:lnTo>
                    <a:pt x="72" y="200"/>
                  </a:lnTo>
                  <a:lnTo>
                    <a:pt x="72" y="208"/>
                  </a:lnTo>
                  <a:lnTo>
                    <a:pt x="80" y="208"/>
                  </a:lnTo>
                  <a:lnTo>
                    <a:pt x="80" y="208"/>
                  </a:lnTo>
                  <a:lnTo>
                    <a:pt x="88" y="216"/>
                  </a:lnTo>
                  <a:lnTo>
                    <a:pt x="88" y="216"/>
                  </a:lnTo>
                  <a:lnTo>
                    <a:pt x="96" y="216"/>
                  </a:lnTo>
                  <a:lnTo>
                    <a:pt x="96" y="216"/>
                  </a:lnTo>
                  <a:lnTo>
                    <a:pt x="104" y="224"/>
                  </a:lnTo>
                  <a:lnTo>
                    <a:pt x="104" y="224"/>
                  </a:lnTo>
                  <a:lnTo>
                    <a:pt x="112" y="224"/>
                  </a:lnTo>
                  <a:lnTo>
                    <a:pt x="112" y="224"/>
                  </a:lnTo>
                  <a:lnTo>
                    <a:pt x="120" y="224"/>
                  </a:lnTo>
                  <a:lnTo>
                    <a:pt x="120" y="224"/>
                  </a:lnTo>
                  <a:lnTo>
                    <a:pt x="128" y="224"/>
                  </a:lnTo>
                  <a:lnTo>
                    <a:pt x="128" y="224"/>
                  </a:lnTo>
                  <a:lnTo>
                    <a:pt x="136" y="224"/>
                  </a:lnTo>
                  <a:lnTo>
                    <a:pt x="136" y="224"/>
                  </a:lnTo>
                  <a:lnTo>
                    <a:pt x="144" y="224"/>
                  </a:lnTo>
                  <a:lnTo>
                    <a:pt x="144" y="224"/>
                  </a:lnTo>
                  <a:lnTo>
                    <a:pt x="152" y="216"/>
                  </a:lnTo>
                </a:path>
              </a:pathLst>
            </a:cu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4" name="Line 18"/>
            <p:cNvSpPr>
              <a:spLocks noChangeShapeType="1"/>
            </p:cNvSpPr>
            <p:nvPr/>
          </p:nvSpPr>
          <p:spPr bwMode="auto">
            <a:xfrm flipH="1">
              <a:off x="1155" y="3068"/>
              <a:ext cx="328" cy="184"/>
            </a:xfrm>
            <a:prstGeom prst="line">
              <a:avLst/>
            </a:pr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5" name="Line 19"/>
            <p:cNvSpPr>
              <a:spLocks noChangeShapeType="1"/>
            </p:cNvSpPr>
            <p:nvPr/>
          </p:nvSpPr>
          <p:spPr bwMode="auto">
            <a:xfrm flipH="1" flipV="1">
              <a:off x="1459" y="3308"/>
              <a:ext cx="176" cy="104"/>
            </a:xfrm>
            <a:prstGeom prst="line">
              <a:avLst/>
            </a:pr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6" name="Line 20"/>
            <p:cNvSpPr>
              <a:spLocks noChangeShapeType="1"/>
            </p:cNvSpPr>
            <p:nvPr/>
          </p:nvSpPr>
          <p:spPr bwMode="auto">
            <a:xfrm flipH="1">
              <a:off x="1291" y="3284"/>
              <a:ext cx="312" cy="176"/>
            </a:xfrm>
            <a:prstGeom prst="line">
              <a:avLst/>
            </a:pr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7" name="Line 21"/>
            <p:cNvSpPr>
              <a:spLocks noChangeShapeType="1"/>
            </p:cNvSpPr>
            <p:nvPr/>
          </p:nvSpPr>
          <p:spPr bwMode="auto">
            <a:xfrm flipH="1">
              <a:off x="995" y="3356"/>
              <a:ext cx="224" cy="128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05" name="Line 69"/>
          <p:cNvSpPr>
            <a:spLocks noChangeShapeType="1"/>
          </p:cNvSpPr>
          <p:nvPr/>
        </p:nvSpPr>
        <p:spPr bwMode="auto">
          <a:xfrm flipH="1" flipV="1">
            <a:off x="6319909" y="6129757"/>
            <a:ext cx="33338" cy="179388"/>
          </a:xfrm>
          <a:prstGeom prst="line">
            <a:avLst/>
          </a:prstGeom>
          <a:noFill/>
          <a:ln w="38100">
            <a:solidFill>
              <a:srgbClr val="33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6" name="Line 69"/>
          <p:cNvSpPr>
            <a:spLocks noChangeShapeType="1"/>
          </p:cNvSpPr>
          <p:nvPr/>
        </p:nvSpPr>
        <p:spPr bwMode="auto">
          <a:xfrm flipH="1" flipV="1">
            <a:off x="6424684" y="6148807"/>
            <a:ext cx="33338" cy="179388"/>
          </a:xfrm>
          <a:prstGeom prst="line">
            <a:avLst/>
          </a:prstGeom>
          <a:noFill/>
          <a:ln w="38100">
            <a:solidFill>
              <a:srgbClr val="33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7" name="Line 69"/>
          <p:cNvSpPr>
            <a:spLocks noChangeShapeType="1"/>
          </p:cNvSpPr>
          <p:nvPr/>
        </p:nvSpPr>
        <p:spPr bwMode="auto">
          <a:xfrm flipH="1" flipV="1">
            <a:off x="6521522" y="6148807"/>
            <a:ext cx="33338" cy="179388"/>
          </a:xfrm>
          <a:prstGeom prst="line">
            <a:avLst/>
          </a:prstGeom>
          <a:noFill/>
          <a:ln w="38100">
            <a:solidFill>
              <a:srgbClr val="33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8" name="Line 69"/>
          <p:cNvSpPr>
            <a:spLocks noChangeShapeType="1"/>
          </p:cNvSpPr>
          <p:nvPr/>
        </p:nvSpPr>
        <p:spPr bwMode="auto">
          <a:xfrm flipH="1" flipV="1">
            <a:off x="6626297" y="6148807"/>
            <a:ext cx="33338" cy="179388"/>
          </a:xfrm>
          <a:prstGeom prst="line">
            <a:avLst/>
          </a:prstGeom>
          <a:noFill/>
          <a:ln w="38100">
            <a:solidFill>
              <a:srgbClr val="33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9" name="Line 69"/>
          <p:cNvSpPr>
            <a:spLocks noChangeShapeType="1"/>
          </p:cNvSpPr>
          <p:nvPr/>
        </p:nvSpPr>
        <p:spPr bwMode="auto">
          <a:xfrm>
            <a:off x="6319909" y="6112295"/>
            <a:ext cx="339725" cy="36513"/>
          </a:xfrm>
          <a:prstGeom prst="line">
            <a:avLst/>
          </a:prstGeom>
          <a:noFill/>
          <a:ln w="38100">
            <a:solidFill>
              <a:srgbClr val="33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0" name="Line 69"/>
          <p:cNvSpPr>
            <a:spLocks noChangeShapeType="1"/>
          </p:cNvSpPr>
          <p:nvPr/>
        </p:nvSpPr>
        <p:spPr bwMode="auto">
          <a:xfrm flipH="1" flipV="1">
            <a:off x="6446909" y="5951957"/>
            <a:ext cx="3175" cy="168275"/>
          </a:xfrm>
          <a:prstGeom prst="line">
            <a:avLst/>
          </a:prstGeom>
          <a:noFill/>
          <a:ln w="38100">
            <a:solidFill>
              <a:srgbClr val="33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1" name="Line 69"/>
          <p:cNvSpPr>
            <a:spLocks noChangeShapeType="1"/>
          </p:cNvSpPr>
          <p:nvPr/>
        </p:nvSpPr>
        <p:spPr bwMode="auto">
          <a:xfrm flipH="1" flipV="1">
            <a:off x="3713410" y="1811566"/>
            <a:ext cx="33338" cy="179388"/>
          </a:xfrm>
          <a:prstGeom prst="line">
            <a:avLst/>
          </a:prstGeom>
          <a:noFill/>
          <a:ln w="38100">
            <a:solidFill>
              <a:srgbClr val="33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2" name="Line 69"/>
          <p:cNvSpPr>
            <a:spLocks noChangeShapeType="1"/>
          </p:cNvSpPr>
          <p:nvPr/>
        </p:nvSpPr>
        <p:spPr bwMode="auto">
          <a:xfrm flipH="1" flipV="1">
            <a:off x="3818185" y="1830616"/>
            <a:ext cx="33338" cy="179388"/>
          </a:xfrm>
          <a:prstGeom prst="line">
            <a:avLst/>
          </a:prstGeom>
          <a:noFill/>
          <a:ln w="38100">
            <a:solidFill>
              <a:srgbClr val="33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3" name="Line 69"/>
          <p:cNvSpPr>
            <a:spLocks noChangeShapeType="1"/>
          </p:cNvSpPr>
          <p:nvPr/>
        </p:nvSpPr>
        <p:spPr bwMode="auto">
          <a:xfrm flipH="1" flipV="1">
            <a:off x="3915023" y="1830616"/>
            <a:ext cx="33338" cy="179388"/>
          </a:xfrm>
          <a:prstGeom prst="line">
            <a:avLst/>
          </a:prstGeom>
          <a:noFill/>
          <a:ln w="38100">
            <a:solidFill>
              <a:srgbClr val="33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4" name="Line 69"/>
          <p:cNvSpPr>
            <a:spLocks noChangeShapeType="1"/>
          </p:cNvSpPr>
          <p:nvPr/>
        </p:nvSpPr>
        <p:spPr bwMode="auto">
          <a:xfrm flipH="1" flipV="1">
            <a:off x="4019798" y="1830616"/>
            <a:ext cx="33338" cy="179388"/>
          </a:xfrm>
          <a:prstGeom prst="line">
            <a:avLst/>
          </a:prstGeom>
          <a:noFill/>
          <a:ln w="38100">
            <a:solidFill>
              <a:srgbClr val="33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5" name="Line 69"/>
          <p:cNvSpPr>
            <a:spLocks noChangeShapeType="1"/>
          </p:cNvSpPr>
          <p:nvPr/>
        </p:nvSpPr>
        <p:spPr bwMode="auto">
          <a:xfrm>
            <a:off x="3713410" y="1794104"/>
            <a:ext cx="339725" cy="36513"/>
          </a:xfrm>
          <a:prstGeom prst="line">
            <a:avLst/>
          </a:prstGeom>
          <a:noFill/>
          <a:ln w="38100">
            <a:solidFill>
              <a:srgbClr val="33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6" name="Line 69"/>
          <p:cNvSpPr>
            <a:spLocks noChangeShapeType="1"/>
          </p:cNvSpPr>
          <p:nvPr/>
        </p:nvSpPr>
        <p:spPr bwMode="auto">
          <a:xfrm flipH="1" flipV="1">
            <a:off x="3840410" y="1633766"/>
            <a:ext cx="3175" cy="168275"/>
          </a:xfrm>
          <a:prstGeom prst="line">
            <a:avLst/>
          </a:prstGeom>
          <a:noFill/>
          <a:ln w="38100">
            <a:solidFill>
              <a:srgbClr val="33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7" name="ZoneTexte 116"/>
          <p:cNvSpPr txBox="1"/>
          <p:nvPr/>
        </p:nvSpPr>
        <p:spPr>
          <a:xfrm>
            <a:off x="8501121" y="-1863399"/>
            <a:ext cx="31305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Tracer l’épure du schéma : repère, axes, centres de liaison.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Placer les différentes liaisons </a:t>
            </a:r>
            <a:r>
              <a:rPr lang="fr-FR" b="1" i="1" u="sng" dirty="0">
                <a:latin typeface="Calibri Light" panose="020F0302020204030204" pitchFamily="34" charset="0"/>
              </a:rPr>
              <a:t>correctement orientées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Relier les liaisons entre elles pour compléter les classes d’équivalence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C’est un exercice de </a:t>
            </a:r>
            <a:r>
              <a:rPr lang="fr-FR" b="1" i="1" u="sng" dirty="0">
                <a:latin typeface="Calibri Light" panose="020F0302020204030204" pitchFamily="34" charset="0"/>
              </a:rPr>
              <a:t>communication technique </a:t>
            </a:r>
            <a:r>
              <a:rPr lang="fr-FR" dirty="0">
                <a:latin typeface="Calibri Light" panose="020F0302020204030204" pitchFamily="34" charset="0"/>
              </a:rPr>
              <a:t>: la disposition des liaisons doit privilégier la lisibilité par rapport à la réalisation technique des liaisons et des pièces.</a:t>
            </a:r>
          </a:p>
        </p:txBody>
      </p:sp>
    </p:spTree>
    <p:extLst>
      <p:ext uri="{BB962C8B-B14F-4D97-AF65-F5344CB8AC3E}">
        <p14:creationId xmlns:p14="http://schemas.microsoft.com/office/powerpoint/2010/main" val="375303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Graphe des liaisons et schéma cinématique minimal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101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57200" y="973393"/>
            <a:ext cx="806736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Dans le graphe des liaisons chaque classe d’équivalences est représentée par un sommet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Il n’existe </a:t>
            </a:r>
            <a:r>
              <a:rPr lang="fr-FR" sz="2000" b="1" dirty="0">
                <a:solidFill>
                  <a:srgbClr val="FF0000"/>
                </a:solidFill>
                <a:latin typeface="Calibri Light" panose="020F0302020204030204" pitchFamily="34" charset="0"/>
              </a:rPr>
              <a:t>qu’un seul lien</a:t>
            </a:r>
            <a:r>
              <a:rPr lang="fr-FR" dirty="0">
                <a:latin typeface="Calibri Light" panose="020F0302020204030204" pitchFamily="34" charset="0"/>
              </a:rPr>
              <a:t> entre deux classes d’équivalence traduisant la liaison d’une classe par rapport à l’autre (aussi appelé </a:t>
            </a:r>
            <a:r>
              <a:rPr lang="fr-FR" sz="2000" b="1" dirty="0">
                <a:solidFill>
                  <a:srgbClr val="FF0000"/>
                </a:solidFill>
                <a:latin typeface="Calibri Light" panose="020F0302020204030204" pitchFamily="34" charset="0"/>
              </a:rPr>
              <a:t>1-graphe</a:t>
            </a:r>
            <a:r>
              <a:rPr lang="fr-FR" dirty="0"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5" name="Ellipse 4"/>
          <p:cNvSpPr/>
          <p:nvPr/>
        </p:nvSpPr>
        <p:spPr>
          <a:xfrm>
            <a:off x="4606656" y="3212417"/>
            <a:ext cx="1032387" cy="69317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CE0</a:t>
            </a:r>
          </a:p>
        </p:txBody>
      </p:sp>
      <p:sp>
        <p:nvSpPr>
          <p:cNvPr id="6" name="Ellipse 5"/>
          <p:cNvSpPr/>
          <p:nvPr/>
        </p:nvSpPr>
        <p:spPr>
          <a:xfrm>
            <a:off x="6405959" y="3905591"/>
            <a:ext cx="1032387" cy="693174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CE1</a:t>
            </a:r>
          </a:p>
        </p:txBody>
      </p:sp>
      <p:sp>
        <p:nvSpPr>
          <p:cNvPr id="7" name="Ellipse 6"/>
          <p:cNvSpPr/>
          <p:nvPr/>
        </p:nvSpPr>
        <p:spPr>
          <a:xfrm>
            <a:off x="5122849" y="5572159"/>
            <a:ext cx="1032387" cy="69317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CE2</a:t>
            </a:r>
          </a:p>
        </p:txBody>
      </p:sp>
      <p:sp>
        <p:nvSpPr>
          <p:cNvPr id="8" name="Ellipse 7"/>
          <p:cNvSpPr/>
          <p:nvPr/>
        </p:nvSpPr>
        <p:spPr>
          <a:xfrm>
            <a:off x="2069933" y="4878985"/>
            <a:ext cx="1032387" cy="693174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CE4</a:t>
            </a:r>
          </a:p>
        </p:txBody>
      </p:sp>
      <p:sp>
        <p:nvSpPr>
          <p:cNvPr id="9" name="Ellipse 8"/>
          <p:cNvSpPr/>
          <p:nvPr/>
        </p:nvSpPr>
        <p:spPr>
          <a:xfrm>
            <a:off x="3574269" y="4185811"/>
            <a:ext cx="1032387" cy="69317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CE3</a:t>
            </a:r>
          </a:p>
        </p:txBody>
      </p:sp>
      <p:cxnSp>
        <p:nvCxnSpPr>
          <p:cNvPr id="10" name="Connecteur en arc 9"/>
          <p:cNvCxnSpPr>
            <a:stCxn id="5" idx="3"/>
            <a:endCxn id="9" idx="0"/>
          </p:cNvCxnSpPr>
          <p:nvPr/>
        </p:nvCxnSpPr>
        <p:spPr>
          <a:xfrm rot="5400000">
            <a:off x="4233289" y="3661253"/>
            <a:ext cx="381733" cy="667383"/>
          </a:xfrm>
          <a:prstGeom prst="curvedConnector3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Connecteur en arc 10"/>
          <p:cNvCxnSpPr>
            <a:stCxn id="5" idx="6"/>
            <a:endCxn id="6" idx="0"/>
          </p:cNvCxnSpPr>
          <p:nvPr/>
        </p:nvCxnSpPr>
        <p:spPr>
          <a:xfrm>
            <a:off x="5639043" y="3559004"/>
            <a:ext cx="1283110" cy="346587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cteur en arc 11"/>
          <p:cNvCxnSpPr>
            <a:stCxn id="6" idx="4"/>
            <a:endCxn id="7" idx="6"/>
          </p:cNvCxnSpPr>
          <p:nvPr/>
        </p:nvCxnSpPr>
        <p:spPr>
          <a:xfrm rot="5400000">
            <a:off x="5878705" y="4875297"/>
            <a:ext cx="1319981" cy="766917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necteur en arc 13"/>
          <p:cNvCxnSpPr>
            <a:stCxn id="7" idx="1"/>
            <a:endCxn id="9" idx="4"/>
          </p:cNvCxnSpPr>
          <p:nvPr/>
        </p:nvCxnSpPr>
        <p:spPr>
          <a:xfrm rot="16200000" flipV="1">
            <a:off x="4284908" y="4684541"/>
            <a:ext cx="794687" cy="1183576"/>
          </a:xfrm>
          <a:prstGeom prst="curvedConnector3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necteur en arc 14"/>
          <p:cNvCxnSpPr>
            <a:stCxn id="9" idx="2"/>
            <a:endCxn id="8" idx="0"/>
          </p:cNvCxnSpPr>
          <p:nvPr/>
        </p:nvCxnSpPr>
        <p:spPr>
          <a:xfrm rot="10800000" flipV="1">
            <a:off x="2586127" y="4532397"/>
            <a:ext cx="988142" cy="346587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6" name="Groupe 15"/>
          <p:cNvGrpSpPr/>
          <p:nvPr/>
        </p:nvGrpSpPr>
        <p:grpSpPr>
          <a:xfrm>
            <a:off x="6090276" y="3185100"/>
            <a:ext cx="755984" cy="414148"/>
            <a:chOff x="4948238" y="633413"/>
            <a:chExt cx="1460500" cy="800100"/>
          </a:xfrm>
        </p:grpSpPr>
        <p:sp>
          <p:nvSpPr>
            <p:cNvPr id="17" name="Line 5"/>
            <p:cNvSpPr>
              <a:spLocks noChangeShapeType="1"/>
            </p:cNvSpPr>
            <p:nvPr/>
          </p:nvSpPr>
          <p:spPr bwMode="auto">
            <a:xfrm>
              <a:off x="5672138" y="1014413"/>
              <a:ext cx="0" cy="419100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5240338" y="633413"/>
              <a:ext cx="838200" cy="355600"/>
            </a:xfrm>
            <a:prstGeom prst="rect">
              <a:avLst/>
            </a:prstGeom>
            <a:noFill/>
            <a:ln w="38100">
              <a:solidFill>
                <a:srgbClr val="9A9A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 flipV="1">
              <a:off x="5151438" y="671513"/>
              <a:ext cx="0" cy="3048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>
              <a:off x="4948238" y="823913"/>
              <a:ext cx="1460500" cy="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 flipV="1">
              <a:off x="6154738" y="671513"/>
              <a:ext cx="0" cy="3048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2" name="Group 26"/>
          <p:cNvGrpSpPr>
            <a:grpSpLocks noChangeAspect="1"/>
          </p:cNvGrpSpPr>
          <p:nvPr/>
        </p:nvGrpSpPr>
        <p:grpSpPr bwMode="auto">
          <a:xfrm>
            <a:off x="4573460" y="4735993"/>
            <a:ext cx="589149" cy="562769"/>
            <a:chOff x="648" y="815"/>
            <a:chExt cx="1072" cy="1024"/>
          </a:xfrm>
        </p:grpSpPr>
        <p:sp>
          <p:nvSpPr>
            <p:cNvPr id="23" name="AutoShape 25"/>
            <p:cNvSpPr>
              <a:spLocks noChangeAspect="1" noChangeArrowheads="1" noTextEdit="1"/>
            </p:cNvSpPr>
            <p:nvPr/>
          </p:nvSpPr>
          <p:spPr bwMode="auto">
            <a:xfrm>
              <a:off x="648" y="815"/>
              <a:ext cx="1072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Line 27"/>
            <p:cNvSpPr>
              <a:spLocks noChangeShapeType="1"/>
            </p:cNvSpPr>
            <p:nvPr/>
          </p:nvSpPr>
          <p:spPr bwMode="auto">
            <a:xfrm>
              <a:off x="712" y="1327"/>
              <a:ext cx="472" cy="0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>
              <a:off x="1240" y="1327"/>
              <a:ext cx="400" cy="0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Line 29"/>
            <p:cNvSpPr>
              <a:spLocks noChangeShapeType="1"/>
            </p:cNvSpPr>
            <p:nvPr/>
          </p:nvSpPr>
          <p:spPr bwMode="auto">
            <a:xfrm flipV="1">
              <a:off x="1232" y="887"/>
              <a:ext cx="0" cy="880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Line 30"/>
            <p:cNvSpPr>
              <a:spLocks noChangeShapeType="1"/>
            </p:cNvSpPr>
            <p:nvPr/>
          </p:nvSpPr>
          <p:spPr bwMode="auto">
            <a:xfrm>
              <a:off x="1184" y="887"/>
              <a:ext cx="0" cy="880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4" name="Group 92"/>
          <p:cNvGrpSpPr>
            <a:grpSpLocks noChangeAspect="1"/>
          </p:cNvGrpSpPr>
          <p:nvPr/>
        </p:nvGrpSpPr>
        <p:grpSpPr bwMode="auto">
          <a:xfrm>
            <a:off x="2105891" y="4155902"/>
            <a:ext cx="857251" cy="520701"/>
            <a:chOff x="1484" y="1695"/>
            <a:chExt cx="1080" cy="656"/>
          </a:xfrm>
        </p:grpSpPr>
        <p:sp>
          <p:nvSpPr>
            <p:cNvPr id="35" name="AutoShape 91"/>
            <p:cNvSpPr>
              <a:spLocks noChangeAspect="1" noChangeArrowheads="1" noTextEdit="1"/>
            </p:cNvSpPr>
            <p:nvPr/>
          </p:nvSpPr>
          <p:spPr bwMode="auto">
            <a:xfrm>
              <a:off x="1484" y="1695"/>
              <a:ext cx="1080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Line 93"/>
            <p:cNvSpPr>
              <a:spLocks noChangeShapeType="1"/>
            </p:cNvSpPr>
            <p:nvPr/>
          </p:nvSpPr>
          <p:spPr bwMode="auto">
            <a:xfrm>
              <a:off x="1548" y="2023"/>
              <a:ext cx="392" cy="0"/>
            </a:xfrm>
            <a:prstGeom prst="line">
              <a:avLst/>
            </a:prstGeom>
            <a:noFill/>
            <a:ln w="38100">
              <a:solidFill>
                <a:srgbClr val="C5234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Line 94"/>
            <p:cNvSpPr>
              <a:spLocks noChangeShapeType="1"/>
            </p:cNvSpPr>
            <p:nvPr/>
          </p:nvSpPr>
          <p:spPr bwMode="auto">
            <a:xfrm>
              <a:off x="2172" y="2023"/>
              <a:ext cx="312" cy="0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Line 95"/>
            <p:cNvSpPr>
              <a:spLocks noChangeShapeType="1"/>
            </p:cNvSpPr>
            <p:nvPr/>
          </p:nvSpPr>
          <p:spPr bwMode="auto">
            <a:xfrm flipV="1">
              <a:off x="2172" y="1767"/>
              <a:ext cx="0" cy="504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96"/>
            <p:cNvSpPr>
              <a:spLocks/>
            </p:cNvSpPr>
            <p:nvPr/>
          </p:nvSpPr>
          <p:spPr bwMode="auto">
            <a:xfrm>
              <a:off x="1948" y="1879"/>
              <a:ext cx="192" cy="288"/>
            </a:xfrm>
            <a:custGeom>
              <a:avLst/>
              <a:gdLst>
                <a:gd name="T0" fmla="*/ 0 w 192"/>
                <a:gd name="T1" fmla="*/ 288 h 288"/>
                <a:gd name="T2" fmla="*/ 192 w 192"/>
                <a:gd name="T3" fmla="*/ 144 h 288"/>
                <a:gd name="T4" fmla="*/ 0 w 192"/>
                <a:gd name="T5" fmla="*/ 0 h 288"/>
                <a:gd name="T6" fmla="*/ 0 w 192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288">
                  <a:moveTo>
                    <a:pt x="0" y="288"/>
                  </a:moveTo>
                  <a:lnTo>
                    <a:pt x="192" y="144"/>
                  </a:lnTo>
                  <a:lnTo>
                    <a:pt x="0" y="0"/>
                  </a:lnTo>
                  <a:lnTo>
                    <a:pt x="0" y="288"/>
                  </a:lnTo>
                  <a:close/>
                </a:path>
              </a:pathLst>
            </a:custGeom>
            <a:noFill/>
            <a:ln w="38100">
              <a:solidFill>
                <a:srgbClr val="C5234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0" name="Group 106"/>
          <p:cNvGrpSpPr>
            <a:grpSpLocks noChangeAspect="1"/>
          </p:cNvGrpSpPr>
          <p:nvPr/>
        </p:nvGrpSpPr>
        <p:grpSpPr bwMode="auto">
          <a:xfrm>
            <a:off x="3952138" y="3505157"/>
            <a:ext cx="622301" cy="552451"/>
            <a:chOff x="4392" y="3027"/>
            <a:chExt cx="784" cy="696"/>
          </a:xfrm>
        </p:grpSpPr>
        <p:sp>
          <p:nvSpPr>
            <p:cNvPr id="41" name="AutoShape 105"/>
            <p:cNvSpPr>
              <a:spLocks noChangeAspect="1" noChangeArrowheads="1" noTextEdit="1"/>
            </p:cNvSpPr>
            <p:nvPr/>
          </p:nvSpPr>
          <p:spPr bwMode="auto">
            <a:xfrm>
              <a:off x="4392" y="3027"/>
              <a:ext cx="784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Line 107"/>
            <p:cNvSpPr>
              <a:spLocks noChangeShapeType="1"/>
            </p:cNvSpPr>
            <p:nvPr/>
          </p:nvSpPr>
          <p:spPr bwMode="auto">
            <a:xfrm flipV="1">
              <a:off x="4464" y="3275"/>
              <a:ext cx="216" cy="368"/>
            </a:xfrm>
            <a:prstGeom prst="line">
              <a:avLst/>
            </a:pr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Line 108"/>
            <p:cNvSpPr>
              <a:spLocks noChangeShapeType="1"/>
            </p:cNvSpPr>
            <p:nvPr/>
          </p:nvSpPr>
          <p:spPr bwMode="auto">
            <a:xfrm>
              <a:off x="4848" y="3275"/>
              <a:ext cx="248" cy="0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09"/>
            <p:cNvSpPr>
              <a:spLocks/>
            </p:cNvSpPr>
            <p:nvPr/>
          </p:nvSpPr>
          <p:spPr bwMode="auto">
            <a:xfrm>
              <a:off x="4664" y="3259"/>
              <a:ext cx="24" cy="24"/>
            </a:xfrm>
            <a:custGeom>
              <a:avLst/>
              <a:gdLst>
                <a:gd name="T0" fmla="*/ 0 w 24"/>
                <a:gd name="T1" fmla="*/ 16 h 24"/>
                <a:gd name="T2" fmla="*/ 0 w 24"/>
                <a:gd name="T3" fmla="*/ 16 h 24"/>
                <a:gd name="T4" fmla="*/ 0 w 24"/>
                <a:gd name="T5" fmla="*/ 16 h 24"/>
                <a:gd name="T6" fmla="*/ 0 w 24"/>
                <a:gd name="T7" fmla="*/ 24 h 24"/>
                <a:gd name="T8" fmla="*/ 0 w 24"/>
                <a:gd name="T9" fmla="*/ 24 h 24"/>
                <a:gd name="T10" fmla="*/ 0 w 24"/>
                <a:gd name="T11" fmla="*/ 24 h 24"/>
                <a:gd name="T12" fmla="*/ 8 w 24"/>
                <a:gd name="T13" fmla="*/ 24 h 24"/>
                <a:gd name="T14" fmla="*/ 8 w 24"/>
                <a:gd name="T15" fmla="*/ 24 h 24"/>
                <a:gd name="T16" fmla="*/ 8 w 24"/>
                <a:gd name="T17" fmla="*/ 24 h 24"/>
                <a:gd name="T18" fmla="*/ 8 w 24"/>
                <a:gd name="T19" fmla="*/ 24 h 24"/>
                <a:gd name="T20" fmla="*/ 16 w 24"/>
                <a:gd name="T21" fmla="*/ 24 h 24"/>
                <a:gd name="T22" fmla="*/ 16 w 24"/>
                <a:gd name="T23" fmla="*/ 24 h 24"/>
                <a:gd name="T24" fmla="*/ 16 w 24"/>
                <a:gd name="T25" fmla="*/ 24 h 24"/>
                <a:gd name="T26" fmla="*/ 16 w 24"/>
                <a:gd name="T27" fmla="*/ 24 h 24"/>
                <a:gd name="T28" fmla="*/ 16 w 24"/>
                <a:gd name="T29" fmla="*/ 24 h 24"/>
                <a:gd name="T30" fmla="*/ 24 w 24"/>
                <a:gd name="T31" fmla="*/ 24 h 24"/>
                <a:gd name="T32" fmla="*/ 24 w 24"/>
                <a:gd name="T33" fmla="*/ 24 h 24"/>
                <a:gd name="T34" fmla="*/ 24 w 24"/>
                <a:gd name="T35" fmla="*/ 24 h 24"/>
                <a:gd name="T36" fmla="*/ 24 w 24"/>
                <a:gd name="T37" fmla="*/ 16 h 24"/>
                <a:gd name="T38" fmla="*/ 24 w 24"/>
                <a:gd name="T39" fmla="*/ 16 h 24"/>
                <a:gd name="T40" fmla="*/ 24 w 24"/>
                <a:gd name="T41" fmla="*/ 16 h 24"/>
                <a:gd name="T42" fmla="*/ 24 w 24"/>
                <a:gd name="T43" fmla="*/ 16 h 24"/>
                <a:gd name="T44" fmla="*/ 24 w 24"/>
                <a:gd name="T45" fmla="*/ 16 h 24"/>
                <a:gd name="T46" fmla="*/ 24 w 24"/>
                <a:gd name="T47" fmla="*/ 8 h 24"/>
                <a:gd name="T48" fmla="*/ 24 w 24"/>
                <a:gd name="T49" fmla="*/ 8 h 24"/>
                <a:gd name="T50" fmla="*/ 24 w 24"/>
                <a:gd name="T51" fmla="*/ 8 h 24"/>
                <a:gd name="T52" fmla="*/ 16 w 24"/>
                <a:gd name="T53" fmla="*/ 8 h 24"/>
                <a:gd name="T54" fmla="*/ 16 w 24"/>
                <a:gd name="T55" fmla="*/ 8 h 24"/>
                <a:gd name="T56" fmla="*/ 16 w 24"/>
                <a:gd name="T57" fmla="*/ 0 h 24"/>
                <a:gd name="T58" fmla="*/ 16 w 24"/>
                <a:gd name="T59" fmla="*/ 0 h 24"/>
                <a:gd name="T60" fmla="*/ 16 w 24"/>
                <a:gd name="T61" fmla="*/ 0 h 24"/>
                <a:gd name="T62" fmla="*/ 8 w 24"/>
                <a:gd name="T63" fmla="*/ 0 h 24"/>
                <a:gd name="T64" fmla="*/ 8 w 24"/>
                <a:gd name="T65" fmla="*/ 0 h 24"/>
                <a:gd name="T66" fmla="*/ 8 w 24"/>
                <a:gd name="T67" fmla="*/ 8 h 24"/>
                <a:gd name="T68" fmla="*/ 8 w 24"/>
                <a:gd name="T69" fmla="*/ 8 h 24"/>
                <a:gd name="T70" fmla="*/ 0 w 24"/>
                <a:gd name="T71" fmla="*/ 8 h 24"/>
                <a:gd name="T72" fmla="*/ 0 w 24"/>
                <a:gd name="T73" fmla="*/ 8 h 24"/>
                <a:gd name="T74" fmla="*/ 0 w 24"/>
                <a:gd name="T75" fmla="*/ 8 h 24"/>
                <a:gd name="T76" fmla="*/ 0 w 24"/>
                <a:gd name="T77" fmla="*/ 16 h 24"/>
                <a:gd name="T78" fmla="*/ 0 w 24"/>
                <a:gd name="T79" fmla="*/ 16 h 24"/>
                <a:gd name="T80" fmla="*/ 0 w 24"/>
                <a:gd name="T8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110"/>
            <p:cNvSpPr>
              <a:spLocks/>
            </p:cNvSpPr>
            <p:nvPr/>
          </p:nvSpPr>
          <p:spPr bwMode="auto">
            <a:xfrm>
              <a:off x="4664" y="3259"/>
              <a:ext cx="24" cy="24"/>
            </a:xfrm>
            <a:custGeom>
              <a:avLst/>
              <a:gdLst>
                <a:gd name="T0" fmla="*/ 0 w 24"/>
                <a:gd name="T1" fmla="*/ 16 h 24"/>
                <a:gd name="T2" fmla="*/ 0 w 24"/>
                <a:gd name="T3" fmla="*/ 16 h 24"/>
                <a:gd name="T4" fmla="*/ 0 w 24"/>
                <a:gd name="T5" fmla="*/ 16 h 24"/>
                <a:gd name="T6" fmla="*/ 0 w 24"/>
                <a:gd name="T7" fmla="*/ 24 h 24"/>
                <a:gd name="T8" fmla="*/ 0 w 24"/>
                <a:gd name="T9" fmla="*/ 24 h 24"/>
                <a:gd name="T10" fmla="*/ 0 w 24"/>
                <a:gd name="T11" fmla="*/ 24 h 24"/>
                <a:gd name="T12" fmla="*/ 8 w 24"/>
                <a:gd name="T13" fmla="*/ 24 h 24"/>
                <a:gd name="T14" fmla="*/ 8 w 24"/>
                <a:gd name="T15" fmla="*/ 24 h 24"/>
                <a:gd name="T16" fmla="*/ 8 w 24"/>
                <a:gd name="T17" fmla="*/ 24 h 24"/>
                <a:gd name="T18" fmla="*/ 8 w 24"/>
                <a:gd name="T19" fmla="*/ 24 h 24"/>
                <a:gd name="T20" fmla="*/ 16 w 24"/>
                <a:gd name="T21" fmla="*/ 24 h 24"/>
                <a:gd name="T22" fmla="*/ 16 w 24"/>
                <a:gd name="T23" fmla="*/ 24 h 24"/>
                <a:gd name="T24" fmla="*/ 16 w 24"/>
                <a:gd name="T25" fmla="*/ 24 h 24"/>
                <a:gd name="T26" fmla="*/ 16 w 24"/>
                <a:gd name="T27" fmla="*/ 24 h 24"/>
                <a:gd name="T28" fmla="*/ 16 w 24"/>
                <a:gd name="T29" fmla="*/ 24 h 24"/>
                <a:gd name="T30" fmla="*/ 24 w 24"/>
                <a:gd name="T31" fmla="*/ 24 h 24"/>
                <a:gd name="T32" fmla="*/ 24 w 24"/>
                <a:gd name="T33" fmla="*/ 24 h 24"/>
                <a:gd name="T34" fmla="*/ 24 w 24"/>
                <a:gd name="T35" fmla="*/ 24 h 24"/>
                <a:gd name="T36" fmla="*/ 24 w 24"/>
                <a:gd name="T37" fmla="*/ 16 h 24"/>
                <a:gd name="T38" fmla="*/ 24 w 24"/>
                <a:gd name="T39" fmla="*/ 16 h 24"/>
                <a:gd name="T40" fmla="*/ 24 w 24"/>
                <a:gd name="T41" fmla="*/ 16 h 24"/>
                <a:gd name="T42" fmla="*/ 24 w 24"/>
                <a:gd name="T43" fmla="*/ 16 h 24"/>
                <a:gd name="T44" fmla="*/ 24 w 24"/>
                <a:gd name="T45" fmla="*/ 16 h 24"/>
                <a:gd name="T46" fmla="*/ 24 w 24"/>
                <a:gd name="T47" fmla="*/ 8 h 24"/>
                <a:gd name="T48" fmla="*/ 24 w 24"/>
                <a:gd name="T49" fmla="*/ 8 h 24"/>
                <a:gd name="T50" fmla="*/ 24 w 24"/>
                <a:gd name="T51" fmla="*/ 8 h 24"/>
                <a:gd name="T52" fmla="*/ 16 w 24"/>
                <a:gd name="T53" fmla="*/ 8 h 24"/>
                <a:gd name="T54" fmla="*/ 16 w 24"/>
                <a:gd name="T55" fmla="*/ 8 h 24"/>
                <a:gd name="T56" fmla="*/ 16 w 24"/>
                <a:gd name="T57" fmla="*/ 0 h 24"/>
                <a:gd name="T58" fmla="*/ 16 w 24"/>
                <a:gd name="T59" fmla="*/ 0 h 24"/>
                <a:gd name="T60" fmla="*/ 16 w 24"/>
                <a:gd name="T61" fmla="*/ 0 h 24"/>
                <a:gd name="T62" fmla="*/ 8 w 24"/>
                <a:gd name="T63" fmla="*/ 0 h 24"/>
                <a:gd name="T64" fmla="*/ 8 w 24"/>
                <a:gd name="T65" fmla="*/ 0 h 24"/>
                <a:gd name="T66" fmla="*/ 8 w 24"/>
                <a:gd name="T67" fmla="*/ 8 h 24"/>
                <a:gd name="T68" fmla="*/ 8 w 24"/>
                <a:gd name="T69" fmla="*/ 8 h 24"/>
                <a:gd name="T70" fmla="*/ 0 w 24"/>
                <a:gd name="T71" fmla="*/ 8 h 24"/>
                <a:gd name="T72" fmla="*/ 0 w 24"/>
                <a:gd name="T73" fmla="*/ 8 h 24"/>
                <a:gd name="T74" fmla="*/ 0 w 24"/>
                <a:gd name="T75" fmla="*/ 8 h 24"/>
                <a:gd name="T76" fmla="*/ 0 w 24"/>
                <a:gd name="T77" fmla="*/ 16 h 24"/>
                <a:gd name="T78" fmla="*/ 0 w 24"/>
                <a:gd name="T79" fmla="*/ 16 h 24"/>
                <a:gd name="T80" fmla="*/ 0 w 24"/>
                <a:gd name="T8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</a:path>
              </a:pathLst>
            </a:cu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111"/>
            <p:cNvSpPr>
              <a:spLocks/>
            </p:cNvSpPr>
            <p:nvPr/>
          </p:nvSpPr>
          <p:spPr bwMode="auto">
            <a:xfrm>
              <a:off x="4496" y="3099"/>
              <a:ext cx="352" cy="352"/>
            </a:xfrm>
            <a:custGeom>
              <a:avLst/>
              <a:gdLst>
                <a:gd name="T0" fmla="*/ 0 w 352"/>
                <a:gd name="T1" fmla="*/ 192 h 352"/>
                <a:gd name="T2" fmla="*/ 0 w 352"/>
                <a:gd name="T3" fmla="*/ 224 h 352"/>
                <a:gd name="T4" fmla="*/ 8 w 352"/>
                <a:gd name="T5" fmla="*/ 248 h 352"/>
                <a:gd name="T6" fmla="*/ 24 w 352"/>
                <a:gd name="T7" fmla="*/ 272 h 352"/>
                <a:gd name="T8" fmla="*/ 40 w 352"/>
                <a:gd name="T9" fmla="*/ 288 h 352"/>
                <a:gd name="T10" fmla="*/ 56 w 352"/>
                <a:gd name="T11" fmla="*/ 304 h 352"/>
                <a:gd name="T12" fmla="*/ 72 w 352"/>
                <a:gd name="T13" fmla="*/ 320 h 352"/>
                <a:gd name="T14" fmla="*/ 96 w 352"/>
                <a:gd name="T15" fmla="*/ 336 h 352"/>
                <a:gd name="T16" fmla="*/ 120 w 352"/>
                <a:gd name="T17" fmla="*/ 344 h 352"/>
                <a:gd name="T18" fmla="*/ 144 w 352"/>
                <a:gd name="T19" fmla="*/ 352 h 352"/>
                <a:gd name="T20" fmla="*/ 176 w 352"/>
                <a:gd name="T21" fmla="*/ 352 h 352"/>
                <a:gd name="T22" fmla="*/ 200 w 352"/>
                <a:gd name="T23" fmla="*/ 352 h 352"/>
                <a:gd name="T24" fmla="*/ 224 w 352"/>
                <a:gd name="T25" fmla="*/ 344 h 352"/>
                <a:gd name="T26" fmla="*/ 248 w 352"/>
                <a:gd name="T27" fmla="*/ 336 h 352"/>
                <a:gd name="T28" fmla="*/ 272 w 352"/>
                <a:gd name="T29" fmla="*/ 320 h 352"/>
                <a:gd name="T30" fmla="*/ 296 w 352"/>
                <a:gd name="T31" fmla="*/ 304 h 352"/>
                <a:gd name="T32" fmla="*/ 312 w 352"/>
                <a:gd name="T33" fmla="*/ 288 h 352"/>
                <a:gd name="T34" fmla="*/ 328 w 352"/>
                <a:gd name="T35" fmla="*/ 272 h 352"/>
                <a:gd name="T36" fmla="*/ 336 w 352"/>
                <a:gd name="T37" fmla="*/ 248 h 352"/>
                <a:gd name="T38" fmla="*/ 344 w 352"/>
                <a:gd name="T39" fmla="*/ 224 h 352"/>
                <a:gd name="T40" fmla="*/ 352 w 352"/>
                <a:gd name="T41" fmla="*/ 192 h 352"/>
                <a:gd name="T42" fmla="*/ 352 w 352"/>
                <a:gd name="T43" fmla="*/ 168 h 352"/>
                <a:gd name="T44" fmla="*/ 344 w 352"/>
                <a:gd name="T45" fmla="*/ 144 h 352"/>
                <a:gd name="T46" fmla="*/ 336 w 352"/>
                <a:gd name="T47" fmla="*/ 120 h 352"/>
                <a:gd name="T48" fmla="*/ 328 w 352"/>
                <a:gd name="T49" fmla="*/ 96 h 352"/>
                <a:gd name="T50" fmla="*/ 312 w 352"/>
                <a:gd name="T51" fmla="*/ 72 h 352"/>
                <a:gd name="T52" fmla="*/ 296 w 352"/>
                <a:gd name="T53" fmla="*/ 56 h 352"/>
                <a:gd name="T54" fmla="*/ 280 w 352"/>
                <a:gd name="T55" fmla="*/ 40 h 352"/>
                <a:gd name="T56" fmla="*/ 256 w 352"/>
                <a:gd name="T57" fmla="*/ 24 h 352"/>
                <a:gd name="T58" fmla="*/ 232 w 352"/>
                <a:gd name="T59" fmla="*/ 16 h 352"/>
                <a:gd name="T60" fmla="*/ 208 w 352"/>
                <a:gd name="T61" fmla="*/ 8 h 352"/>
                <a:gd name="T62" fmla="*/ 184 w 352"/>
                <a:gd name="T63" fmla="*/ 0 h 352"/>
                <a:gd name="T64" fmla="*/ 152 w 352"/>
                <a:gd name="T65" fmla="*/ 0 h 352"/>
                <a:gd name="T66" fmla="*/ 128 w 352"/>
                <a:gd name="T67" fmla="*/ 8 h 352"/>
                <a:gd name="T68" fmla="*/ 104 w 352"/>
                <a:gd name="T69" fmla="*/ 16 h 352"/>
                <a:gd name="T70" fmla="*/ 80 w 352"/>
                <a:gd name="T71" fmla="*/ 24 h 352"/>
                <a:gd name="T72" fmla="*/ 64 w 352"/>
                <a:gd name="T73" fmla="*/ 40 h 352"/>
                <a:gd name="T74" fmla="*/ 40 w 352"/>
                <a:gd name="T75" fmla="*/ 56 h 352"/>
                <a:gd name="T76" fmla="*/ 24 w 352"/>
                <a:gd name="T77" fmla="*/ 80 h 352"/>
                <a:gd name="T78" fmla="*/ 16 w 352"/>
                <a:gd name="T79" fmla="*/ 104 h 352"/>
                <a:gd name="T80" fmla="*/ 8 w 352"/>
                <a:gd name="T81" fmla="*/ 128 h 352"/>
                <a:gd name="T82" fmla="*/ 0 w 352"/>
                <a:gd name="T83" fmla="*/ 152 h 352"/>
                <a:gd name="T84" fmla="*/ 0 w 352"/>
                <a:gd name="T85" fmla="*/ 17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2" h="352">
                  <a:moveTo>
                    <a:pt x="0" y="176"/>
                  </a:moveTo>
                  <a:lnTo>
                    <a:pt x="0" y="184"/>
                  </a:lnTo>
                  <a:lnTo>
                    <a:pt x="0" y="192"/>
                  </a:lnTo>
                  <a:lnTo>
                    <a:pt x="0" y="208"/>
                  </a:lnTo>
                  <a:lnTo>
                    <a:pt x="0" y="216"/>
                  </a:lnTo>
                  <a:lnTo>
                    <a:pt x="0" y="224"/>
                  </a:lnTo>
                  <a:lnTo>
                    <a:pt x="8" y="232"/>
                  </a:lnTo>
                  <a:lnTo>
                    <a:pt x="8" y="240"/>
                  </a:lnTo>
                  <a:lnTo>
                    <a:pt x="8" y="248"/>
                  </a:lnTo>
                  <a:lnTo>
                    <a:pt x="16" y="256"/>
                  </a:lnTo>
                  <a:lnTo>
                    <a:pt x="16" y="264"/>
                  </a:lnTo>
                  <a:lnTo>
                    <a:pt x="24" y="272"/>
                  </a:lnTo>
                  <a:lnTo>
                    <a:pt x="24" y="272"/>
                  </a:lnTo>
                  <a:lnTo>
                    <a:pt x="32" y="280"/>
                  </a:lnTo>
                  <a:lnTo>
                    <a:pt x="40" y="288"/>
                  </a:lnTo>
                  <a:lnTo>
                    <a:pt x="40" y="296"/>
                  </a:lnTo>
                  <a:lnTo>
                    <a:pt x="48" y="304"/>
                  </a:lnTo>
                  <a:lnTo>
                    <a:pt x="56" y="304"/>
                  </a:lnTo>
                  <a:lnTo>
                    <a:pt x="64" y="312"/>
                  </a:lnTo>
                  <a:lnTo>
                    <a:pt x="72" y="320"/>
                  </a:lnTo>
                  <a:lnTo>
                    <a:pt x="72" y="320"/>
                  </a:lnTo>
                  <a:lnTo>
                    <a:pt x="80" y="328"/>
                  </a:lnTo>
                  <a:lnTo>
                    <a:pt x="88" y="336"/>
                  </a:lnTo>
                  <a:lnTo>
                    <a:pt x="96" y="336"/>
                  </a:lnTo>
                  <a:lnTo>
                    <a:pt x="104" y="336"/>
                  </a:lnTo>
                  <a:lnTo>
                    <a:pt x="112" y="344"/>
                  </a:lnTo>
                  <a:lnTo>
                    <a:pt x="120" y="344"/>
                  </a:lnTo>
                  <a:lnTo>
                    <a:pt x="128" y="352"/>
                  </a:lnTo>
                  <a:lnTo>
                    <a:pt x="136" y="352"/>
                  </a:lnTo>
                  <a:lnTo>
                    <a:pt x="144" y="352"/>
                  </a:lnTo>
                  <a:lnTo>
                    <a:pt x="152" y="352"/>
                  </a:lnTo>
                  <a:lnTo>
                    <a:pt x="168" y="352"/>
                  </a:lnTo>
                  <a:lnTo>
                    <a:pt x="176" y="352"/>
                  </a:lnTo>
                  <a:lnTo>
                    <a:pt x="184" y="352"/>
                  </a:lnTo>
                  <a:lnTo>
                    <a:pt x="192" y="352"/>
                  </a:lnTo>
                  <a:lnTo>
                    <a:pt x="200" y="352"/>
                  </a:lnTo>
                  <a:lnTo>
                    <a:pt x="208" y="352"/>
                  </a:lnTo>
                  <a:lnTo>
                    <a:pt x="216" y="352"/>
                  </a:lnTo>
                  <a:lnTo>
                    <a:pt x="224" y="344"/>
                  </a:lnTo>
                  <a:lnTo>
                    <a:pt x="232" y="344"/>
                  </a:lnTo>
                  <a:lnTo>
                    <a:pt x="240" y="336"/>
                  </a:lnTo>
                  <a:lnTo>
                    <a:pt x="248" y="336"/>
                  </a:lnTo>
                  <a:lnTo>
                    <a:pt x="256" y="336"/>
                  </a:lnTo>
                  <a:lnTo>
                    <a:pt x="264" y="328"/>
                  </a:lnTo>
                  <a:lnTo>
                    <a:pt x="272" y="320"/>
                  </a:lnTo>
                  <a:lnTo>
                    <a:pt x="280" y="320"/>
                  </a:lnTo>
                  <a:lnTo>
                    <a:pt x="288" y="312"/>
                  </a:lnTo>
                  <a:lnTo>
                    <a:pt x="296" y="304"/>
                  </a:lnTo>
                  <a:lnTo>
                    <a:pt x="296" y="304"/>
                  </a:lnTo>
                  <a:lnTo>
                    <a:pt x="304" y="296"/>
                  </a:lnTo>
                  <a:lnTo>
                    <a:pt x="312" y="288"/>
                  </a:lnTo>
                  <a:lnTo>
                    <a:pt x="312" y="280"/>
                  </a:lnTo>
                  <a:lnTo>
                    <a:pt x="320" y="272"/>
                  </a:lnTo>
                  <a:lnTo>
                    <a:pt x="328" y="272"/>
                  </a:lnTo>
                  <a:lnTo>
                    <a:pt x="328" y="264"/>
                  </a:lnTo>
                  <a:lnTo>
                    <a:pt x="336" y="256"/>
                  </a:lnTo>
                  <a:lnTo>
                    <a:pt x="336" y="248"/>
                  </a:lnTo>
                  <a:lnTo>
                    <a:pt x="336" y="240"/>
                  </a:lnTo>
                  <a:lnTo>
                    <a:pt x="344" y="232"/>
                  </a:lnTo>
                  <a:lnTo>
                    <a:pt x="344" y="224"/>
                  </a:lnTo>
                  <a:lnTo>
                    <a:pt x="344" y="216"/>
                  </a:lnTo>
                  <a:lnTo>
                    <a:pt x="344" y="208"/>
                  </a:lnTo>
                  <a:lnTo>
                    <a:pt x="352" y="192"/>
                  </a:lnTo>
                  <a:lnTo>
                    <a:pt x="352" y="184"/>
                  </a:lnTo>
                  <a:lnTo>
                    <a:pt x="352" y="176"/>
                  </a:lnTo>
                  <a:lnTo>
                    <a:pt x="352" y="168"/>
                  </a:lnTo>
                  <a:lnTo>
                    <a:pt x="352" y="160"/>
                  </a:lnTo>
                  <a:lnTo>
                    <a:pt x="344" y="152"/>
                  </a:lnTo>
                  <a:lnTo>
                    <a:pt x="344" y="144"/>
                  </a:lnTo>
                  <a:lnTo>
                    <a:pt x="344" y="136"/>
                  </a:lnTo>
                  <a:lnTo>
                    <a:pt x="344" y="128"/>
                  </a:lnTo>
                  <a:lnTo>
                    <a:pt x="336" y="120"/>
                  </a:lnTo>
                  <a:lnTo>
                    <a:pt x="336" y="112"/>
                  </a:lnTo>
                  <a:lnTo>
                    <a:pt x="336" y="104"/>
                  </a:lnTo>
                  <a:lnTo>
                    <a:pt x="328" y="96"/>
                  </a:lnTo>
                  <a:lnTo>
                    <a:pt x="328" y="88"/>
                  </a:lnTo>
                  <a:lnTo>
                    <a:pt x="320" y="80"/>
                  </a:lnTo>
                  <a:lnTo>
                    <a:pt x="312" y="72"/>
                  </a:lnTo>
                  <a:lnTo>
                    <a:pt x="312" y="64"/>
                  </a:lnTo>
                  <a:lnTo>
                    <a:pt x="304" y="56"/>
                  </a:lnTo>
                  <a:lnTo>
                    <a:pt x="296" y="56"/>
                  </a:lnTo>
                  <a:lnTo>
                    <a:pt x="296" y="48"/>
                  </a:lnTo>
                  <a:lnTo>
                    <a:pt x="288" y="40"/>
                  </a:lnTo>
                  <a:lnTo>
                    <a:pt x="280" y="40"/>
                  </a:lnTo>
                  <a:lnTo>
                    <a:pt x="272" y="32"/>
                  </a:lnTo>
                  <a:lnTo>
                    <a:pt x="264" y="24"/>
                  </a:lnTo>
                  <a:lnTo>
                    <a:pt x="256" y="24"/>
                  </a:lnTo>
                  <a:lnTo>
                    <a:pt x="248" y="16"/>
                  </a:lnTo>
                  <a:lnTo>
                    <a:pt x="240" y="16"/>
                  </a:lnTo>
                  <a:lnTo>
                    <a:pt x="232" y="16"/>
                  </a:lnTo>
                  <a:lnTo>
                    <a:pt x="224" y="8"/>
                  </a:lnTo>
                  <a:lnTo>
                    <a:pt x="216" y="8"/>
                  </a:lnTo>
                  <a:lnTo>
                    <a:pt x="208" y="8"/>
                  </a:lnTo>
                  <a:lnTo>
                    <a:pt x="200" y="0"/>
                  </a:lnTo>
                  <a:lnTo>
                    <a:pt x="192" y="0"/>
                  </a:lnTo>
                  <a:lnTo>
                    <a:pt x="184" y="0"/>
                  </a:lnTo>
                  <a:lnTo>
                    <a:pt x="176" y="0"/>
                  </a:lnTo>
                  <a:lnTo>
                    <a:pt x="168" y="0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36" y="8"/>
                  </a:lnTo>
                  <a:lnTo>
                    <a:pt x="128" y="8"/>
                  </a:lnTo>
                  <a:lnTo>
                    <a:pt x="120" y="8"/>
                  </a:lnTo>
                  <a:lnTo>
                    <a:pt x="112" y="16"/>
                  </a:lnTo>
                  <a:lnTo>
                    <a:pt x="104" y="16"/>
                  </a:lnTo>
                  <a:lnTo>
                    <a:pt x="96" y="16"/>
                  </a:lnTo>
                  <a:lnTo>
                    <a:pt x="88" y="24"/>
                  </a:lnTo>
                  <a:lnTo>
                    <a:pt x="80" y="24"/>
                  </a:lnTo>
                  <a:lnTo>
                    <a:pt x="72" y="32"/>
                  </a:lnTo>
                  <a:lnTo>
                    <a:pt x="72" y="40"/>
                  </a:lnTo>
                  <a:lnTo>
                    <a:pt x="64" y="40"/>
                  </a:lnTo>
                  <a:lnTo>
                    <a:pt x="56" y="48"/>
                  </a:lnTo>
                  <a:lnTo>
                    <a:pt x="48" y="56"/>
                  </a:lnTo>
                  <a:lnTo>
                    <a:pt x="40" y="56"/>
                  </a:lnTo>
                  <a:lnTo>
                    <a:pt x="40" y="64"/>
                  </a:lnTo>
                  <a:lnTo>
                    <a:pt x="32" y="72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76"/>
                  </a:lnTo>
                </a:path>
              </a:pathLst>
            </a:cu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54" name="Groupe 53"/>
          <p:cNvGrpSpPr/>
          <p:nvPr/>
        </p:nvGrpSpPr>
        <p:grpSpPr>
          <a:xfrm>
            <a:off x="6886877" y="5291939"/>
            <a:ext cx="755984" cy="414148"/>
            <a:chOff x="4948238" y="633413"/>
            <a:chExt cx="1460500" cy="800100"/>
          </a:xfrm>
        </p:grpSpPr>
        <p:sp>
          <p:nvSpPr>
            <p:cNvPr id="55" name="Line 5"/>
            <p:cNvSpPr>
              <a:spLocks noChangeShapeType="1"/>
            </p:cNvSpPr>
            <p:nvPr/>
          </p:nvSpPr>
          <p:spPr bwMode="auto">
            <a:xfrm>
              <a:off x="5672138" y="1014413"/>
              <a:ext cx="0" cy="419100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" name="Rectangle 6"/>
            <p:cNvSpPr>
              <a:spLocks noChangeArrowheads="1"/>
            </p:cNvSpPr>
            <p:nvPr/>
          </p:nvSpPr>
          <p:spPr bwMode="auto">
            <a:xfrm>
              <a:off x="5240338" y="633413"/>
              <a:ext cx="838200" cy="355600"/>
            </a:xfrm>
            <a:prstGeom prst="rect">
              <a:avLst/>
            </a:prstGeom>
            <a:noFill/>
            <a:ln w="38100">
              <a:solidFill>
                <a:srgbClr val="9A9A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7" name="Line 7"/>
            <p:cNvSpPr>
              <a:spLocks noChangeShapeType="1"/>
            </p:cNvSpPr>
            <p:nvPr/>
          </p:nvSpPr>
          <p:spPr bwMode="auto">
            <a:xfrm flipV="1">
              <a:off x="5151438" y="671513"/>
              <a:ext cx="0" cy="3048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" name="Line 8"/>
            <p:cNvSpPr>
              <a:spLocks noChangeShapeType="1"/>
            </p:cNvSpPr>
            <p:nvPr/>
          </p:nvSpPr>
          <p:spPr bwMode="auto">
            <a:xfrm>
              <a:off x="4948238" y="823913"/>
              <a:ext cx="1460500" cy="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" name="Line 9"/>
            <p:cNvSpPr>
              <a:spLocks noChangeShapeType="1"/>
            </p:cNvSpPr>
            <p:nvPr/>
          </p:nvSpPr>
          <p:spPr bwMode="auto">
            <a:xfrm flipV="1">
              <a:off x="6154738" y="671513"/>
              <a:ext cx="0" cy="3048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10872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e 96"/>
          <p:cNvGrpSpPr/>
          <p:nvPr/>
        </p:nvGrpSpPr>
        <p:grpSpPr>
          <a:xfrm>
            <a:off x="448854" y="302962"/>
            <a:ext cx="7133046" cy="5916489"/>
            <a:chOff x="448854" y="302962"/>
            <a:chExt cx="7133046" cy="5916489"/>
          </a:xfrm>
        </p:grpSpPr>
        <p:cxnSp>
          <p:nvCxnSpPr>
            <p:cNvPr id="70" name="Connecteur droit avec flèche 69"/>
            <p:cNvCxnSpPr/>
            <p:nvPr/>
          </p:nvCxnSpPr>
          <p:spPr>
            <a:xfrm>
              <a:off x="1268004" y="2551253"/>
              <a:ext cx="6313896" cy="3668198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Connecteur droit avec flèche 91"/>
            <p:cNvCxnSpPr/>
            <p:nvPr/>
          </p:nvCxnSpPr>
          <p:spPr>
            <a:xfrm flipH="1" flipV="1">
              <a:off x="1249363" y="302962"/>
              <a:ext cx="18641" cy="2260784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Connecteur droit avec flèche 93"/>
            <p:cNvCxnSpPr/>
            <p:nvPr/>
          </p:nvCxnSpPr>
          <p:spPr>
            <a:xfrm flipH="1">
              <a:off x="448854" y="2534631"/>
              <a:ext cx="825909" cy="484447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itr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Schéma cinématique minimal de l’embrayage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102</a:t>
            </a:fld>
            <a:endParaRPr lang="fr-FR" dirty="0"/>
          </a:p>
        </p:txBody>
      </p:sp>
      <p:grpSp>
        <p:nvGrpSpPr>
          <p:cNvPr id="3" name="Group 12"/>
          <p:cNvGrpSpPr>
            <a:grpSpLocks noChangeAspect="1"/>
          </p:cNvGrpSpPr>
          <p:nvPr/>
        </p:nvGrpSpPr>
        <p:grpSpPr bwMode="auto">
          <a:xfrm>
            <a:off x="448854" y="1101118"/>
            <a:ext cx="1536700" cy="1954213"/>
            <a:chOff x="352" y="1212"/>
            <a:chExt cx="968" cy="1231"/>
          </a:xfrm>
        </p:grpSpPr>
        <p:sp>
          <p:nvSpPr>
            <p:cNvPr id="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352" y="1691"/>
              <a:ext cx="968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" name="Line 13"/>
            <p:cNvSpPr>
              <a:spLocks noChangeShapeType="1"/>
            </p:cNvSpPr>
            <p:nvPr/>
          </p:nvSpPr>
          <p:spPr bwMode="auto">
            <a:xfrm>
              <a:off x="640" y="2139"/>
              <a:ext cx="320" cy="192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" name="Line 14"/>
            <p:cNvSpPr>
              <a:spLocks noChangeShapeType="1"/>
            </p:cNvSpPr>
            <p:nvPr/>
          </p:nvSpPr>
          <p:spPr bwMode="auto">
            <a:xfrm>
              <a:off x="424" y="1883"/>
              <a:ext cx="216" cy="128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" name="Line 15"/>
            <p:cNvSpPr>
              <a:spLocks noChangeShapeType="1"/>
            </p:cNvSpPr>
            <p:nvPr/>
          </p:nvSpPr>
          <p:spPr bwMode="auto">
            <a:xfrm>
              <a:off x="856" y="1212"/>
              <a:ext cx="0" cy="831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16"/>
            <p:cNvSpPr>
              <a:spLocks/>
            </p:cNvSpPr>
            <p:nvPr/>
          </p:nvSpPr>
          <p:spPr bwMode="auto">
            <a:xfrm>
              <a:off x="616" y="1923"/>
              <a:ext cx="176" cy="224"/>
            </a:xfrm>
            <a:custGeom>
              <a:avLst/>
              <a:gdLst>
                <a:gd name="T0" fmla="*/ 144 w 176"/>
                <a:gd name="T1" fmla="*/ 8 h 224"/>
                <a:gd name="T2" fmla="*/ 128 w 176"/>
                <a:gd name="T3" fmla="*/ 0 h 224"/>
                <a:gd name="T4" fmla="*/ 120 w 176"/>
                <a:gd name="T5" fmla="*/ 0 h 224"/>
                <a:gd name="T6" fmla="*/ 112 w 176"/>
                <a:gd name="T7" fmla="*/ 8 h 224"/>
                <a:gd name="T8" fmla="*/ 96 w 176"/>
                <a:gd name="T9" fmla="*/ 8 h 224"/>
                <a:gd name="T10" fmla="*/ 80 w 176"/>
                <a:gd name="T11" fmla="*/ 16 h 224"/>
                <a:gd name="T12" fmla="*/ 72 w 176"/>
                <a:gd name="T13" fmla="*/ 24 h 224"/>
                <a:gd name="T14" fmla="*/ 56 w 176"/>
                <a:gd name="T15" fmla="*/ 40 h 224"/>
                <a:gd name="T16" fmla="*/ 48 w 176"/>
                <a:gd name="T17" fmla="*/ 48 h 224"/>
                <a:gd name="T18" fmla="*/ 40 w 176"/>
                <a:gd name="T19" fmla="*/ 64 h 224"/>
                <a:gd name="T20" fmla="*/ 24 w 176"/>
                <a:gd name="T21" fmla="*/ 80 h 224"/>
                <a:gd name="T22" fmla="*/ 16 w 176"/>
                <a:gd name="T23" fmla="*/ 96 h 224"/>
                <a:gd name="T24" fmla="*/ 8 w 176"/>
                <a:gd name="T25" fmla="*/ 112 h 224"/>
                <a:gd name="T26" fmla="*/ 8 w 176"/>
                <a:gd name="T27" fmla="*/ 128 h 224"/>
                <a:gd name="T28" fmla="*/ 0 w 176"/>
                <a:gd name="T29" fmla="*/ 144 h 224"/>
                <a:gd name="T30" fmla="*/ 0 w 176"/>
                <a:gd name="T31" fmla="*/ 160 h 224"/>
                <a:gd name="T32" fmla="*/ 0 w 176"/>
                <a:gd name="T33" fmla="*/ 176 h 224"/>
                <a:gd name="T34" fmla="*/ 8 w 176"/>
                <a:gd name="T35" fmla="*/ 184 h 224"/>
                <a:gd name="T36" fmla="*/ 8 w 176"/>
                <a:gd name="T37" fmla="*/ 200 h 224"/>
                <a:gd name="T38" fmla="*/ 16 w 176"/>
                <a:gd name="T39" fmla="*/ 208 h 224"/>
                <a:gd name="T40" fmla="*/ 24 w 176"/>
                <a:gd name="T41" fmla="*/ 216 h 224"/>
                <a:gd name="T42" fmla="*/ 32 w 176"/>
                <a:gd name="T43" fmla="*/ 224 h 224"/>
                <a:gd name="T44" fmla="*/ 40 w 176"/>
                <a:gd name="T45" fmla="*/ 224 h 224"/>
                <a:gd name="T46" fmla="*/ 56 w 176"/>
                <a:gd name="T47" fmla="*/ 224 h 224"/>
                <a:gd name="T48" fmla="*/ 64 w 176"/>
                <a:gd name="T49" fmla="*/ 224 h 224"/>
                <a:gd name="T50" fmla="*/ 80 w 176"/>
                <a:gd name="T51" fmla="*/ 224 h 224"/>
                <a:gd name="T52" fmla="*/ 88 w 176"/>
                <a:gd name="T53" fmla="*/ 216 h 224"/>
                <a:gd name="T54" fmla="*/ 104 w 176"/>
                <a:gd name="T55" fmla="*/ 208 h 224"/>
                <a:gd name="T56" fmla="*/ 112 w 176"/>
                <a:gd name="T57" fmla="*/ 200 h 224"/>
                <a:gd name="T58" fmla="*/ 128 w 176"/>
                <a:gd name="T59" fmla="*/ 184 h 224"/>
                <a:gd name="T60" fmla="*/ 136 w 176"/>
                <a:gd name="T61" fmla="*/ 168 h 224"/>
                <a:gd name="T62" fmla="*/ 144 w 176"/>
                <a:gd name="T63" fmla="*/ 152 h 224"/>
                <a:gd name="T64" fmla="*/ 152 w 176"/>
                <a:gd name="T65" fmla="*/ 136 h 224"/>
                <a:gd name="T66" fmla="*/ 160 w 176"/>
                <a:gd name="T67" fmla="*/ 120 h 224"/>
                <a:gd name="T68" fmla="*/ 168 w 176"/>
                <a:gd name="T69" fmla="*/ 104 h 224"/>
                <a:gd name="T70" fmla="*/ 176 w 176"/>
                <a:gd name="T71" fmla="*/ 88 h 224"/>
                <a:gd name="T72" fmla="*/ 176 w 176"/>
                <a:gd name="T73" fmla="*/ 72 h 224"/>
                <a:gd name="T74" fmla="*/ 176 w 176"/>
                <a:gd name="T75" fmla="*/ 64 h 224"/>
                <a:gd name="T76" fmla="*/ 176 w 176"/>
                <a:gd name="T77" fmla="*/ 48 h 224"/>
                <a:gd name="T78" fmla="*/ 168 w 176"/>
                <a:gd name="T79" fmla="*/ 32 h 224"/>
                <a:gd name="T80" fmla="*/ 168 w 176"/>
                <a:gd name="T81" fmla="*/ 24 h 224"/>
                <a:gd name="T82" fmla="*/ 160 w 176"/>
                <a:gd name="T83" fmla="*/ 16 h 224"/>
                <a:gd name="T84" fmla="*/ 152 w 176"/>
                <a:gd name="T85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24">
                  <a:moveTo>
                    <a:pt x="152" y="8"/>
                  </a:moveTo>
                  <a:lnTo>
                    <a:pt x="144" y="8"/>
                  </a:lnTo>
                  <a:lnTo>
                    <a:pt x="144" y="8"/>
                  </a:lnTo>
                  <a:lnTo>
                    <a:pt x="136" y="8"/>
                  </a:lnTo>
                  <a:lnTo>
                    <a:pt x="136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12" y="0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64"/>
                  </a:lnTo>
                  <a:lnTo>
                    <a:pt x="32" y="64"/>
                  </a:lnTo>
                  <a:lnTo>
                    <a:pt x="32" y="72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8" y="184"/>
                  </a:lnTo>
                  <a:lnTo>
                    <a:pt x="8" y="192"/>
                  </a:lnTo>
                  <a:lnTo>
                    <a:pt x="8" y="192"/>
                  </a:lnTo>
                  <a:lnTo>
                    <a:pt x="8" y="200"/>
                  </a:lnTo>
                  <a:lnTo>
                    <a:pt x="8" y="200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16" y="216"/>
                  </a:lnTo>
                  <a:lnTo>
                    <a:pt x="24" y="216"/>
                  </a:lnTo>
                  <a:lnTo>
                    <a:pt x="24" y="216"/>
                  </a:lnTo>
                  <a:lnTo>
                    <a:pt x="24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40" y="224"/>
                  </a:lnTo>
                  <a:lnTo>
                    <a:pt x="40" y="224"/>
                  </a:lnTo>
                  <a:lnTo>
                    <a:pt x="48" y="224"/>
                  </a:lnTo>
                  <a:lnTo>
                    <a:pt x="48" y="224"/>
                  </a:lnTo>
                  <a:lnTo>
                    <a:pt x="56" y="224"/>
                  </a:lnTo>
                  <a:lnTo>
                    <a:pt x="56" y="224"/>
                  </a:lnTo>
                  <a:lnTo>
                    <a:pt x="64" y="224"/>
                  </a:lnTo>
                  <a:lnTo>
                    <a:pt x="64" y="224"/>
                  </a:lnTo>
                  <a:lnTo>
                    <a:pt x="72" y="224"/>
                  </a:lnTo>
                  <a:lnTo>
                    <a:pt x="72" y="224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8" y="216"/>
                  </a:lnTo>
                  <a:lnTo>
                    <a:pt x="88" y="216"/>
                  </a:lnTo>
                  <a:lnTo>
                    <a:pt x="96" y="216"/>
                  </a:lnTo>
                  <a:lnTo>
                    <a:pt x="96" y="208"/>
                  </a:lnTo>
                  <a:lnTo>
                    <a:pt x="104" y="208"/>
                  </a:lnTo>
                  <a:lnTo>
                    <a:pt x="104" y="200"/>
                  </a:lnTo>
                  <a:lnTo>
                    <a:pt x="112" y="200"/>
                  </a:lnTo>
                  <a:lnTo>
                    <a:pt x="112" y="200"/>
                  </a:lnTo>
                  <a:lnTo>
                    <a:pt x="120" y="192"/>
                  </a:lnTo>
                  <a:lnTo>
                    <a:pt x="120" y="192"/>
                  </a:lnTo>
                  <a:lnTo>
                    <a:pt x="128" y="184"/>
                  </a:lnTo>
                  <a:lnTo>
                    <a:pt x="128" y="184"/>
                  </a:lnTo>
                  <a:lnTo>
                    <a:pt x="136" y="176"/>
                  </a:lnTo>
                  <a:lnTo>
                    <a:pt x="136" y="168"/>
                  </a:lnTo>
                  <a:lnTo>
                    <a:pt x="136" y="168"/>
                  </a:lnTo>
                  <a:lnTo>
                    <a:pt x="144" y="160"/>
                  </a:lnTo>
                  <a:lnTo>
                    <a:pt x="144" y="152"/>
                  </a:lnTo>
                  <a:lnTo>
                    <a:pt x="152" y="152"/>
                  </a:lnTo>
                  <a:lnTo>
                    <a:pt x="152" y="144"/>
                  </a:lnTo>
                  <a:lnTo>
                    <a:pt x="152" y="136"/>
                  </a:lnTo>
                  <a:lnTo>
                    <a:pt x="160" y="136"/>
                  </a:lnTo>
                  <a:lnTo>
                    <a:pt x="160" y="128"/>
                  </a:lnTo>
                  <a:lnTo>
                    <a:pt x="160" y="120"/>
                  </a:lnTo>
                  <a:lnTo>
                    <a:pt x="168" y="120"/>
                  </a:lnTo>
                  <a:lnTo>
                    <a:pt x="168" y="112"/>
                  </a:lnTo>
                  <a:lnTo>
                    <a:pt x="168" y="104"/>
                  </a:lnTo>
                  <a:lnTo>
                    <a:pt x="168" y="104"/>
                  </a:lnTo>
                  <a:lnTo>
                    <a:pt x="168" y="96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6" y="80"/>
                  </a:lnTo>
                  <a:lnTo>
                    <a:pt x="176" y="72"/>
                  </a:lnTo>
                  <a:lnTo>
                    <a:pt x="176" y="72"/>
                  </a:lnTo>
                  <a:lnTo>
                    <a:pt x="176" y="64"/>
                  </a:lnTo>
                  <a:lnTo>
                    <a:pt x="176" y="64"/>
                  </a:lnTo>
                  <a:lnTo>
                    <a:pt x="176" y="56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68" y="40"/>
                  </a:lnTo>
                  <a:lnTo>
                    <a:pt x="168" y="40"/>
                  </a:lnTo>
                  <a:lnTo>
                    <a:pt x="168" y="32"/>
                  </a:lnTo>
                  <a:lnTo>
                    <a:pt x="168" y="32"/>
                  </a:lnTo>
                  <a:lnTo>
                    <a:pt x="168" y="24"/>
                  </a:lnTo>
                  <a:lnTo>
                    <a:pt x="168" y="24"/>
                  </a:lnTo>
                  <a:lnTo>
                    <a:pt x="160" y="24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52" y="16"/>
                  </a:lnTo>
                  <a:lnTo>
                    <a:pt x="152" y="8"/>
                  </a:lnTo>
                  <a:lnTo>
                    <a:pt x="15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17"/>
            <p:cNvSpPr>
              <a:spLocks/>
            </p:cNvSpPr>
            <p:nvPr/>
          </p:nvSpPr>
          <p:spPr bwMode="auto">
            <a:xfrm>
              <a:off x="616" y="1923"/>
              <a:ext cx="176" cy="224"/>
            </a:xfrm>
            <a:custGeom>
              <a:avLst/>
              <a:gdLst>
                <a:gd name="T0" fmla="*/ 144 w 176"/>
                <a:gd name="T1" fmla="*/ 8 h 224"/>
                <a:gd name="T2" fmla="*/ 128 w 176"/>
                <a:gd name="T3" fmla="*/ 0 h 224"/>
                <a:gd name="T4" fmla="*/ 120 w 176"/>
                <a:gd name="T5" fmla="*/ 0 h 224"/>
                <a:gd name="T6" fmla="*/ 112 w 176"/>
                <a:gd name="T7" fmla="*/ 8 h 224"/>
                <a:gd name="T8" fmla="*/ 96 w 176"/>
                <a:gd name="T9" fmla="*/ 8 h 224"/>
                <a:gd name="T10" fmla="*/ 80 w 176"/>
                <a:gd name="T11" fmla="*/ 16 h 224"/>
                <a:gd name="T12" fmla="*/ 72 w 176"/>
                <a:gd name="T13" fmla="*/ 24 h 224"/>
                <a:gd name="T14" fmla="*/ 56 w 176"/>
                <a:gd name="T15" fmla="*/ 40 h 224"/>
                <a:gd name="T16" fmla="*/ 48 w 176"/>
                <a:gd name="T17" fmla="*/ 48 h 224"/>
                <a:gd name="T18" fmla="*/ 40 w 176"/>
                <a:gd name="T19" fmla="*/ 64 h 224"/>
                <a:gd name="T20" fmla="*/ 24 w 176"/>
                <a:gd name="T21" fmla="*/ 80 h 224"/>
                <a:gd name="T22" fmla="*/ 16 w 176"/>
                <a:gd name="T23" fmla="*/ 96 h 224"/>
                <a:gd name="T24" fmla="*/ 8 w 176"/>
                <a:gd name="T25" fmla="*/ 112 h 224"/>
                <a:gd name="T26" fmla="*/ 8 w 176"/>
                <a:gd name="T27" fmla="*/ 128 h 224"/>
                <a:gd name="T28" fmla="*/ 0 w 176"/>
                <a:gd name="T29" fmla="*/ 144 h 224"/>
                <a:gd name="T30" fmla="*/ 0 w 176"/>
                <a:gd name="T31" fmla="*/ 160 h 224"/>
                <a:gd name="T32" fmla="*/ 0 w 176"/>
                <a:gd name="T33" fmla="*/ 176 h 224"/>
                <a:gd name="T34" fmla="*/ 8 w 176"/>
                <a:gd name="T35" fmla="*/ 184 h 224"/>
                <a:gd name="T36" fmla="*/ 8 w 176"/>
                <a:gd name="T37" fmla="*/ 200 h 224"/>
                <a:gd name="T38" fmla="*/ 16 w 176"/>
                <a:gd name="T39" fmla="*/ 208 h 224"/>
                <a:gd name="T40" fmla="*/ 24 w 176"/>
                <a:gd name="T41" fmla="*/ 216 h 224"/>
                <a:gd name="T42" fmla="*/ 32 w 176"/>
                <a:gd name="T43" fmla="*/ 224 h 224"/>
                <a:gd name="T44" fmla="*/ 40 w 176"/>
                <a:gd name="T45" fmla="*/ 224 h 224"/>
                <a:gd name="T46" fmla="*/ 56 w 176"/>
                <a:gd name="T47" fmla="*/ 224 h 224"/>
                <a:gd name="T48" fmla="*/ 64 w 176"/>
                <a:gd name="T49" fmla="*/ 224 h 224"/>
                <a:gd name="T50" fmla="*/ 80 w 176"/>
                <a:gd name="T51" fmla="*/ 224 h 224"/>
                <a:gd name="T52" fmla="*/ 88 w 176"/>
                <a:gd name="T53" fmla="*/ 216 h 224"/>
                <a:gd name="T54" fmla="*/ 104 w 176"/>
                <a:gd name="T55" fmla="*/ 208 h 224"/>
                <a:gd name="T56" fmla="*/ 112 w 176"/>
                <a:gd name="T57" fmla="*/ 200 h 224"/>
                <a:gd name="T58" fmla="*/ 128 w 176"/>
                <a:gd name="T59" fmla="*/ 184 h 224"/>
                <a:gd name="T60" fmla="*/ 136 w 176"/>
                <a:gd name="T61" fmla="*/ 168 h 224"/>
                <a:gd name="T62" fmla="*/ 144 w 176"/>
                <a:gd name="T63" fmla="*/ 152 h 224"/>
                <a:gd name="T64" fmla="*/ 152 w 176"/>
                <a:gd name="T65" fmla="*/ 136 h 224"/>
                <a:gd name="T66" fmla="*/ 160 w 176"/>
                <a:gd name="T67" fmla="*/ 120 h 224"/>
                <a:gd name="T68" fmla="*/ 168 w 176"/>
                <a:gd name="T69" fmla="*/ 104 h 224"/>
                <a:gd name="T70" fmla="*/ 176 w 176"/>
                <a:gd name="T71" fmla="*/ 88 h 224"/>
                <a:gd name="T72" fmla="*/ 176 w 176"/>
                <a:gd name="T73" fmla="*/ 72 h 224"/>
                <a:gd name="T74" fmla="*/ 176 w 176"/>
                <a:gd name="T75" fmla="*/ 64 h 224"/>
                <a:gd name="T76" fmla="*/ 176 w 176"/>
                <a:gd name="T77" fmla="*/ 48 h 224"/>
                <a:gd name="T78" fmla="*/ 168 w 176"/>
                <a:gd name="T79" fmla="*/ 32 h 224"/>
                <a:gd name="T80" fmla="*/ 168 w 176"/>
                <a:gd name="T81" fmla="*/ 24 h 224"/>
                <a:gd name="T82" fmla="*/ 160 w 176"/>
                <a:gd name="T83" fmla="*/ 16 h 224"/>
                <a:gd name="T84" fmla="*/ 152 w 176"/>
                <a:gd name="T85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24">
                  <a:moveTo>
                    <a:pt x="152" y="8"/>
                  </a:moveTo>
                  <a:lnTo>
                    <a:pt x="144" y="8"/>
                  </a:lnTo>
                  <a:lnTo>
                    <a:pt x="144" y="8"/>
                  </a:lnTo>
                  <a:lnTo>
                    <a:pt x="136" y="8"/>
                  </a:lnTo>
                  <a:lnTo>
                    <a:pt x="136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12" y="0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64"/>
                  </a:lnTo>
                  <a:lnTo>
                    <a:pt x="32" y="64"/>
                  </a:lnTo>
                  <a:lnTo>
                    <a:pt x="32" y="72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8" y="184"/>
                  </a:lnTo>
                  <a:lnTo>
                    <a:pt x="8" y="192"/>
                  </a:lnTo>
                  <a:lnTo>
                    <a:pt x="8" y="192"/>
                  </a:lnTo>
                  <a:lnTo>
                    <a:pt x="8" y="200"/>
                  </a:lnTo>
                  <a:lnTo>
                    <a:pt x="8" y="200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16" y="216"/>
                  </a:lnTo>
                  <a:lnTo>
                    <a:pt x="24" y="216"/>
                  </a:lnTo>
                  <a:lnTo>
                    <a:pt x="24" y="216"/>
                  </a:lnTo>
                  <a:lnTo>
                    <a:pt x="24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40" y="224"/>
                  </a:lnTo>
                  <a:lnTo>
                    <a:pt x="40" y="224"/>
                  </a:lnTo>
                  <a:lnTo>
                    <a:pt x="48" y="224"/>
                  </a:lnTo>
                  <a:lnTo>
                    <a:pt x="48" y="224"/>
                  </a:lnTo>
                  <a:lnTo>
                    <a:pt x="56" y="224"/>
                  </a:lnTo>
                  <a:lnTo>
                    <a:pt x="56" y="224"/>
                  </a:lnTo>
                  <a:lnTo>
                    <a:pt x="64" y="224"/>
                  </a:lnTo>
                  <a:lnTo>
                    <a:pt x="64" y="224"/>
                  </a:lnTo>
                  <a:lnTo>
                    <a:pt x="72" y="224"/>
                  </a:lnTo>
                  <a:lnTo>
                    <a:pt x="72" y="224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8" y="216"/>
                  </a:lnTo>
                  <a:lnTo>
                    <a:pt x="88" y="216"/>
                  </a:lnTo>
                  <a:lnTo>
                    <a:pt x="96" y="216"/>
                  </a:lnTo>
                  <a:lnTo>
                    <a:pt x="96" y="208"/>
                  </a:lnTo>
                  <a:lnTo>
                    <a:pt x="104" y="208"/>
                  </a:lnTo>
                  <a:lnTo>
                    <a:pt x="104" y="200"/>
                  </a:lnTo>
                  <a:lnTo>
                    <a:pt x="112" y="200"/>
                  </a:lnTo>
                  <a:lnTo>
                    <a:pt x="112" y="200"/>
                  </a:lnTo>
                  <a:lnTo>
                    <a:pt x="120" y="192"/>
                  </a:lnTo>
                  <a:lnTo>
                    <a:pt x="120" y="192"/>
                  </a:lnTo>
                  <a:lnTo>
                    <a:pt x="128" y="184"/>
                  </a:lnTo>
                  <a:lnTo>
                    <a:pt x="128" y="184"/>
                  </a:lnTo>
                  <a:lnTo>
                    <a:pt x="136" y="176"/>
                  </a:lnTo>
                  <a:lnTo>
                    <a:pt x="136" y="168"/>
                  </a:lnTo>
                  <a:lnTo>
                    <a:pt x="136" y="168"/>
                  </a:lnTo>
                  <a:lnTo>
                    <a:pt x="144" y="160"/>
                  </a:lnTo>
                  <a:lnTo>
                    <a:pt x="144" y="152"/>
                  </a:lnTo>
                  <a:lnTo>
                    <a:pt x="152" y="152"/>
                  </a:lnTo>
                  <a:lnTo>
                    <a:pt x="152" y="144"/>
                  </a:lnTo>
                  <a:lnTo>
                    <a:pt x="152" y="136"/>
                  </a:lnTo>
                  <a:lnTo>
                    <a:pt x="160" y="136"/>
                  </a:lnTo>
                  <a:lnTo>
                    <a:pt x="160" y="128"/>
                  </a:lnTo>
                  <a:lnTo>
                    <a:pt x="160" y="120"/>
                  </a:lnTo>
                  <a:lnTo>
                    <a:pt x="168" y="120"/>
                  </a:lnTo>
                  <a:lnTo>
                    <a:pt x="168" y="112"/>
                  </a:lnTo>
                  <a:lnTo>
                    <a:pt x="168" y="104"/>
                  </a:lnTo>
                  <a:lnTo>
                    <a:pt x="168" y="104"/>
                  </a:lnTo>
                  <a:lnTo>
                    <a:pt x="168" y="96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6" y="80"/>
                  </a:lnTo>
                  <a:lnTo>
                    <a:pt x="176" y="72"/>
                  </a:lnTo>
                  <a:lnTo>
                    <a:pt x="176" y="72"/>
                  </a:lnTo>
                  <a:lnTo>
                    <a:pt x="176" y="64"/>
                  </a:lnTo>
                  <a:lnTo>
                    <a:pt x="176" y="64"/>
                  </a:lnTo>
                  <a:lnTo>
                    <a:pt x="176" y="56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68" y="40"/>
                  </a:lnTo>
                  <a:lnTo>
                    <a:pt x="168" y="40"/>
                  </a:lnTo>
                  <a:lnTo>
                    <a:pt x="168" y="32"/>
                  </a:lnTo>
                  <a:lnTo>
                    <a:pt x="168" y="32"/>
                  </a:lnTo>
                  <a:lnTo>
                    <a:pt x="168" y="24"/>
                  </a:lnTo>
                  <a:lnTo>
                    <a:pt x="168" y="24"/>
                  </a:lnTo>
                  <a:lnTo>
                    <a:pt x="160" y="24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52" y="16"/>
                  </a:lnTo>
                  <a:lnTo>
                    <a:pt x="152" y="8"/>
                  </a:lnTo>
                  <a:lnTo>
                    <a:pt x="152" y="8"/>
                  </a:lnTo>
                </a:path>
              </a:pathLst>
            </a:cu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Line 18"/>
            <p:cNvSpPr>
              <a:spLocks noChangeShapeType="1"/>
            </p:cNvSpPr>
            <p:nvPr/>
          </p:nvSpPr>
          <p:spPr bwMode="auto">
            <a:xfrm>
              <a:off x="760" y="1931"/>
              <a:ext cx="312" cy="184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19"/>
            <p:cNvSpPr>
              <a:spLocks/>
            </p:cNvSpPr>
            <p:nvPr/>
          </p:nvSpPr>
          <p:spPr bwMode="auto">
            <a:xfrm>
              <a:off x="928" y="2107"/>
              <a:ext cx="176" cy="224"/>
            </a:xfrm>
            <a:custGeom>
              <a:avLst/>
              <a:gdLst>
                <a:gd name="T0" fmla="*/ 144 w 176"/>
                <a:gd name="T1" fmla="*/ 8 h 224"/>
                <a:gd name="T2" fmla="*/ 128 w 176"/>
                <a:gd name="T3" fmla="*/ 0 h 224"/>
                <a:gd name="T4" fmla="*/ 120 w 176"/>
                <a:gd name="T5" fmla="*/ 0 h 224"/>
                <a:gd name="T6" fmla="*/ 104 w 176"/>
                <a:gd name="T7" fmla="*/ 8 h 224"/>
                <a:gd name="T8" fmla="*/ 96 w 176"/>
                <a:gd name="T9" fmla="*/ 8 h 224"/>
                <a:gd name="T10" fmla="*/ 80 w 176"/>
                <a:gd name="T11" fmla="*/ 16 h 224"/>
                <a:gd name="T12" fmla="*/ 72 w 176"/>
                <a:gd name="T13" fmla="*/ 24 h 224"/>
                <a:gd name="T14" fmla="*/ 56 w 176"/>
                <a:gd name="T15" fmla="*/ 40 h 224"/>
                <a:gd name="T16" fmla="*/ 48 w 176"/>
                <a:gd name="T17" fmla="*/ 48 h 224"/>
                <a:gd name="T18" fmla="*/ 32 w 176"/>
                <a:gd name="T19" fmla="*/ 64 h 224"/>
                <a:gd name="T20" fmla="*/ 24 w 176"/>
                <a:gd name="T21" fmla="*/ 80 h 224"/>
                <a:gd name="T22" fmla="*/ 16 w 176"/>
                <a:gd name="T23" fmla="*/ 96 h 224"/>
                <a:gd name="T24" fmla="*/ 8 w 176"/>
                <a:gd name="T25" fmla="*/ 112 h 224"/>
                <a:gd name="T26" fmla="*/ 8 w 176"/>
                <a:gd name="T27" fmla="*/ 128 h 224"/>
                <a:gd name="T28" fmla="*/ 0 w 176"/>
                <a:gd name="T29" fmla="*/ 144 h 224"/>
                <a:gd name="T30" fmla="*/ 0 w 176"/>
                <a:gd name="T31" fmla="*/ 160 h 224"/>
                <a:gd name="T32" fmla="*/ 0 w 176"/>
                <a:gd name="T33" fmla="*/ 176 h 224"/>
                <a:gd name="T34" fmla="*/ 0 w 176"/>
                <a:gd name="T35" fmla="*/ 184 h 224"/>
                <a:gd name="T36" fmla="*/ 8 w 176"/>
                <a:gd name="T37" fmla="*/ 200 h 224"/>
                <a:gd name="T38" fmla="*/ 16 w 176"/>
                <a:gd name="T39" fmla="*/ 208 h 224"/>
                <a:gd name="T40" fmla="*/ 24 w 176"/>
                <a:gd name="T41" fmla="*/ 216 h 224"/>
                <a:gd name="T42" fmla="*/ 32 w 176"/>
                <a:gd name="T43" fmla="*/ 224 h 224"/>
                <a:gd name="T44" fmla="*/ 40 w 176"/>
                <a:gd name="T45" fmla="*/ 224 h 224"/>
                <a:gd name="T46" fmla="*/ 48 w 176"/>
                <a:gd name="T47" fmla="*/ 224 h 224"/>
                <a:gd name="T48" fmla="*/ 64 w 176"/>
                <a:gd name="T49" fmla="*/ 224 h 224"/>
                <a:gd name="T50" fmla="*/ 72 w 176"/>
                <a:gd name="T51" fmla="*/ 224 h 224"/>
                <a:gd name="T52" fmla="*/ 88 w 176"/>
                <a:gd name="T53" fmla="*/ 216 h 224"/>
                <a:gd name="T54" fmla="*/ 104 w 176"/>
                <a:gd name="T55" fmla="*/ 208 h 224"/>
                <a:gd name="T56" fmla="*/ 112 w 176"/>
                <a:gd name="T57" fmla="*/ 200 h 224"/>
                <a:gd name="T58" fmla="*/ 128 w 176"/>
                <a:gd name="T59" fmla="*/ 184 h 224"/>
                <a:gd name="T60" fmla="*/ 136 w 176"/>
                <a:gd name="T61" fmla="*/ 176 h 224"/>
                <a:gd name="T62" fmla="*/ 144 w 176"/>
                <a:gd name="T63" fmla="*/ 160 h 224"/>
                <a:gd name="T64" fmla="*/ 152 w 176"/>
                <a:gd name="T65" fmla="*/ 144 h 224"/>
                <a:gd name="T66" fmla="*/ 160 w 176"/>
                <a:gd name="T67" fmla="*/ 120 h 224"/>
                <a:gd name="T68" fmla="*/ 168 w 176"/>
                <a:gd name="T69" fmla="*/ 104 h 224"/>
                <a:gd name="T70" fmla="*/ 168 w 176"/>
                <a:gd name="T71" fmla="*/ 88 h 224"/>
                <a:gd name="T72" fmla="*/ 176 w 176"/>
                <a:gd name="T73" fmla="*/ 72 h 224"/>
                <a:gd name="T74" fmla="*/ 176 w 176"/>
                <a:gd name="T75" fmla="*/ 64 h 224"/>
                <a:gd name="T76" fmla="*/ 168 w 176"/>
                <a:gd name="T77" fmla="*/ 48 h 224"/>
                <a:gd name="T78" fmla="*/ 168 w 176"/>
                <a:gd name="T79" fmla="*/ 32 h 224"/>
                <a:gd name="T80" fmla="*/ 160 w 176"/>
                <a:gd name="T81" fmla="*/ 24 h 224"/>
                <a:gd name="T82" fmla="*/ 160 w 176"/>
                <a:gd name="T83" fmla="*/ 16 h 224"/>
                <a:gd name="T84" fmla="*/ 144 w 176"/>
                <a:gd name="T85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24">
                  <a:moveTo>
                    <a:pt x="144" y="8"/>
                  </a:moveTo>
                  <a:lnTo>
                    <a:pt x="144" y="8"/>
                  </a:lnTo>
                  <a:lnTo>
                    <a:pt x="144" y="8"/>
                  </a:lnTo>
                  <a:lnTo>
                    <a:pt x="136" y="8"/>
                  </a:lnTo>
                  <a:lnTo>
                    <a:pt x="136" y="8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0" y="16"/>
                  </a:lnTo>
                  <a:lnTo>
                    <a:pt x="80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32" y="64"/>
                  </a:lnTo>
                  <a:lnTo>
                    <a:pt x="32" y="72"/>
                  </a:lnTo>
                  <a:lnTo>
                    <a:pt x="32" y="72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8" y="192"/>
                  </a:lnTo>
                  <a:lnTo>
                    <a:pt x="8" y="192"/>
                  </a:lnTo>
                  <a:lnTo>
                    <a:pt x="8" y="200"/>
                  </a:lnTo>
                  <a:lnTo>
                    <a:pt x="8" y="200"/>
                  </a:lnTo>
                  <a:lnTo>
                    <a:pt x="8" y="208"/>
                  </a:lnTo>
                  <a:lnTo>
                    <a:pt x="16" y="208"/>
                  </a:lnTo>
                  <a:lnTo>
                    <a:pt x="16" y="216"/>
                  </a:lnTo>
                  <a:lnTo>
                    <a:pt x="16" y="216"/>
                  </a:lnTo>
                  <a:lnTo>
                    <a:pt x="24" y="216"/>
                  </a:lnTo>
                  <a:lnTo>
                    <a:pt x="24" y="216"/>
                  </a:lnTo>
                  <a:lnTo>
                    <a:pt x="24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40" y="224"/>
                  </a:lnTo>
                  <a:lnTo>
                    <a:pt x="40" y="224"/>
                  </a:lnTo>
                  <a:lnTo>
                    <a:pt x="48" y="224"/>
                  </a:lnTo>
                  <a:lnTo>
                    <a:pt x="48" y="224"/>
                  </a:lnTo>
                  <a:lnTo>
                    <a:pt x="48" y="224"/>
                  </a:lnTo>
                  <a:lnTo>
                    <a:pt x="56" y="224"/>
                  </a:lnTo>
                  <a:lnTo>
                    <a:pt x="56" y="224"/>
                  </a:lnTo>
                  <a:lnTo>
                    <a:pt x="64" y="224"/>
                  </a:lnTo>
                  <a:lnTo>
                    <a:pt x="64" y="224"/>
                  </a:lnTo>
                  <a:lnTo>
                    <a:pt x="72" y="224"/>
                  </a:lnTo>
                  <a:lnTo>
                    <a:pt x="72" y="224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8" y="216"/>
                  </a:lnTo>
                  <a:lnTo>
                    <a:pt x="96" y="216"/>
                  </a:lnTo>
                  <a:lnTo>
                    <a:pt x="96" y="208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112" y="200"/>
                  </a:lnTo>
                  <a:lnTo>
                    <a:pt x="112" y="200"/>
                  </a:lnTo>
                  <a:lnTo>
                    <a:pt x="120" y="192"/>
                  </a:lnTo>
                  <a:lnTo>
                    <a:pt x="120" y="192"/>
                  </a:lnTo>
                  <a:lnTo>
                    <a:pt x="128" y="184"/>
                  </a:lnTo>
                  <a:lnTo>
                    <a:pt x="128" y="184"/>
                  </a:lnTo>
                  <a:lnTo>
                    <a:pt x="128" y="176"/>
                  </a:lnTo>
                  <a:lnTo>
                    <a:pt x="136" y="176"/>
                  </a:lnTo>
                  <a:lnTo>
                    <a:pt x="136" y="168"/>
                  </a:lnTo>
                  <a:lnTo>
                    <a:pt x="144" y="160"/>
                  </a:lnTo>
                  <a:lnTo>
                    <a:pt x="144" y="160"/>
                  </a:lnTo>
                  <a:lnTo>
                    <a:pt x="152" y="152"/>
                  </a:lnTo>
                  <a:lnTo>
                    <a:pt x="152" y="144"/>
                  </a:lnTo>
                  <a:lnTo>
                    <a:pt x="152" y="144"/>
                  </a:lnTo>
                  <a:lnTo>
                    <a:pt x="160" y="136"/>
                  </a:lnTo>
                  <a:lnTo>
                    <a:pt x="160" y="128"/>
                  </a:lnTo>
                  <a:lnTo>
                    <a:pt x="160" y="120"/>
                  </a:lnTo>
                  <a:lnTo>
                    <a:pt x="160" y="120"/>
                  </a:lnTo>
                  <a:lnTo>
                    <a:pt x="168" y="112"/>
                  </a:lnTo>
                  <a:lnTo>
                    <a:pt x="168" y="104"/>
                  </a:lnTo>
                  <a:lnTo>
                    <a:pt x="168" y="104"/>
                  </a:lnTo>
                  <a:lnTo>
                    <a:pt x="168" y="96"/>
                  </a:lnTo>
                  <a:lnTo>
                    <a:pt x="168" y="88"/>
                  </a:lnTo>
                  <a:lnTo>
                    <a:pt x="168" y="88"/>
                  </a:lnTo>
                  <a:lnTo>
                    <a:pt x="176" y="80"/>
                  </a:lnTo>
                  <a:lnTo>
                    <a:pt x="176" y="72"/>
                  </a:lnTo>
                  <a:lnTo>
                    <a:pt x="176" y="72"/>
                  </a:lnTo>
                  <a:lnTo>
                    <a:pt x="176" y="64"/>
                  </a:lnTo>
                  <a:lnTo>
                    <a:pt x="176" y="64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68" y="48"/>
                  </a:lnTo>
                  <a:lnTo>
                    <a:pt x="168" y="40"/>
                  </a:lnTo>
                  <a:lnTo>
                    <a:pt x="168" y="40"/>
                  </a:lnTo>
                  <a:lnTo>
                    <a:pt x="168" y="32"/>
                  </a:lnTo>
                  <a:lnTo>
                    <a:pt x="168" y="32"/>
                  </a:lnTo>
                  <a:lnTo>
                    <a:pt x="168" y="32"/>
                  </a:lnTo>
                  <a:lnTo>
                    <a:pt x="160" y="24"/>
                  </a:lnTo>
                  <a:lnTo>
                    <a:pt x="160" y="24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52" y="16"/>
                  </a:lnTo>
                  <a:lnTo>
                    <a:pt x="152" y="8"/>
                  </a:lnTo>
                  <a:lnTo>
                    <a:pt x="144" y="8"/>
                  </a:lnTo>
                </a:path>
              </a:pathLst>
            </a:cu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20"/>
            <p:cNvSpPr>
              <a:spLocks/>
            </p:cNvSpPr>
            <p:nvPr/>
          </p:nvSpPr>
          <p:spPr bwMode="auto">
            <a:xfrm>
              <a:off x="656" y="1955"/>
              <a:ext cx="168" cy="208"/>
            </a:xfrm>
            <a:custGeom>
              <a:avLst/>
              <a:gdLst>
                <a:gd name="T0" fmla="*/ 96 w 168"/>
                <a:gd name="T1" fmla="*/ 0 h 208"/>
                <a:gd name="T2" fmla="*/ 0 w 168"/>
                <a:gd name="T3" fmla="*/ 168 h 208"/>
                <a:gd name="T4" fmla="*/ 72 w 168"/>
                <a:gd name="T5" fmla="*/ 208 h 208"/>
                <a:gd name="T6" fmla="*/ 168 w 168"/>
                <a:gd name="T7" fmla="*/ 40 h 208"/>
                <a:gd name="T8" fmla="*/ 96 w 168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208">
                  <a:moveTo>
                    <a:pt x="96" y="0"/>
                  </a:moveTo>
                  <a:lnTo>
                    <a:pt x="0" y="168"/>
                  </a:lnTo>
                  <a:lnTo>
                    <a:pt x="72" y="208"/>
                  </a:lnTo>
                  <a:lnTo>
                    <a:pt x="168" y="4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Line 21"/>
            <p:cNvSpPr>
              <a:spLocks noChangeShapeType="1"/>
            </p:cNvSpPr>
            <p:nvPr/>
          </p:nvSpPr>
          <p:spPr bwMode="auto">
            <a:xfrm>
              <a:off x="1016" y="2227"/>
              <a:ext cx="224" cy="128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Line 22"/>
            <p:cNvSpPr>
              <a:spLocks noChangeShapeType="1"/>
            </p:cNvSpPr>
            <p:nvPr/>
          </p:nvSpPr>
          <p:spPr bwMode="auto">
            <a:xfrm flipH="1">
              <a:off x="912" y="2179"/>
              <a:ext cx="280" cy="168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Line 23"/>
            <p:cNvSpPr>
              <a:spLocks noChangeShapeType="1"/>
            </p:cNvSpPr>
            <p:nvPr/>
          </p:nvSpPr>
          <p:spPr bwMode="auto">
            <a:xfrm flipH="1">
              <a:off x="432" y="1899"/>
              <a:ext cx="280" cy="168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" name="Group 33"/>
          <p:cNvGrpSpPr>
            <a:grpSpLocks noChangeAspect="1"/>
          </p:cNvGrpSpPr>
          <p:nvPr/>
        </p:nvGrpSpPr>
        <p:grpSpPr bwMode="auto">
          <a:xfrm>
            <a:off x="1249363" y="1120775"/>
            <a:ext cx="1836738" cy="1435100"/>
            <a:chOff x="243" y="2122"/>
            <a:chExt cx="1157" cy="904"/>
          </a:xfrm>
        </p:grpSpPr>
        <p:sp>
          <p:nvSpPr>
            <p:cNvPr id="17" name="AutoShape 32"/>
            <p:cNvSpPr>
              <a:spLocks noChangeAspect="1" noChangeArrowheads="1" noTextEdit="1"/>
            </p:cNvSpPr>
            <p:nvPr/>
          </p:nvSpPr>
          <p:spPr bwMode="auto">
            <a:xfrm>
              <a:off x="584" y="2146"/>
              <a:ext cx="816" cy="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Line 34"/>
            <p:cNvSpPr>
              <a:spLocks noChangeShapeType="1"/>
            </p:cNvSpPr>
            <p:nvPr/>
          </p:nvSpPr>
          <p:spPr bwMode="auto">
            <a:xfrm flipH="1" flipV="1">
              <a:off x="243" y="2122"/>
              <a:ext cx="725" cy="440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35"/>
            <p:cNvSpPr>
              <a:spLocks/>
            </p:cNvSpPr>
            <p:nvPr/>
          </p:nvSpPr>
          <p:spPr bwMode="auto">
            <a:xfrm>
              <a:off x="784" y="2218"/>
              <a:ext cx="408" cy="728"/>
            </a:xfrm>
            <a:custGeom>
              <a:avLst/>
              <a:gdLst>
                <a:gd name="T0" fmla="*/ 400 w 408"/>
                <a:gd name="T1" fmla="*/ 488 h 728"/>
                <a:gd name="T2" fmla="*/ 0 w 408"/>
                <a:gd name="T3" fmla="*/ 728 h 728"/>
                <a:gd name="T4" fmla="*/ 0 w 408"/>
                <a:gd name="T5" fmla="*/ 232 h 728"/>
                <a:gd name="T6" fmla="*/ 408 w 408"/>
                <a:gd name="T7" fmla="*/ 0 h 728"/>
                <a:gd name="T8" fmla="*/ 400 w 408"/>
                <a:gd name="T9" fmla="*/ 48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8" h="728">
                  <a:moveTo>
                    <a:pt x="400" y="488"/>
                  </a:moveTo>
                  <a:lnTo>
                    <a:pt x="0" y="728"/>
                  </a:lnTo>
                  <a:lnTo>
                    <a:pt x="0" y="232"/>
                  </a:lnTo>
                  <a:lnTo>
                    <a:pt x="408" y="0"/>
                  </a:lnTo>
                  <a:lnTo>
                    <a:pt x="400" y="488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9A9A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36"/>
            <p:cNvSpPr>
              <a:spLocks/>
            </p:cNvSpPr>
            <p:nvPr/>
          </p:nvSpPr>
          <p:spPr bwMode="auto">
            <a:xfrm>
              <a:off x="848" y="2346"/>
              <a:ext cx="280" cy="472"/>
            </a:xfrm>
            <a:custGeom>
              <a:avLst/>
              <a:gdLst>
                <a:gd name="T0" fmla="*/ 8 w 280"/>
                <a:gd name="T1" fmla="*/ 160 h 472"/>
                <a:gd name="T2" fmla="*/ 0 w 280"/>
                <a:gd name="T3" fmla="*/ 472 h 472"/>
                <a:gd name="T4" fmla="*/ 280 w 280"/>
                <a:gd name="T5" fmla="*/ 304 h 472"/>
                <a:gd name="T6" fmla="*/ 280 w 280"/>
                <a:gd name="T7" fmla="*/ 0 h 472"/>
                <a:gd name="T8" fmla="*/ 8 w 280"/>
                <a:gd name="T9" fmla="*/ 16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472">
                  <a:moveTo>
                    <a:pt x="8" y="160"/>
                  </a:moveTo>
                  <a:lnTo>
                    <a:pt x="0" y="472"/>
                  </a:lnTo>
                  <a:lnTo>
                    <a:pt x="280" y="304"/>
                  </a:lnTo>
                  <a:lnTo>
                    <a:pt x="280" y="0"/>
                  </a:lnTo>
                  <a:lnTo>
                    <a:pt x="8" y="160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3504C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Line 37"/>
            <p:cNvSpPr>
              <a:spLocks noChangeShapeType="1"/>
            </p:cNvSpPr>
            <p:nvPr/>
          </p:nvSpPr>
          <p:spPr bwMode="auto">
            <a:xfrm>
              <a:off x="1008" y="2586"/>
              <a:ext cx="329" cy="192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05" name="Line 69"/>
          <p:cNvSpPr>
            <a:spLocks noChangeShapeType="1"/>
          </p:cNvSpPr>
          <p:nvPr/>
        </p:nvSpPr>
        <p:spPr bwMode="auto">
          <a:xfrm flipH="1" flipV="1">
            <a:off x="5253037" y="5349048"/>
            <a:ext cx="33338" cy="179388"/>
          </a:xfrm>
          <a:prstGeom prst="line">
            <a:avLst/>
          </a:prstGeom>
          <a:noFill/>
          <a:ln w="38100">
            <a:solidFill>
              <a:srgbClr val="33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6" name="Line 69"/>
          <p:cNvSpPr>
            <a:spLocks noChangeShapeType="1"/>
          </p:cNvSpPr>
          <p:nvPr/>
        </p:nvSpPr>
        <p:spPr bwMode="auto">
          <a:xfrm flipH="1" flipV="1">
            <a:off x="5357812" y="5368098"/>
            <a:ext cx="33338" cy="179388"/>
          </a:xfrm>
          <a:prstGeom prst="line">
            <a:avLst/>
          </a:prstGeom>
          <a:noFill/>
          <a:ln w="38100">
            <a:solidFill>
              <a:srgbClr val="33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7" name="Line 69"/>
          <p:cNvSpPr>
            <a:spLocks noChangeShapeType="1"/>
          </p:cNvSpPr>
          <p:nvPr/>
        </p:nvSpPr>
        <p:spPr bwMode="auto">
          <a:xfrm flipH="1" flipV="1">
            <a:off x="5454650" y="5368098"/>
            <a:ext cx="33338" cy="179388"/>
          </a:xfrm>
          <a:prstGeom prst="line">
            <a:avLst/>
          </a:prstGeom>
          <a:noFill/>
          <a:ln w="38100">
            <a:solidFill>
              <a:srgbClr val="33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8" name="Line 69"/>
          <p:cNvSpPr>
            <a:spLocks noChangeShapeType="1"/>
          </p:cNvSpPr>
          <p:nvPr/>
        </p:nvSpPr>
        <p:spPr bwMode="auto">
          <a:xfrm flipH="1" flipV="1">
            <a:off x="5559425" y="5368098"/>
            <a:ext cx="33338" cy="179388"/>
          </a:xfrm>
          <a:prstGeom prst="line">
            <a:avLst/>
          </a:prstGeom>
          <a:noFill/>
          <a:ln w="38100">
            <a:solidFill>
              <a:srgbClr val="33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9" name="Line 69"/>
          <p:cNvSpPr>
            <a:spLocks noChangeShapeType="1"/>
          </p:cNvSpPr>
          <p:nvPr/>
        </p:nvSpPr>
        <p:spPr bwMode="auto">
          <a:xfrm>
            <a:off x="5253037" y="5331586"/>
            <a:ext cx="339725" cy="36513"/>
          </a:xfrm>
          <a:prstGeom prst="line">
            <a:avLst/>
          </a:prstGeom>
          <a:noFill/>
          <a:ln w="38100">
            <a:solidFill>
              <a:srgbClr val="33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0" name="Line 69"/>
          <p:cNvSpPr>
            <a:spLocks noChangeShapeType="1"/>
          </p:cNvSpPr>
          <p:nvPr/>
        </p:nvSpPr>
        <p:spPr bwMode="auto">
          <a:xfrm flipH="1" flipV="1">
            <a:off x="5380037" y="5171248"/>
            <a:ext cx="3175" cy="168275"/>
          </a:xfrm>
          <a:prstGeom prst="line">
            <a:avLst/>
          </a:prstGeom>
          <a:noFill/>
          <a:ln w="38100">
            <a:solidFill>
              <a:srgbClr val="33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1" name="Line 69"/>
          <p:cNvSpPr>
            <a:spLocks noChangeShapeType="1"/>
          </p:cNvSpPr>
          <p:nvPr/>
        </p:nvSpPr>
        <p:spPr bwMode="auto">
          <a:xfrm flipH="1" flipV="1">
            <a:off x="3713410" y="1811566"/>
            <a:ext cx="33338" cy="179388"/>
          </a:xfrm>
          <a:prstGeom prst="line">
            <a:avLst/>
          </a:prstGeom>
          <a:noFill/>
          <a:ln w="38100">
            <a:solidFill>
              <a:srgbClr val="33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2" name="Line 69"/>
          <p:cNvSpPr>
            <a:spLocks noChangeShapeType="1"/>
          </p:cNvSpPr>
          <p:nvPr/>
        </p:nvSpPr>
        <p:spPr bwMode="auto">
          <a:xfrm flipH="1" flipV="1">
            <a:off x="3818185" y="1830616"/>
            <a:ext cx="33338" cy="179388"/>
          </a:xfrm>
          <a:prstGeom prst="line">
            <a:avLst/>
          </a:prstGeom>
          <a:noFill/>
          <a:ln w="38100">
            <a:solidFill>
              <a:srgbClr val="33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3" name="Line 69"/>
          <p:cNvSpPr>
            <a:spLocks noChangeShapeType="1"/>
          </p:cNvSpPr>
          <p:nvPr/>
        </p:nvSpPr>
        <p:spPr bwMode="auto">
          <a:xfrm flipH="1" flipV="1">
            <a:off x="3915023" y="1830616"/>
            <a:ext cx="33338" cy="179388"/>
          </a:xfrm>
          <a:prstGeom prst="line">
            <a:avLst/>
          </a:prstGeom>
          <a:noFill/>
          <a:ln w="38100">
            <a:solidFill>
              <a:srgbClr val="33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4" name="Line 69"/>
          <p:cNvSpPr>
            <a:spLocks noChangeShapeType="1"/>
          </p:cNvSpPr>
          <p:nvPr/>
        </p:nvSpPr>
        <p:spPr bwMode="auto">
          <a:xfrm flipH="1" flipV="1">
            <a:off x="4019798" y="1830616"/>
            <a:ext cx="33338" cy="179388"/>
          </a:xfrm>
          <a:prstGeom prst="line">
            <a:avLst/>
          </a:prstGeom>
          <a:noFill/>
          <a:ln w="38100">
            <a:solidFill>
              <a:srgbClr val="33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5" name="Line 69"/>
          <p:cNvSpPr>
            <a:spLocks noChangeShapeType="1"/>
          </p:cNvSpPr>
          <p:nvPr/>
        </p:nvSpPr>
        <p:spPr bwMode="auto">
          <a:xfrm>
            <a:off x="3713410" y="1794104"/>
            <a:ext cx="339725" cy="36513"/>
          </a:xfrm>
          <a:prstGeom prst="line">
            <a:avLst/>
          </a:prstGeom>
          <a:noFill/>
          <a:ln w="38100">
            <a:solidFill>
              <a:srgbClr val="33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6" name="Line 69"/>
          <p:cNvSpPr>
            <a:spLocks noChangeShapeType="1"/>
          </p:cNvSpPr>
          <p:nvPr/>
        </p:nvSpPr>
        <p:spPr bwMode="auto">
          <a:xfrm flipH="1" flipV="1">
            <a:off x="3840410" y="1633766"/>
            <a:ext cx="3175" cy="168275"/>
          </a:xfrm>
          <a:prstGeom prst="line">
            <a:avLst/>
          </a:prstGeom>
          <a:noFill/>
          <a:ln w="38100">
            <a:solidFill>
              <a:srgbClr val="33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95" name="Group 4"/>
          <p:cNvGrpSpPr>
            <a:grpSpLocks noChangeAspect="1"/>
          </p:cNvGrpSpPr>
          <p:nvPr/>
        </p:nvGrpSpPr>
        <p:grpSpPr bwMode="auto">
          <a:xfrm>
            <a:off x="1852204" y="2136163"/>
            <a:ext cx="2322513" cy="2133600"/>
            <a:chOff x="1179" y="1337"/>
            <a:chExt cx="1463" cy="1344"/>
          </a:xfrm>
        </p:grpSpPr>
        <p:sp>
          <p:nvSpPr>
            <p:cNvPr id="9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73" y="1841"/>
              <a:ext cx="952" cy="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7" name="Line 5"/>
            <p:cNvSpPr>
              <a:spLocks noChangeShapeType="1"/>
            </p:cNvSpPr>
            <p:nvPr/>
          </p:nvSpPr>
          <p:spPr bwMode="auto">
            <a:xfrm>
              <a:off x="1179" y="1825"/>
              <a:ext cx="466" cy="28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8" name="Line 6"/>
            <p:cNvSpPr>
              <a:spLocks noChangeShapeType="1"/>
            </p:cNvSpPr>
            <p:nvPr/>
          </p:nvSpPr>
          <p:spPr bwMode="auto">
            <a:xfrm>
              <a:off x="1965" y="2289"/>
              <a:ext cx="160" cy="88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9" name="Line 7"/>
            <p:cNvSpPr>
              <a:spLocks noChangeShapeType="1"/>
            </p:cNvSpPr>
            <p:nvPr/>
          </p:nvSpPr>
          <p:spPr bwMode="auto">
            <a:xfrm flipH="1">
              <a:off x="1981" y="2209"/>
              <a:ext cx="152" cy="264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0" name="Freeform 8"/>
            <p:cNvSpPr>
              <a:spLocks/>
            </p:cNvSpPr>
            <p:nvPr/>
          </p:nvSpPr>
          <p:spPr bwMode="auto">
            <a:xfrm>
              <a:off x="1965" y="2185"/>
              <a:ext cx="184" cy="312"/>
            </a:xfrm>
            <a:custGeom>
              <a:avLst/>
              <a:gdLst>
                <a:gd name="T0" fmla="*/ 8 w 184"/>
                <a:gd name="T1" fmla="*/ 104 h 312"/>
                <a:gd name="T2" fmla="*/ 184 w 184"/>
                <a:gd name="T3" fmla="*/ 0 h 312"/>
                <a:gd name="T4" fmla="*/ 176 w 184"/>
                <a:gd name="T5" fmla="*/ 200 h 312"/>
                <a:gd name="T6" fmla="*/ 0 w 184"/>
                <a:gd name="T7" fmla="*/ 312 h 312"/>
                <a:gd name="T8" fmla="*/ 8 w 184"/>
                <a:gd name="T9" fmla="*/ 10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312">
                  <a:moveTo>
                    <a:pt x="8" y="104"/>
                  </a:moveTo>
                  <a:lnTo>
                    <a:pt x="184" y="0"/>
                  </a:lnTo>
                  <a:lnTo>
                    <a:pt x="176" y="200"/>
                  </a:lnTo>
                  <a:lnTo>
                    <a:pt x="0" y="312"/>
                  </a:lnTo>
                  <a:lnTo>
                    <a:pt x="8" y="104"/>
                  </a:lnTo>
                  <a:close/>
                </a:path>
              </a:pathLst>
            </a:cu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1" name="Line 9"/>
            <p:cNvSpPr>
              <a:spLocks noChangeShapeType="1"/>
            </p:cNvSpPr>
            <p:nvPr/>
          </p:nvSpPr>
          <p:spPr bwMode="auto">
            <a:xfrm>
              <a:off x="2053" y="2337"/>
              <a:ext cx="589" cy="344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2" name="Freeform 10"/>
            <p:cNvSpPr>
              <a:spLocks/>
            </p:cNvSpPr>
            <p:nvPr/>
          </p:nvSpPr>
          <p:spPr bwMode="auto">
            <a:xfrm>
              <a:off x="1637" y="2105"/>
              <a:ext cx="336" cy="384"/>
            </a:xfrm>
            <a:custGeom>
              <a:avLst/>
              <a:gdLst>
                <a:gd name="T0" fmla="*/ 328 w 336"/>
                <a:gd name="T1" fmla="*/ 384 h 384"/>
                <a:gd name="T2" fmla="*/ 0 w 336"/>
                <a:gd name="T3" fmla="*/ 200 h 384"/>
                <a:gd name="T4" fmla="*/ 8 w 336"/>
                <a:gd name="T5" fmla="*/ 0 h 384"/>
                <a:gd name="T6" fmla="*/ 336 w 336"/>
                <a:gd name="T7" fmla="*/ 184 h 384"/>
                <a:gd name="T8" fmla="*/ 328 w 336"/>
                <a:gd name="T9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6" h="384">
                  <a:moveTo>
                    <a:pt x="328" y="384"/>
                  </a:moveTo>
                  <a:lnTo>
                    <a:pt x="0" y="200"/>
                  </a:lnTo>
                  <a:lnTo>
                    <a:pt x="8" y="0"/>
                  </a:lnTo>
                  <a:lnTo>
                    <a:pt x="336" y="184"/>
                  </a:lnTo>
                  <a:lnTo>
                    <a:pt x="328" y="384"/>
                  </a:lnTo>
                  <a:close/>
                </a:path>
              </a:pathLst>
            </a:cu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" name="Freeform 11"/>
            <p:cNvSpPr>
              <a:spLocks/>
            </p:cNvSpPr>
            <p:nvPr/>
          </p:nvSpPr>
          <p:spPr bwMode="auto">
            <a:xfrm>
              <a:off x="1645" y="2001"/>
              <a:ext cx="496" cy="288"/>
            </a:xfrm>
            <a:custGeom>
              <a:avLst/>
              <a:gdLst>
                <a:gd name="T0" fmla="*/ 176 w 496"/>
                <a:gd name="T1" fmla="*/ 0 h 288"/>
                <a:gd name="T2" fmla="*/ 496 w 496"/>
                <a:gd name="T3" fmla="*/ 184 h 288"/>
                <a:gd name="T4" fmla="*/ 328 w 496"/>
                <a:gd name="T5" fmla="*/ 288 h 288"/>
                <a:gd name="T6" fmla="*/ 0 w 496"/>
                <a:gd name="T7" fmla="*/ 104 h 288"/>
                <a:gd name="T8" fmla="*/ 176 w 496"/>
                <a:gd name="T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6" h="288">
                  <a:moveTo>
                    <a:pt x="176" y="0"/>
                  </a:moveTo>
                  <a:lnTo>
                    <a:pt x="496" y="184"/>
                  </a:lnTo>
                  <a:lnTo>
                    <a:pt x="328" y="288"/>
                  </a:lnTo>
                  <a:lnTo>
                    <a:pt x="0" y="104"/>
                  </a:lnTo>
                  <a:lnTo>
                    <a:pt x="176" y="0"/>
                  </a:lnTo>
                  <a:close/>
                </a:path>
              </a:pathLst>
            </a:cu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" name="Line 12"/>
            <p:cNvSpPr>
              <a:spLocks noChangeShapeType="1"/>
            </p:cNvSpPr>
            <p:nvPr/>
          </p:nvSpPr>
          <p:spPr bwMode="auto">
            <a:xfrm flipV="1">
              <a:off x="1893" y="1337"/>
              <a:ext cx="0" cy="808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26" name="Group 15"/>
          <p:cNvGrpSpPr>
            <a:grpSpLocks noChangeAspect="1"/>
          </p:cNvGrpSpPr>
          <p:nvPr/>
        </p:nvGrpSpPr>
        <p:grpSpPr bwMode="auto">
          <a:xfrm>
            <a:off x="2968626" y="1633339"/>
            <a:ext cx="1333500" cy="1809750"/>
            <a:chOff x="2170" y="1065"/>
            <a:chExt cx="840" cy="1140"/>
          </a:xfrm>
        </p:grpSpPr>
        <p:sp>
          <p:nvSpPr>
            <p:cNvPr id="127" name="AutoShape 14"/>
            <p:cNvSpPr>
              <a:spLocks noChangeAspect="1" noChangeArrowheads="1" noTextEdit="1"/>
            </p:cNvSpPr>
            <p:nvPr/>
          </p:nvSpPr>
          <p:spPr bwMode="auto">
            <a:xfrm>
              <a:off x="2250" y="1541"/>
              <a:ext cx="760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8" name="Line 16"/>
            <p:cNvSpPr>
              <a:spLocks noChangeShapeType="1"/>
            </p:cNvSpPr>
            <p:nvPr/>
          </p:nvSpPr>
          <p:spPr bwMode="auto">
            <a:xfrm flipH="1" flipV="1">
              <a:off x="2322" y="1725"/>
              <a:ext cx="208" cy="128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9" name="Freeform 17"/>
            <p:cNvSpPr>
              <a:spLocks/>
            </p:cNvSpPr>
            <p:nvPr/>
          </p:nvSpPr>
          <p:spPr bwMode="auto">
            <a:xfrm>
              <a:off x="2410" y="1613"/>
              <a:ext cx="272" cy="504"/>
            </a:xfrm>
            <a:custGeom>
              <a:avLst/>
              <a:gdLst>
                <a:gd name="T0" fmla="*/ 272 w 272"/>
                <a:gd name="T1" fmla="*/ 344 h 504"/>
                <a:gd name="T2" fmla="*/ 0 w 272"/>
                <a:gd name="T3" fmla="*/ 504 h 504"/>
                <a:gd name="T4" fmla="*/ 0 w 272"/>
                <a:gd name="T5" fmla="*/ 160 h 504"/>
                <a:gd name="T6" fmla="*/ 272 w 272"/>
                <a:gd name="T7" fmla="*/ 0 h 504"/>
                <a:gd name="T8" fmla="*/ 272 w 272"/>
                <a:gd name="T9" fmla="*/ 34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504">
                  <a:moveTo>
                    <a:pt x="272" y="344"/>
                  </a:moveTo>
                  <a:lnTo>
                    <a:pt x="0" y="504"/>
                  </a:lnTo>
                  <a:lnTo>
                    <a:pt x="0" y="160"/>
                  </a:lnTo>
                  <a:lnTo>
                    <a:pt x="272" y="0"/>
                  </a:lnTo>
                  <a:lnTo>
                    <a:pt x="272" y="344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3504C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0" name="Line 18"/>
            <p:cNvSpPr>
              <a:spLocks noChangeShapeType="1"/>
            </p:cNvSpPr>
            <p:nvPr/>
          </p:nvSpPr>
          <p:spPr bwMode="auto">
            <a:xfrm flipH="1" flipV="1">
              <a:off x="2762" y="2005"/>
              <a:ext cx="168" cy="96"/>
            </a:xfrm>
            <a:prstGeom prst="line">
              <a:avLst/>
            </a:pr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1" name="Freeform 19"/>
            <p:cNvSpPr>
              <a:spLocks/>
            </p:cNvSpPr>
            <p:nvPr/>
          </p:nvSpPr>
          <p:spPr bwMode="auto">
            <a:xfrm>
              <a:off x="2514" y="1789"/>
              <a:ext cx="264" cy="280"/>
            </a:xfrm>
            <a:custGeom>
              <a:avLst/>
              <a:gdLst>
                <a:gd name="T0" fmla="*/ 256 w 264"/>
                <a:gd name="T1" fmla="*/ 200 h 280"/>
                <a:gd name="T2" fmla="*/ 264 w 264"/>
                <a:gd name="T3" fmla="*/ 176 h 280"/>
                <a:gd name="T4" fmla="*/ 264 w 264"/>
                <a:gd name="T5" fmla="*/ 160 h 280"/>
                <a:gd name="T6" fmla="*/ 264 w 264"/>
                <a:gd name="T7" fmla="*/ 136 h 280"/>
                <a:gd name="T8" fmla="*/ 264 w 264"/>
                <a:gd name="T9" fmla="*/ 120 h 280"/>
                <a:gd name="T10" fmla="*/ 256 w 264"/>
                <a:gd name="T11" fmla="*/ 96 h 280"/>
                <a:gd name="T12" fmla="*/ 256 w 264"/>
                <a:gd name="T13" fmla="*/ 80 h 280"/>
                <a:gd name="T14" fmla="*/ 240 w 264"/>
                <a:gd name="T15" fmla="*/ 64 h 280"/>
                <a:gd name="T16" fmla="*/ 232 w 264"/>
                <a:gd name="T17" fmla="*/ 48 h 280"/>
                <a:gd name="T18" fmla="*/ 216 w 264"/>
                <a:gd name="T19" fmla="*/ 32 h 280"/>
                <a:gd name="T20" fmla="*/ 200 w 264"/>
                <a:gd name="T21" fmla="*/ 16 h 280"/>
                <a:gd name="T22" fmla="*/ 184 w 264"/>
                <a:gd name="T23" fmla="*/ 8 h 280"/>
                <a:gd name="T24" fmla="*/ 160 w 264"/>
                <a:gd name="T25" fmla="*/ 0 h 280"/>
                <a:gd name="T26" fmla="*/ 144 w 264"/>
                <a:gd name="T27" fmla="*/ 0 h 280"/>
                <a:gd name="T28" fmla="*/ 120 w 264"/>
                <a:gd name="T29" fmla="*/ 0 h 280"/>
                <a:gd name="T30" fmla="*/ 104 w 264"/>
                <a:gd name="T31" fmla="*/ 0 h 280"/>
                <a:gd name="T32" fmla="*/ 88 w 264"/>
                <a:gd name="T33" fmla="*/ 8 h 280"/>
                <a:gd name="T34" fmla="*/ 64 w 264"/>
                <a:gd name="T35" fmla="*/ 16 h 280"/>
                <a:gd name="T36" fmla="*/ 48 w 264"/>
                <a:gd name="T37" fmla="*/ 32 h 280"/>
                <a:gd name="T38" fmla="*/ 32 w 264"/>
                <a:gd name="T39" fmla="*/ 40 h 280"/>
                <a:gd name="T40" fmla="*/ 24 w 264"/>
                <a:gd name="T41" fmla="*/ 56 h 280"/>
                <a:gd name="T42" fmla="*/ 16 w 264"/>
                <a:gd name="T43" fmla="*/ 80 h 280"/>
                <a:gd name="T44" fmla="*/ 8 w 264"/>
                <a:gd name="T45" fmla="*/ 96 h 280"/>
                <a:gd name="T46" fmla="*/ 0 w 264"/>
                <a:gd name="T47" fmla="*/ 120 h 280"/>
                <a:gd name="T48" fmla="*/ 0 w 264"/>
                <a:gd name="T49" fmla="*/ 136 h 280"/>
                <a:gd name="T50" fmla="*/ 0 w 264"/>
                <a:gd name="T51" fmla="*/ 160 h 280"/>
                <a:gd name="T52" fmla="*/ 0 w 264"/>
                <a:gd name="T53" fmla="*/ 176 h 280"/>
                <a:gd name="T54" fmla="*/ 8 w 264"/>
                <a:gd name="T55" fmla="*/ 200 h 280"/>
                <a:gd name="T56" fmla="*/ 16 w 264"/>
                <a:gd name="T57" fmla="*/ 216 h 280"/>
                <a:gd name="T58" fmla="*/ 32 w 264"/>
                <a:gd name="T59" fmla="*/ 232 h 280"/>
                <a:gd name="T60" fmla="*/ 40 w 264"/>
                <a:gd name="T61" fmla="*/ 248 h 280"/>
                <a:gd name="T62" fmla="*/ 56 w 264"/>
                <a:gd name="T63" fmla="*/ 256 h 280"/>
                <a:gd name="T64" fmla="*/ 80 w 264"/>
                <a:gd name="T65" fmla="*/ 272 h 280"/>
                <a:gd name="T66" fmla="*/ 96 w 264"/>
                <a:gd name="T67" fmla="*/ 280 h 280"/>
                <a:gd name="T68" fmla="*/ 112 w 264"/>
                <a:gd name="T69" fmla="*/ 280 h 280"/>
                <a:gd name="T70" fmla="*/ 136 w 264"/>
                <a:gd name="T71" fmla="*/ 280 h 280"/>
                <a:gd name="T72" fmla="*/ 152 w 264"/>
                <a:gd name="T73" fmla="*/ 280 h 280"/>
                <a:gd name="T74" fmla="*/ 176 w 264"/>
                <a:gd name="T75" fmla="*/ 272 h 280"/>
                <a:gd name="T76" fmla="*/ 192 w 264"/>
                <a:gd name="T77" fmla="*/ 264 h 280"/>
                <a:gd name="T78" fmla="*/ 208 w 264"/>
                <a:gd name="T79" fmla="*/ 256 h 280"/>
                <a:gd name="T80" fmla="*/ 224 w 264"/>
                <a:gd name="T81" fmla="*/ 248 h 280"/>
                <a:gd name="T82" fmla="*/ 232 w 264"/>
                <a:gd name="T83" fmla="*/ 232 h 280"/>
                <a:gd name="T84" fmla="*/ 248 w 264"/>
                <a:gd name="T85" fmla="*/ 208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4" h="280">
                  <a:moveTo>
                    <a:pt x="248" y="208"/>
                  </a:moveTo>
                  <a:lnTo>
                    <a:pt x="248" y="208"/>
                  </a:lnTo>
                  <a:lnTo>
                    <a:pt x="256" y="200"/>
                  </a:lnTo>
                  <a:lnTo>
                    <a:pt x="256" y="192"/>
                  </a:lnTo>
                  <a:lnTo>
                    <a:pt x="256" y="184"/>
                  </a:lnTo>
                  <a:lnTo>
                    <a:pt x="264" y="176"/>
                  </a:lnTo>
                  <a:lnTo>
                    <a:pt x="264" y="176"/>
                  </a:lnTo>
                  <a:lnTo>
                    <a:pt x="264" y="168"/>
                  </a:lnTo>
                  <a:lnTo>
                    <a:pt x="264" y="160"/>
                  </a:lnTo>
                  <a:lnTo>
                    <a:pt x="264" y="152"/>
                  </a:lnTo>
                  <a:lnTo>
                    <a:pt x="264" y="144"/>
                  </a:lnTo>
                  <a:lnTo>
                    <a:pt x="264" y="136"/>
                  </a:lnTo>
                  <a:lnTo>
                    <a:pt x="264" y="128"/>
                  </a:lnTo>
                  <a:lnTo>
                    <a:pt x="264" y="128"/>
                  </a:lnTo>
                  <a:lnTo>
                    <a:pt x="264" y="120"/>
                  </a:lnTo>
                  <a:lnTo>
                    <a:pt x="264" y="112"/>
                  </a:lnTo>
                  <a:lnTo>
                    <a:pt x="264" y="104"/>
                  </a:lnTo>
                  <a:lnTo>
                    <a:pt x="256" y="96"/>
                  </a:lnTo>
                  <a:lnTo>
                    <a:pt x="256" y="88"/>
                  </a:lnTo>
                  <a:lnTo>
                    <a:pt x="256" y="88"/>
                  </a:lnTo>
                  <a:lnTo>
                    <a:pt x="256" y="80"/>
                  </a:lnTo>
                  <a:lnTo>
                    <a:pt x="248" y="72"/>
                  </a:lnTo>
                  <a:lnTo>
                    <a:pt x="248" y="64"/>
                  </a:lnTo>
                  <a:lnTo>
                    <a:pt x="240" y="64"/>
                  </a:lnTo>
                  <a:lnTo>
                    <a:pt x="240" y="56"/>
                  </a:lnTo>
                  <a:lnTo>
                    <a:pt x="232" y="48"/>
                  </a:lnTo>
                  <a:lnTo>
                    <a:pt x="232" y="48"/>
                  </a:lnTo>
                  <a:lnTo>
                    <a:pt x="224" y="40"/>
                  </a:lnTo>
                  <a:lnTo>
                    <a:pt x="224" y="32"/>
                  </a:lnTo>
                  <a:lnTo>
                    <a:pt x="216" y="32"/>
                  </a:lnTo>
                  <a:lnTo>
                    <a:pt x="208" y="24"/>
                  </a:lnTo>
                  <a:lnTo>
                    <a:pt x="208" y="24"/>
                  </a:lnTo>
                  <a:lnTo>
                    <a:pt x="200" y="16"/>
                  </a:lnTo>
                  <a:lnTo>
                    <a:pt x="192" y="16"/>
                  </a:lnTo>
                  <a:lnTo>
                    <a:pt x="184" y="16"/>
                  </a:lnTo>
                  <a:lnTo>
                    <a:pt x="184" y="8"/>
                  </a:lnTo>
                  <a:lnTo>
                    <a:pt x="176" y="8"/>
                  </a:lnTo>
                  <a:lnTo>
                    <a:pt x="168" y="8"/>
                  </a:lnTo>
                  <a:lnTo>
                    <a:pt x="160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36" y="0"/>
                  </a:lnTo>
                  <a:lnTo>
                    <a:pt x="128" y="0"/>
                  </a:lnTo>
                  <a:lnTo>
                    <a:pt x="120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04" y="0"/>
                  </a:lnTo>
                  <a:lnTo>
                    <a:pt x="96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0" y="16"/>
                  </a:lnTo>
                  <a:lnTo>
                    <a:pt x="72" y="16"/>
                  </a:lnTo>
                  <a:lnTo>
                    <a:pt x="64" y="16"/>
                  </a:lnTo>
                  <a:lnTo>
                    <a:pt x="64" y="24"/>
                  </a:lnTo>
                  <a:lnTo>
                    <a:pt x="56" y="24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0" y="40"/>
                  </a:lnTo>
                  <a:lnTo>
                    <a:pt x="32" y="40"/>
                  </a:lnTo>
                  <a:lnTo>
                    <a:pt x="32" y="48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16" y="64"/>
                  </a:lnTo>
                  <a:lnTo>
                    <a:pt x="16" y="72"/>
                  </a:lnTo>
                  <a:lnTo>
                    <a:pt x="16" y="80"/>
                  </a:lnTo>
                  <a:lnTo>
                    <a:pt x="8" y="80"/>
                  </a:lnTo>
                  <a:lnTo>
                    <a:pt x="8" y="88"/>
                  </a:lnTo>
                  <a:lnTo>
                    <a:pt x="8" y="96"/>
                  </a:lnTo>
                  <a:lnTo>
                    <a:pt x="0" y="104"/>
                  </a:lnTo>
                  <a:lnTo>
                    <a:pt x="0" y="112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8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8" y="184"/>
                  </a:lnTo>
                  <a:lnTo>
                    <a:pt x="8" y="192"/>
                  </a:lnTo>
                  <a:lnTo>
                    <a:pt x="8" y="200"/>
                  </a:lnTo>
                  <a:lnTo>
                    <a:pt x="8" y="200"/>
                  </a:lnTo>
                  <a:lnTo>
                    <a:pt x="16" y="208"/>
                  </a:lnTo>
                  <a:lnTo>
                    <a:pt x="16" y="216"/>
                  </a:lnTo>
                  <a:lnTo>
                    <a:pt x="24" y="224"/>
                  </a:lnTo>
                  <a:lnTo>
                    <a:pt x="24" y="224"/>
                  </a:lnTo>
                  <a:lnTo>
                    <a:pt x="32" y="232"/>
                  </a:lnTo>
                  <a:lnTo>
                    <a:pt x="32" y="240"/>
                  </a:lnTo>
                  <a:lnTo>
                    <a:pt x="40" y="240"/>
                  </a:lnTo>
                  <a:lnTo>
                    <a:pt x="40" y="248"/>
                  </a:lnTo>
                  <a:lnTo>
                    <a:pt x="48" y="248"/>
                  </a:lnTo>
                  <a:lnTo>
                    <a:pt x="56" y="256"/>
                  </a:lnTo>
                  <a:lnTo>
                    <a:pt x="56" y="256"/>
                  </a:lnTo>
                  <a:lnTo>
                    <a:pt x="64" y="264"/>
                  </a:lnTo>
                  <a:lnTo>
                    <a:pt x="72" y="264"/>
                  </a:lnTo>
                  <a:lnTo>
                    <a:pt x="80" y="272"/>
                  </a:lnTo>
                  <a:lnTo>
                    <a:pt x="80" y="272"/>
                  </a:lnTo>
                  <a:lnTo>
                    <a:pt x="88" y="272"/>
                  </a:lnTo>
                  <a:lnTo>
                    <a:pt x="96" y="280"/>
                  </a:lnTo>
                  <a:lnTo>
                    <a:pt x="104" y="280"/>
                  </a:lnTo>
                  <a:lnTo>
                    <a:pt x="112" y="280"/>
                  </a:lnTo>
                  <a:lnTo>
                    <a:pt x="112" y="280"/>
                  </a:lnTo>
                  <a:lnTo>
                    <a:pt x="120" y="280"/>
                  </a:lnTo>
                  <a:lnTo>
                    <a:pt x="128" y="280"/>
                  </a:lnTo>
                  <a:lnTo>
                    <a:pt x="136" y="280"/>
                  </a:lnTo>
                  <a:lnTo>
                    <a:pt x="144" y="280"/>
                  </a:lnTo>
                  <a:lnTo>
                    <a:pt x="144" y="280"/>
                  </a:lnTo>
                  <a:lnTo>
                    <a:pt x="152" y="280"/>
                  </a:lnTo>
                  <a:lnTo>
                    <a:pt x="160" y="280"/>
                  </a:lnTo>
                  <a:lnTo>
                    <a:pt x="168" y="280"/>
                  </a:lnTo>
                  <a:lnTo>
                    <a:pt x="176" y="272"/>
                  </a:lnTo>
                  <a:lnTo>
                    <a:pt x="176" y="272"/>
                  </a:lnTo>
                  <a:lnTo>
                    <a:pt x="184" y="272"/>
                  </a:lnTo>
                  <a:lnTo>
                    <a:pt x="192" y="264"/>
                  </a:lnTo>
                  <a:lnTo>
                    <a:pt x="200" y="264"/>
                  </a:lnTo>
                  <a:lnTo>
                    <a:pt x="200" y="264"/>
                  </a:lnTo>
                  <a:lnTo>
                    <a:pt x="208" y="256"/>
                  </a:lnTo>
                  <a:lnTo>
                    <a:pt x="216" y="256"/>
                  </a:lnTo>
                  <a:lnTo>
                    <a:pt x="216" y="248"/>
                  </a:lnTo>
                  <a:lnTo>
                    <a:pt x="224" y="248"/>
                  </a:lnTo>
                  <a:lnTo>
                    <a:pt x="224" y="240"/>
                  </a:lnTo>
                  <a:lnTo>
                    <a:pt x="232" y="232"/>
                  </a:lnTo>
                  <a:lnTo>
                    <a:pt x="232" y="232"/>
                  </a:lnTo>
                  <a:lnTo>
                    <a:pt x="240" y="224"/>
                  </a:lnTo>
                  <a:lnTo>
                    <a:pt x="248" y="216"/>
                  </a:lnTo>
                  <a:lnTo>
                    <a:pt x="248" y="2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2" name="Freeform 20"/>
            <p:cNvSpPr>
              <a:spLocks/>
            </p:cNvSpPr>
            <p:nvPr/>
          </p:nvSpPr>
          <p:spPr bwMode="auto">
            <a:xfrm>
              <a:off x="2514" y="1789"/>
              <a:ext cx="264" cy="280"/>
            </a:xfrm>
            <a:custGeom>
              <a:avLst/>
              <a:gdLst>
                <a:gd name="T0" fmla="*/ 256 w 264"/>
                <a:gd name="T1" fmla="*/ 200 h 280"/>
                <a:gd name="T2" fmla="*/ 264 w 264"/>
                <a:gd name="T3" fmla="*/ 176 h 280"/>
                <a:gd name="T4" fmla="*/ 264 w 264"/>
                <a:gd name="T5" fmla="*/ 160 h 280"/>
                <a:gd name="T6" fmla="*/ 264 w 264"/>
                <a:gd name="T7" fmla="*/ 136 h 280"/>
                <a:gd name="T8" fmla="*/ 264 w 264"/>
                <a:gd name="T9" fmla="*/ 120 h 280"/>
                <a:gd name="T10" fmla="*/ 256 w 264"/>
                <a:gd name="T11" fmla="*/ 96 h 280"/>
                <a:gd name="T12" fmla="*/ 256 w 264"/>
                <a:gd name="T13" fmla="*/ 80 h 280"/>
                <a:gd name="T14" fmla="*/ 240 w 264"/>
                <a:gd name="T15" fmla="*/ 64 h 280"/>
                <a:gd name="T16" fmla="*/ 232 w 264"/>
                <a:gd name="T17" fmla="*/ 48 h 280"/>
                <a:gd name="T18" fmla="*/ 216 w 264"/>
                <a:gd name="T19" fmla="*/ 32 h 280"/>
                <a:gd name="T20" fmla="*/ 200 w 264"/>
                <a:gd name="T21" fmla="*/ 16 h 280"/>
                <a:gd name="T22" fmla="*/ 184 w 264"/>
                <a:gd name="T23" fmla="*/ 8 h 280"/>
                <a:gd name="T24" fmla="*/ 160 w 264"/>
                <a:gd name="T25" fmla="*/ 0 h 280"/>
                <a:gd name="T26" fmla="*/ 144 w 264"/>
                <a:gd name="T27" fmla="*/ 0 h 280"/>
                <a:gd name="T28" fmla="*/ 120 w 264"/>
                <a:gd name="T29" fmla="*/ 0 h 280"/>
                <a:gd name="T30" fmla="*/ 104 w 264"/>
                <a:gd name="T31" fmla="*/ 0 h 280"/>
                <a:gd name="T32" fmla="*/ 88 w 264"/>
                <a:gd name="T33" fmla="*/ 8 h 280"/>
                <a:gd name="T34" fmla="*/ 64 w 264"/>
                <a:gd name="T35" fmla="*/ 16 h 280"/>
                <a:gd name="T36" fmla="*/ 48 w 264"/>
                <a:gd name="T37" fmla="*/ 32 h 280"/>
                <a:gd name="T38" fmla="*/ 32 w 264"/>
                <a:gd name="T39" fmla="*/ 40 h 280"/>
                <a:gd name="T40" fmla="*/ 24 w 264"/>
                <a:gd name="T41" fmla="*/ 56 h 280"/>
                <a:gd name="T42" fmla="*/ 16 w 264"/>
                <a:gd name="T43" fmla="*/ 80 h 280"/>
                <a:gd name="T44" fmla="*/ 8 w 264"/>
                <a:gd name="T45" fmla="*/ 96 h 280"/>
                <a:gd name="T46" fmla="*/ 0 w 264"/>
                <a:gd name="T47" fmla="*/ 120 h 280"/>
                <a:gd name="T48" fmla="*/ 0 w 264"/>
                <a:gd name="T49" fmla="*/ 136 h 280"/>
                <a:gd name="T50" fmla="*/ 0 w 264"/>
                <a:gd name="T51" fmla="*/ 160 h 280"/>
                <a:gd name="T52" fmla="*/ 0 w 264"/>
                <a:gd name="T53" fmla="*/ 176 h 280"/>
                <a:gd name="T54" fmla="*/ 8 w 264"/>
                <a:gd name="T55" fmla="*/ 200 h 280"/>
                <a:gd name="T56" fmla="*/ 16 w 264"/>
                <a:gd name="T57" fmla="*/ 216 h 280"/>
                <a:gd name="T58" fmla="*/ 32 w 264"/>
                <a:gd name="T59" fmla="*/ 232 h 280"/>
                <a:gd name="T60" fmla="*/ 40 w 264"/>
                <a:gd name="T61" fmla="*/ 248 h 280"/>
                <a:gd name="T62" fmla="*/ 56 w 264"/>
                <a:gd name="T63" fmla="*/ 256 h 280"/>
                <a:gd name="T64" fmla="*/ 80 w 264"/>
                <a:gd name="T65" fmla="*/ 272 h 280"/>
                <a:gd name="T66" fmla="*/ 96 w 264"/>
                <a:gd name="T67" fmla="*/ 280 h 280"/>
                <a:gd name="T68" fmla="*/ 112 w 264"/>
                <a:gd name="T69" fmla="*/ 280 h 280"/>
                <a:gd name="T70" fmla="*/ 136 w 264"/>
                <a:gd name="T71" fmla="*/ 280 h 280"/>
                <a:gd name="T72" fmla="*/ 152 w 264"/>
                <a:gd name="T73" fmla="*/ 280 h 280"/>
                <a:gd name="T74" fmla="*/ 176 w 264"/>
                <a:gd name="T75" fmla="*/ 272 h 280"/>
                <a:gd name="T76" fmla="*/ 192 w 264"/>
                <a:gd name="T77" fmla="*/ 264 h 280"/>
                <a:gd name="T78" fmla="*/ 208 w 264"/>
                <a:gd name="T79" fmla="*/ 256 h 280"/>
                <a:gd name="T80" fmla="*/ 224 w 264"/>
                <a:gd name="T81" fmla="*/ 248 h 280"/>
                <a:gd name="T82" fmla="*/ 232 w 264"/>
                <a:gd name="T83" fmla="*/ 232 h 280"/>
                <a:gd name="T84" fmla="*/ 248 w 264"/>
                <a:gd name="T85" fmla="*/ 208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4" h="280">
                  <a:moveTo>
                    <a:pt x="248" y="208"/>
                  </a:moveTo>
                  <a:lnTo>
                    <a:pt x="248" y="208"/>
                  </a:lnTo>
                  <a:lnTo>
                    <a:pt x="256" y="200"/>
                  </a:lnTo>
                  <a:lnTo>
                    <a:pt x="256" y="192"/>
                  </a:lnTo>
                  <a:lnTo>
                    <a:pt x="256" y="184"/>
                  </a:lnTo>
                  <a:lnTo>
                    <a:pt x="264" y="176"/>
                  </a:lnTo>
                  <a:lnTo>
                    <a:pt x="264" y="176"/>
                  </a:lnTo>
                  <a:lnTo>
                    <a:pt x="264" y="168"/>
                  </a:lnTo>
                  <a:lnTo>
                    <a:pt x="264" y="160"/>
                  </a:lnTo>
                  <a:lnTo>
                    <a:pt x="264" y="152"/>
                  </a:lnTo>
                  <a:lnTo>
                    <a:pt x="264" y="144"/>
                  </a:lnTo>
                  <a:lnTo>
                    <a:pt x="264" y="136"/>
                  </a:lnTo>
                  <a:lnTo>
                    <a:pt x="264" y="128"/>
                  </a:lnTo>
                  <a:lnTo>
                    <a:pt x="264" y="128"/>
                  </a:lnTo>
                  <a:lnTo>
                    <a:pt x="264" y="120"/>
                  </a:lnTo>
                  <a:lnTo>
                    <a:pt x="264" y="112"/>
                  </a:lnTo>
                  <a:lnTo>
                    <a:pt x="264" y="104"/>
                  </a:lnTo>
                  <a:lnTo>
                    <a:pt x="256" y="96"/>
                  </a:lnTo>
                  <a:lnTo>
                    <a:pt x="256" y="88"/>
                  </a:lnTo>
                  <a:lnTo>
                    <a:pt x="256" y="88"/>
                  </a:lnTo>
                  <a:lnTo>
                    <a:pt x="256" y="80"/>
                  </a:lnTo>
                  <a:lnTo>
                    <a:pt x="248" y="72"/>
                  </a:lnTo>
                  <a:lnTo>
                    <a:pt x="248" y="64"/>
                  </a:lnTo>
                  <a:lnTo>
                    <a:pt x="240" y="64"/>
                  </a:lnTo>
                  <a:lnTo>
                    <a:pt x="240" y="56"/>
                  </a:lnTo>
                  <a:lnTo>
                    <a:pt x="232" y="48"/>
                  </a:lnTo>
                  <a:lnTo>
                    <a:pt x="232" y="48"/>
                  </a:lnTo>
                  <a:lnTo>
                    <a:pt x="224" y="40"/>
                  </a:lnTo>
                  <a:lnTo>
                    <a:pt x="224" y="32"/>
                  </a:lnTo>
                  <a:lnTo>
                    <a:pt x="216" y="32"/>
                  </a:lnTo>
                  <a:lnTo>
                    <a:pt x="208" y="24"/>
                  </a:lnTo>
                  <a:lnTo>
                    <a:pt x="208" y="24"/>
                  </a:lnTo>
                  <a:lnTo>
                    <a:pt x="200" y="16"/>
                  </a:lnTo>
                  <a:lnTo>
                    <a:pt x="192" y="16"/>
                  </a:lnTo>
                  <a:lnTo>
                    <a:pt x="184" y="16"/>
                  </a:lnTo>
                  <a:lnTo>
                    <a:pt x="184" y="8"/>
                  </a:lnTo>
                  <a:lnTo>
                    <a:pt x="176" y="8"/>
                  </a:lnTo>
                  <a:lnTo>
                    <a:pt x="168" y="8"/>
                  </a:lnTo>
                  <a:lnTo>
                    <a:pt x="160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36" y="0"/>
                  </a:lnTo>
                  <a:lnTo>
                    <a:pt x="128" y="0"/>
                  </a:lnTo>
                  <a:lnTo>
                    <a:pt x="120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04" y="0"/>
                  </a:lnTo>
                  <a:lnTo>
                    <a:pt x="96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0" y="16"/>
                  </a:lnTo>
                  <a:lnTo>
                    <a:pt x="72" y="16"/>
                  </a:lnTo>
                  <a:lnTo>
                    <a:pt x="64" y="16"/>
                  </a:lnTo>
                  <a:lnTo>
                    <a:pt x="64" y="24"/>
                  </a:lnTo>
                  <a:lnTo>
                    <a:pt x="56" y="24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0" y="40"/>
                  </a:lnTo>
                  <a:lnTo>
                    <a:pt x="32" y="40"/>
                  </a:lnTo>
                  <a:lnTo>
                    <a:pt x="32" y="48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16" y="64"/>
                  </a:lnTo>
                  <a:lnTo>
                    <a:pt x="16" y="72"/>
                  </a:lnTo>
                  <a:lnTo>
                    <a:pt x="16" y="80"/>
                  </a:lnTo>
                  <a:lnTo>
                    <a:pt x="8" y="80"/>
                  </a:lnTo>
                  <a:lnTo>
                    <a:pt x="8" y="88"/>
                  </a:lnTo>
                  <a:lnTo>
                    <a:pt x="8" y="96"/>
                  </a:lnTo>
                  <a:lnTo>
                    <a:pt x="0" y="104"/>
                  </a:lnTo>
                  <a:lnTo>
                    <a:pt x="0" y="112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8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8" y="184"/>
                  </a:lnTo>
                  <a:lnTo>
                    <a:pt x="8" y="192"/>
                  </a:lnTo>
                  <a:lnTo>
                    <a:pt x="8" y="200"/>
                  </a:lnTo>
                  <a:lnTo>
                    <a:pt x="8" y="200"/>
                  </a:lnTo>
                  <a:lnTo>
                    <a:pt x="16" y="208"/>
                  </a:lnTo>
                  <a:lnTo>
                    <a:pt x="16" y="216"/>
                  </a:lnTo>
                  <a:lnTo>
                    <a:pt x="24" y="224"/>
                  </a:lnTo>
                  <a:lnTo>
                    <a:pt x="24" y="224"/>
                  </a:lnTo>
                  <a:lnTo>
                    <a:pt x="32" y="232"/>
                  </a:lnTo>
                  <a:lnTo>
                    <a:pt x="32" y="240"/>
                  </a:lnTo>
                  <a:lnTo>
                    <a:pt x="40" y="240"/>
                  </a:lnTo>
                  <a:lnTo>
                    <a:pt x="40" y="248"/>
                  </a:lnTo>
                  <a:lnTo>
                    <a:pt x="48" y="248"/>
                  </a:lnTo>
                  <a:lnTo>
                    <a:pt x="56" y="256"/>
                  </a:lnTo>
                  <a:lnTo>
                    <a:pt x="56" y="256"/>
                  </a:lnTo>
                  <a:lnTo>
                    <a:pt x="64" y="264"/>
                  </a:lnTo>
                  <a:lnTo>
                    <a:pt x="72" y="264"/>
                  </a:lnTo>
                  <a:lnTo>
                    <a:pt x="80" y="272"/>
                  </a:lnTo>
                  <a:lnTo>
                    <a:pt x="80" y="272"/>
                  </a:lnTo>
                  <a:lnTo>
                    <a:pt x="88" y="272"/>
                  </a:lnTo>
                  <a:lnTo>
                    <a:pt x="96" y="280"/>
                  </a:lnTo>
                  <a:lnTo>
                    <a:pt x="104" y="280"/>
                  </a:lnTo>
                  <a:lnTo>
                    <a:pt x="112" y="280"/>
                  </a:lnTo>
                  <a:lnTo>
                    <a:pt x="112" y="280"/>
                  </a:lnTo>
                  <a:lnTo>
                    <a:pt x="120" y="280"/>
                  </a:lnTo>
                  <a:lnTo>
                    <a:pt x="128" y="280"/>
                  </a:lnTo>
                  <a:lnTo>
                    <a:pt x="136" y="280"/>
                  </a:lnTo>
                  <a:lnTo>
                    <a:pt x="144" y="280"/>
                  </a:lnTo>
                  <a:lnTo>
                    <a:pt x="144" y="280"/>
                  </a:lnTo>
                  <a:lnTo>
                    <a:pt x="152" y="280"/>
                  </a:lnTo>
                  <a:lnTo>
                    <a:pt x="160" y="280"/>
                  </a:lnTo>
                  <a:lnTo>
                    <a:pt x="168" y="280"/>
                  </a:lnTo>
                  <a:lnTo>
                    <a:pt x="176" y="272"/>
                  </a:lnTo>
                  <a:lnTo>
                    <a:pt x="176" y="272"/>
                  </a:lnTo>
                  <a:lnTo>
                    <a:pt x="184" y="272"/>
                  </a:lnTo>
                  <a:lnTo>
                    <a:pt x="192" y="264"/>
                  </a:lnTo>
                  <a:lnTo>
                    <a:pt x="200" y="264"/>
                  </a:lnTo>
                  <a:lnTo>
                    <a:pt x="200" y="264"/>
                  </a:lnTo>
                  <a:lnTo>
                    <a:pt x="208" y="256"/>
                  </a:lnTo>
                  <a:lnTo>
                    <a:pt x="216" y="256"/>
                  </a:lnTo>
                  <a:lnTo>
                    <a:pt x="216" y="248"/>
                  </a:lnTo>
                  <a:lnTo>
                    <a:pt x="224" y="248"/>
                  </a:lnTo>
                  <a:lnTo>
                    <a:pt x="224" y="240"/>
                  </a:lnTo>
                  <a:lnTo>
                    <a:pt x="232" y="232"/>
                  </a:lnTo>
                  <a:lnTo>
                    <a:pt x="232" y="232"/>
                  </a:lnTo>
                  <a:lnTo>
                    <a:pt x="240" y="224"/>
                  </a:lnTo>
                  <a:lnTo>
                    <a:pt x="248" y="216"/>
                  </a:lnTo>
                  <a:lnTo>
                    <a:pt x="248" y="208"/>
                  </a:lnTo>
                </a:path>
              </a:pathLst>
            </a:cu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3" name="Line 16"/>
            <p:cNvSpPr>
              <a:spLocks noChangeShapeType="1"/>
            </p:cNvSpPr>
            <p:nvPr/>
          </p:nvSpPr>
          <p:spPr bwMode="auto">
            <a:xfrm flipH="1">
              <a:off x="2170" y="1725"/>
              <a:ext cx="171" cy="128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" name="Line 18"/>
            <p:cNvSpPr>
              <a:spLocks noChangeShapeType="1"/>
            </p:cNvSpPr>
            <p:nvPr/>
          </p:nvSpPr>
          <p:spPr bwMode="auto">
            <a:xfrm>
              <a:off x="2922" y="1065"/>
              <a:ext cx="0" cy="1030"/>
            </a:xfrm>
            <a:prstGeom prst="line">
              <a:avLst/>
            </a:pr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36" name="Group 23"/>
          <p:cNvGrpSpPr>
            <a:grpSpLocks noChangeAspect="1"/>
          </p:cNvGrpSpPr>
          <p:nvPr/>
        </p:nvGrpSpPr>
        <p:grpSpPr bwMode="auto">
          <a:xfrm>
            <a:off x="3724275" y="833438"/>
            <a:ext cx="1271588" cy="1006475"/>
            <a:chOff x="2346" y="525"/>
            <a:chExt cx="801" cy="634"/>
          </a:xfrm>
        </p:grpSpPr>
        <p:sp>
          <p:nvSpPr>
            <p:cNvPr id="137" name="AutoShape 22"/>
            <p:cNvSpPr>
              <a:spLocks noChangeAspect="1" noChangeArrowheads="1" noTextEdit="1"/>
            </p:cNvSpPr>
            <p:nvPr/>
          </p:nvSpPr>
          <p:spPr bwMode="auto">
            <a:xfrm>
              <a:off x="2346" y="525"/>
              <a:ext cx="801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" name="Line 24"/>
            <p:cNvSpPr>
              <a:spLocks noChangeShapeType="1"/>
            </p:cNvSpPr>
            <p:nvPr/>
          </p:nvSpPr>
          <p:spPr bwMode="auto">
            <a:xfrm flipH="1">
              <a:off x="2533" y="699"/>
              <a:ext cx="274" cy="153"/>
            </a:xfrm>
            <a:prstGeom prst="line">
              <a:avLst/>
            </a:prstGeom>
            <a:noFill/>
            <a:ln w="3175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9" name="Line 25"/>
            <p:cNvSpPr>
              <a:spLocks noChangeShapeType="1"/>
            </p:cNvSpPr>
            <p:nvPr/>
          </p:nvSpPr>
          <p:spPr bwMode="auto">
            <a:xfrm flipH="1">
              <a:off x="2900" y="658"/>
              <a:ext cx="180" cy="101"/>
            </a:xfrm>
            <a:prstGeom prst="line">
              <a:avLst/>
            </a:prstGeom>
            <a:noFill/>
            <a:ln w="3175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1" name="Freeform 27"/>
            <p:cNvSpPr>
              <a:spLocks/>
            </p:cNvSpPr>
            <p:nvPr/>
          </p:nvSpPr>
          <p:spPr bwMode="auto">
            <a:xfrm>
              <a:off x="2780" y="699"/>
              <a:ext cx="147" cy="186"/>
            </a:xfrm>
            <a:custGeom>
              <a:avLst/>
              <a:gdLst>
                <a:gd name="T0" fmla="*/ 127 w 147"/>
                <a:gd name="T1" fmla="*/ 180 h 186"/>
                <a:gd name="T2" fmla="*/ 133 w 147"/>
                <a:gd name="T3" fmla="*/ 173 h 186"/>
                <a:gd name="T4" fmla="*/ 140 w 147"/>
                <a:gd name="T5" fmla="*/ 160 h 186"/>
                <a:gd name="T6" fmla="*/ 147 w 147"/>
                <a:gd name="T7" fmla="*/ 153 h 186"/>
                <a:gd name="T8" fmla="*/ 147 w 147"/>
                <a:gd name="T9" fmla="*/ 140 h 186"/>
                <a:gd name="T10" fmla="*/ 147 w 147"/>
                <a:gd name="T11" fmla="*/ 126 h 186"/>
                <a:gd name="T12" fmla="*/ 147 w 147"/>
                <a:gd name="T13" fmla="*/ 120 h 186"/>
                <a:gd name="T14" fmla="*/ 140 w 147"/>
                <a:gd name="T15" fmla="*/ 106 h 186"/>
                <a:gd name="T16" fmla="*/ 140 w 147"/>
                <a:gd name="T17" fmla="*/ 93 h 186"/>
                <a:gd name="T18" fmla="*/ 133 w 147"/>
                <a:gd name="T19" fmla="*/ 80 h 186"/>
                <a:gd name="T20" fmla="*/ 127 w 147"/>
                <a:gd name="T21" fmla="*/ 60 h 186"/>
                <a:gd name="T22" fmla="*/ 113 w 147"/>
                <a:gd name="T23" fmla="*/ 53 h 186"/>
                <a:gd name="T24" fmla="*/ 107 w 147"/>
                <a:gd name="T25" fmla="*/ 40 h 186"/>
                <a:gd name="T26" fmla="*/ 100 w 147"/>
                <a:gd name="T27" fmla="*/ 26 h 186"/>
                <a:gd name="T28" fmla="*/ 87 w 147"/>
                <a:gd name="T29" fmla="*/ 20 h 186"/>
                <a:gd name="T30" fmla="*/ 80 w 147"/>
                <a:gd name="T31" fmla="*/ 13 h 186"/>
                <a:gd name="T32" fmla="*/ 67 w 147"/>
                <a:gd name="T33" fmla="*/ 6 h 186"/>
                <a:gd name="T34" fmla="*/ 53 w 147"/>
                <a:gd name="T35" fmla="*/ 0 h 186"/>
                <a:gd name="T36" fmla="*/ 47 w 147"/>
                <a:gd name="T37" fmla="*/ 0 h 186"/>
                <a:gd name="T38" fmla="*/ 33 w 147"/>
                <a:gd name="T39" fmla="*/ 0 h 186"/>
                <a:gd name="T40" fmla="*/ 27 w 147"/>
                <a:gd name="T41" fmla="*/ 0 h 186"/>
                <a:gd name="T42" fmla="*/ 20 w 147"/>
                <a:gd name="T43" fmla="*/ 6 h 186"/>
                <a:gd name="T44" fmla="*/ 13 w 147"/>
                <a:gd name="T45" fmla="*/ 13 h 186"/>
                <a:gd name="T46" fmla="*/ 7 w 147"/>
                <a:gd name="T47" fmla="*/ 20 h 186"/>
                <a:gd name="T48" fmla="*/ 7 w 147"/>
                <a:gd name="T49" fmla="*/ 26 h 186"/>
                <a:gd name="T50" fmla="*/ 0 w 147"/>
                <a:gd name="T51" fmla="*/ 40 h 186"/>
                <a:gd name="T52" fmla="*/ 0 w 147"/>
                <a:gd name="T53" fmla="*/ 53 h 186"/>
                <a:gd name="T54" fmla="*/ 0 w 147"/>
                <a:gd name="T55" fmla="*/ 60 h 186"/>
                <a:gd name="T56" fmla="*/ 7 w 147"/>
                <a:gd name="T57" fmla="*/ 73 h 186"/>
                <a:gd name="T58" fmla="*/ 7 w 147"/>
                <a:gd name="T59" fmla="*/ 86 h 186"/>
                <a:gd name="T60" fmla="*/ 13 w 147"/>
                <a:gd name="T61" fmla="*/ 100 h 186"/>
                <a:gd name="T62" fmla="*/ 20 w 147"/>
                <a:gd name="T63" fmla="*/ 120 h 186"/>
                <a:gd name="T64" fmla="*/ 27 w 147"/>
                <a:gd name="T65" fmla="*/ 133 h 186"/>
                <a:gd name="T66" fmla="*/ 33 w 147"/>
                <a:gd name="T67" fmla="*/ 140 h 186"/>
                <a:gd name="T68" fmla="*/ 47 w 147"/>
                <a:gd name="T69" fmla="*/ 153 h 186"/>
                <a:gd name="T70" fmla="*/ 53 w 147"/>
                <a:gd name="T71" fmla="*/ 160 h 186"/>
                <a:gd name="T72" fmla="*/ 67 w 147"/>
                <a:gd name="T73" fmla="*/ 173 h 186"/>
                <a:gd name="T74" fmla="*/ 80 w 147"/>
                <a:gd name="T75" fmla="*/ 180 h 186"/>
                <a:gd name="T76" fmla="*/ 87 w 147"/>
                <a:gd name="T77" fmla="*/ 180 h 186"/>
                <a:gd name="T78" fmla="*/ 100 w 147"/>
                <a:gd name="T79" fmla="*/ 186 h 186"/>
                <a:gd name="T80" fmla="*/ 107 w 147"/>
                <a:gd name="T81" fmla="*/ 186 h 186"/>
                <a:gd name="T82" fmla="*/ 113 w 147"/>
                <a:gd name="T83" fmla="*/ 186 h 186"/>
                <a:gd name="T84" fmla="*/ 127 w 147"/>
                <a:gd name="T85" fmla="*/ 18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7" h="186">
                  <a:moveTo>
                    <a:pt x="127" y="180"/>
                  </a:moveTo>
                  <a:lnTo>
                    <a:pt x="127" y="180"/>
                  </a:lnTo>
                  <a:lnTo>
                    <a:pt x="127" y="180"/>
                  </a:lnTo>
                  <a:lnTo>
                    <a:pt x="133" y="173"/>
                  </a:lnTo>
                  <a:lnTo>
                    <a:pt x="133" y="173"/>
                  </a:lnTo>
                  <a:lnTo>
                    <a:pt x="133" y="173"/>
                  </a:lnTo>
                  <a:lnTo>
                    <a:pt x="140" y="166"/>
                  </a:lnTo>
                  <a:lnTo>
                    <a:pt x="140" y="166"/>
                  </a:lnTo>
                  <a:lnTo>
                    <a:pt x="140" y="160"/>
                  </a:lnTo>
                  <a:lnTo>
                    <a:pt x="140" y="160"/>
                  </a:lnTo>
                  <a:lnTo>
                    <a:pt x="140" y="153"/>
                  </a:lnTo>
                  <a:lnTo>
                    <a:pt x="147" y="153"/>
                  </a:lnTo>
                  <a:lnTo>
                    <a:pt x="147" y="146"/>
                  </a:lnTo>
                  <a:lnTo>
                    <a:pt x="147" y="146"/>
                  </a:lnTo>
                  <a:lnTo>
                    <a:pt x="147" y="140"/>
                  </a:lnTo>
                  <a:lnTo>
                    <a:pt x="147" y="140"/>
                  </a:lnTo>
                  <a:lnTo>
                    <a:pt x="147" y="133"/>
                  </a:lnTo>
                  <a:lnTo>
                    <a:pt x="147" y="126"/>
                  </a:lnTo>
                  <a:lnTo>
                    <a:pt x="147" y="126"/>
                  </a:lnTo>
                  <a:lnTo>
                    <a:pt x="147" y="120"/>
                  </a:lnTo>
                  <a:lnTo>
                    <a:pt x="147" y="120"/>
                  </a:lnTo>
                  <a:lnTo>
                    <a:pt x="147" y="113"/>
                  </a:lnTo>
                  <a:lnTo>
                    <a:pt x="140" y="106"/>
                  </a:lnTo>
                  <a:lnTo>
                    <a:pt x="140" y="106"/>
                  </a:lnTo>
                  <a:lnTo>
                    <a:pt x="140" y="100"/>
                  </a:lnTo>
                  <a:lnTo>
                    <a:pt x="140" y="93"/>
                  </a:lnTo>
                  <a:lnTo>
                    <a:pt x="140" y="93"/>
                  </a:lnTo>
                  <a:lnTo>
                    <a:pt x="133" y="86"/>
                  </a:lnTo>
                  <a:lnTo>
                    <a:pt x="133" y="80"/>
                  </a:lnTo>
                  <a:lnTo>
                    <a:pt x="133" y="80"/>
                  </a:lnTo>
                  <a:lnTo>
                    <a:pt x="127" y="73"/>
                  </a:lnTo>
                  <a:lnTo>
                    <a:pt x="127" y="66"/>
                  </a:lnTo>
                  <a:lnTo>
                    <a:pt x="127" y="60"/>
                  </a:lnTo>
                  <a:lnTo>
                    <a:pt x="120" y="60"/>
                  </a:lnTo>
                  <a:lnTo>
                    <a:pt x="120" y="53"/>
                  </a:lnTo>
                  <a:lnTo>
                    <a:pt x="113" y="53"/>
                  </a:lnTo>
                  <a:lnTo>
                    <a:pt x="113" y="46"/>
                  </a:lnTo>
                  <a:lnTo>
                    <a:pt x="113" y="40"/>
                  </a:lnTo>
                  <a:lnTo>
                    <a:pt x="107" y="40"/>
                  </a:lnTo>
                  <a:lnTo>
                    <a:pt x="107" y="33"/>
                  </a:lnTo>
                  <a:lnTo>
                    <a:pt x="100" y="33"/>
                  </a:lnTo>
                  <a:lnTo>
                    <a:pt x="100" y="26"/>
                  </a:lnTo>
                  <a:lnTo>
                    <a:pt x="93" y="26"/>
                  </a:lnTo>
                  <a:lnTo>
                    <a:pt x="93" y="20"/>
                  </a:lnTo>
                  <a:lnTo>
                    <a:pt x="87" y="20"/>
                  </a:lnTo>
                  <a:lnTo>
                    <a:pt x="87" y="13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67" y="6"/>
                  </a:lnTo>
                  <a:lnTo>
                    <a:pt x="60" y="6"/>
                  </a:lnTo>
                  <a:lnTo>
                    <a:pt x="6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3"/>
                  </a:lnTo>
                  <a:lnTo>
                    <a:pt x="7" y="73"/>
                  </a:lnTo>
                  <a:lnTo>
                    <a:pt x="7" y="80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7" y="93"/>
                  </a:lnTo>
                  <a:lnTo>
                    <a:pt x="13" y="100"/>
                  </a:lnTo>
                  <a:lnTo>
                    <a:pt x="13" y="100"/>
                  </a:lnTo>
                  <a:lnTo>
                    <a:pt x="13" y="106"/>
                  </a:lnTo>
                  <a:lnTo>
                    <a:pt x="20" y="113"/>
                  </a:lnTo>
                  <a:lnTo>
                    <a:pt x="20" y="120"/>
                  </a:lnTo>
                  <a:lnTo>
                    <a:pt x="20" y="120"/>
                  </a:lnTo>
                  <a:lnTo>
                    <a:pt x="27" y="126"/>
                  </a:lnTo>
                  <a:lnTo>
                    <a:pt x="27" y="133"/>
                  </a:lnTo>
                  <a:lnTo>
                    <a:pt x="33" y="133"/>
                  </a:lnTo>
                  <a:lnTo>
                    <a:pt x="33" y="140"/>
                  </a:lnTo>
                  <a:lnTo>
                    <a:pt x="33" y="140"/>
                  </a:lnTo>
                  <a:lnTo>
                    <a:pt x="40" y="146"/>
                  </a:lnTo>
                  <a:lnTo>
                    <a:pt x="40" y="153"/>
                  </a:lnTo>
                  <a:lnTo>
                    <a:pt x="47" y="153"/>
                  </a:lnTo>
                  <a:lnTo>
                    <a:pt x="47" y="160"/>
                  </a:lnTo>
                  <a:lnTo>
                    <a:pt x="53" y="160"/>
                  </a:lnTo>
                  <a:lnTo>
                    <a:pt x="53" y="160"/>
                  </a:lnTo>
                  <a:lnTo>
                    <a:pt x="60" y="166"/>
                  </a:lnTo>
                  <a:lnTo>
                    <a:pt x="60" y="166"/>
                  </a:lnTo>
                  <a:lnTo>
                    <a:pt x="67" y="173"/>
                  </a:lnTo>
                  <a:lnTo>
                    <a:pt x="67" y="173"/>
                  </a:lnTo>
                  <a:lnTo>
                    <a:pt x="73" y="173"/>
                  </a:lnTo>
                  <a:lnTo>
                    <a:pt x="80" y="180"/>
                  </a:lnTo>
                  <a:lnTo>
                    <a:pt x="80" y="180"/>
                  </a:lnTo>
                  <a:lnTo>
                    <a:pt x="87" y="180"/>
                  </a:lnTo>
                  <a:lnTo>
                    <a:pt x="87" y="180"/>
                  </a:lnTo>
                  <a:lnTo>
                    <a:pt x="93" y="180"/>
                  </a:lnTo>
                  <a:lnTo>
                    <a:pt x="93" y="186"/>
                  </a:lnTo>
                  <a:lnTo>
                    <a:pt x="100" y="186"/>
                  </a:lnTo>
                  <a:lnTo>
                    <a:pt x="100" y="186"/>
                  </a:lnTo>
                  <a:lnTo>
                    <a:pt x="107" y="186"/>
                  </a:lnTo>
                  <a:lnTo>
                    <a:pt x="107" y="186"/>
                  </a:lnTo>
                  <a:lnTo>
                    <a:pt x="113" y="186"/>
                  </a:lnTo>
                  <a:lnTo>
                    <a:pt x="113" y="186"/>
                  </a:lnTo>
                  <a:lnTo>
                    <a:pt x="113" y="186"/>
                  </a:lnTo>
                  <a:lnTo>
                    <a:pt x="120" y="180"/>
                  </a:lnTo>
                  <a:lnTo>
                    <a:pt x="120" y="180"/>
                  </a:lnTo>
                  <a:lnTo>
                    <a:pt x="127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2" name="Freeform 28"/>
            <p:cNvSpPr>
              <a:spLocks/>
            </p:cNvSpPr>
            <p:nvPr/>
          </p:nvSpPr>
          <p:spPr bwMode="auto">
            <a:xfrm>
              <a:off x="2780" y="699"/>
              <a:ext cx="147" cy="186"/>
            </a:xfrm>
            <a:custGeom>
              <a:avLst/>
              <a:gdLst>
                <a:gd name="T0" fmla="*/ 127 w 147"/>
                <a:gd name="T1" fmla="*/ 180 h 186"/>
                <a:gd name="T2" fmla="*/ 133 w 147"/>
                <a:gd name="T3" fmla="*/ 173 h 186"/>
                <a:gd name="T4" fmla="*/ 140 w 147"/>
                <a:gd name="T5" fmla="*/ 160 h 186"/>
                <a:gd name="T6" fmla="*/ 147 w 147"/>
                <a:gd name="T7" fmla="*/ 153 h 186"/>
                <a:gd name="T8" fmla="*/ 147 w 147"/>
                <a:gd name="T9" fmla="*/ 140 h 186"/>
                <a:gd name="T10" fmla="*/ 147 w 147"/>
                <a:gd name="T11" fmla="*/ 126 h 186"/>
                <a:gd name="T12" fmla="*/ 147 w 147"/>
                <a:gd name="T13" fmla="*/ 120 h 186"/>
                <a:gd name="T14" fmla="*/ 140 w 147"/>
                <a:gd name="T15" fmla="*/ 106 h 186"/>
                <a:gd name="T16" fmla="*/ 140 w 147"/>
                <a:gd name="T17" fmla="*/ 93 h 186"/>
                <a:gd name="T18" fmla="*/ 133 w 147"/>
                <a:gd name="T19" fmla="*/ 80 h 186"/>
                <a:gd name="T20" fmla="*/ 127 w 147"/>
                <a:gd name="T21" fmla="*/ 60 h 186"/>
                <a:gd name="T22" fmla="*/ 113 w 147"/>
                <a:gd name="T23" fmla="*/ 53 h 186"/>
                <a:gd name="T24" fmla="*/ 107 w 147"/>
                <a:gd name="T25" fmla="*/ 40 h 186"/>
                <a:gd name="T26" fmla="*/ 100 w 147"/>
                <a:gd name="T27" fmla="*/ 26 h 186"/>
                <a:gd name="T28" fmla="*/ 87 w 147"/>
                <a:gd name="T29" fmla="*/ 20 h 186"/>
                <a:gd name="T30" fmla="*/ 80 w 147"/>
                <a:gd name="T31" fmla="*/ 13 h 186"/>
                <a:gd name="T32" fmla="*/ 67 w 147"/>
                <a:gd name="T33" fmla="*/ 6 h 186"/>
                <a:gd name="T34" fmla="*/ 53 w 147"/>
                <a:gd name="T35" fmla="*/ 0 h 186"/>
                <a:gd name="T36" fmla="*/ 47 w 147"/>
                <a:gd name="T37" fmla="*/ 0 h 186"/>
                <a:gd name="T38" fmla="*/ 33 w 147"/>
                <a:gd name="T39" fmla="*/ 0 h 186"/>
                <a:gd name="T40" fmla="*/ 27 w 147"/>
                <a:gd name="T41" fmla="*/ 0 h 186"/>
                <a:gd name="T42" fmla="*/ 20 w 147"/>
                <a:gd name="T43" fmla="*/ 6 h 186"/>
                <a:gd name="T44" fmla="*/ 13 w 147"/>
                <a:gd name="T45" fmla="*/ 13 h 186"/>
                <a:gd name="T46" fmla="*/ 7 w 147"/>
                <a:gd name="T47" fmla="*/ 20 h 186"/>
                <a:gd name="T48" fmla="*/ 7 w 147"/>
                <a:gd name="T49" fmla="*/ 26 h 186"/>
                <a:gd name="T50" fmla="*/ 0 w 147"/>
                <a:gd name="T51" fmla="*/ 40 h 186"/>
                <a:gd name="T52" fmla="*/ 0 w 147"/>
                <a:gd name="T53" fmla="*/ 53 h 186"/>
                <a:gd name="T54" fmla="*/ 0 w 147"/>
                <a:gd name="T55" fmla="*/ 60 h 186"/>
                <a:gd name="T56" fmla="*/ 7 w 147"/>
                <a:gd name="T57" fmla="*/ 73 h 186"/>
                <a:gd name="T58" fmla="*/ 7 w 147"/>
                <a:gd name="T59" fmla="*/ 86 h 186"/>
                <a:gd name="T60" fmla="*/ 13 w 147"/>
                <a:gd name="T61" fmla="*/ 100 h 186"/>
                <a:gd name="T62" fmla="*/ 20 w 147"/>
                <a:gd name="T63" fmla="*/ 120 h 186"/>
                <a:gd name="T64" fmla="*/ 27 w 147"/>
                <a:gd name="T65" fmla="*/ 133 h 186"/>
                <a:gd name="T66" fmla="*/ 33 w 147"/>
                <a:gd name="T67" fmla="*/ 140 h 186"/>
                <a:gd name="T68" fmla="*/ 47 w 147"/>
                <a:gd name="T69" fmla="*/ 153 h 186"/>
                <a:gd name="T70" fmla="*/ 53 w 147"/>
                <a:gd name="T71" fmla="*/ 160 h 186"/>
                <a:gd name="T72" fmla="*/ 67 w 147"/>
                <a:gd name="T73" fmla="*/ 173 h 186"/>
                <a:gd name="T74" fmla="*/ 80 w 147"/>
                <a:gd name="T75" fmla="*/ 180 h 186"/>
                <a:gd name="T76" fmla="*/ 87 w 147"/>
                <a:gd name="T77" fmla="*/ 180 h 186"/>
                <a:gd name="T78" fmla="*/ 100 w 147"/>
                <a:gd name="T79" fmla="*/ 186 h 186"/>
                <a:gd name="T80" fmla="*/ 107 w 147"/>
                <a:gd name="T81" fmla="*/ 186 h 186"/>
                <a:gd name="T82" fmla="*/ 113 w 147"/>
                <a:gd name="T83" fmla="*/ 186 h 186"/>
                <a:gd name="T84" fmla="*/ 127 w 147"/>
                <a:gd name="T85" fmla="*/ 18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7" h="186">
                  <a:moveTo>
                    <a:pt x="127" y="180"/>
                  </a:moveTo>
                  <a:lnTo>
                    <a:pt x="127" y="180"/>
                  </a:lnTo>
                  <a:lnTo>
                    <a:pt x="127" y="180"/>
                  </a:lnTo>
                  <a:lnTo>
                    <a:pt x="133" y="173"/>
                  </a:lnTo>
                  <a:lnTo>
                    <a:pt x="133" y="173"/>
                  </a:lnTo>
                  <a:lnTo>
                    <a:pt x="133" y="173"/>
                  </a:lnTo>
                  <a:lnTo>
                    <a:pt x="140" y="166"/>
                  </a:lnTo>
                  <a:lnTo>
                    <a:pt x="140" y="166"/>
                  </a:lnTo>
                  <a:lnTo>
                    <a:pt x="140" y="160"/>
                  </a:lnTo>
                  <a:lnTo>
                    <a:pt x="140" y="160"/>
                  </a:lnTo>
                  <a:lnTo>
                    <a:pt x="140" y="153"/>
                  </a:lnTo>
                  <a:lnTo>
                    <a:pt x="147" y="153"/>
                  </a:lnTo>
                  <a:lnTo>
                    <a:pt x="147" y="146"/>
                  </a:lnTo>
                  <a:lnTo>
                    <a:pt x="147" y="146"/>
                  </a:lnTo>
                  <a:lnTo>
                    <a:pt x="147" y="140"/>
                  </a:lnTo>
                  <a:lnTo>
                    <a:pt x="147" y="140"/>
                  </a:lnTo>
                  <a:lnTo>
                    <a:pt x="147" y="133"/>
                  </a:lnTo>
                  <a:lnTo>
                    <a:pt x="147" y="126"/>
                  </a:lnTo>
                  <a:lnTo>
                    <a:pt x="147" y="126"/>
                  </a:lnTo>
                  <a:lnTo>
                    <a:pt x="147" y="120"/>
                  </a:lnTo>
                  <a:lnTo>
                    <a:pt x="147" y="120"/>
                  </a:lnTo>
                  <a:lnTo>
                    <a:pt x="147" y="113"/>
                  </a:lnTo>
                  <a:lnTo>
                    <a:pt x="140" y="106"/>
                  </a:lnTo>
                  <a:lnTo>
                    <a:pt x="140" y="106"/>
                  </a:lnTo>
                  <a:lnTo>
                    <a:pt x="140" y="100"/>
                  </a:lnTo>
                  <a:lnTo>
                    <a:pt x="140" y="93"/>
                  </a:lnTo>
                  <a:lnTo>
                    <a:pt x="140" y="93"/>
                  </a:lnTo>
                  <a:lnTo>
                    <a:pt x="133" y="86"/>
                  </a:lnTo>
                  <a:lnTo>
                    <a:pt x="133" y="80"/>
                  </a:lnTo>
                  <a:lnTo>
                    <a:pt x="133" y="80"/>
                  </a:lnTo>
                  <a:lnTo>
                    <a:pt x="127" y="73"/>
                  </a:lnTo>
                  <a:lnTo>
                    <a:pt x="127" y="66"/>
                  </a:lnTo>
                  <a:lnTo>
                    <a:pt x="127" y="60"/>
                  </a:lnTo>
                  <a:lnTo>
                    <a:pt x="120" y="60"/>
                  </a:lnTo>
                  <a:lnTo>
                    <a:pt x="120" y="53"/>
                  </a:lnTo>
                  <a:lnTo>
                    <a:pt x="113" y="53"/>
                  </a:lnTo>
                  <a:lnTo>
                    <a:pt x="113" y="46"/>
                  </a:lnTo>
                  <a:lnTo>
                    <a:pt x="113" y="40"/>
                  </a:lnTo>
                  <a:lnTo>
                    <a:pt x="107" y="40"/>
                  </a:lnTo>
                  <a:lnTo>
                    <a:pt x="107" y="33"/>
                  </a:lnTo>
                  <a:lnTo>
                    <a:pt x="100" y="33"/>
                  </a:lnTo>
                  <a:lnTo>
                    <a:pt x="100" y="26"/>
                  </a:lnTo>
                  <a:lnTo>
                    <a:pt x="93" y="26"/>
                  </a:lnTo>
                  <a:lnTo>
                    <a:pt x="93" y="20"/>
                  </a:lnTo>
                  <a:lnTo>
                    <a:pt x="87" y="20"/>
                  </a:lnTo>
                  <a:lnTo>
                    <a:pt x="87" y="13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67" y="6"/>
                  </a:lnTo>
                  <a:lnTo>
                    <a:pt x="60" y="6"/>
                  </a:lnTo>
                  <a:lnTo>
                    <a:pt x="60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3"/>
                  </a:lnTo>
                  <a:lnTo>
                    <a:pt x="7" y="73"/>
                  </a:lnTo>
                  <a:lnTo>
                    <a:pt x="7" y="80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7" y="93"/>
                  </a:lnTo>
                  <a:lnTo>
                    <a:pt x="13" y="100"/>
                  </a:lnTo>
                  <a:lnTo>
                    <a:pt x="13" y="100"/>
                  </a:lnTo>
                  <a:lnTo>
                    <a:pt x="13" y="106"/>
                  </a:lnTo>
                  <a:lnTo>
                    <a:pt x="20" y="113"/>
                  </a:lnTo>
                  <a:lnTo>
                    <a:pt x="20" y="120"/>
                  </a:lnTo>
                  <a:lnTo>
                    <a:pt x="20" y="120"/>
                  </a:lnTo>
                  <a:lnTo>
                    <a:pt x="27" y="126"/>
                  </a:lnTo>
                  <a:lnTo>
                    <a:pt x="27" y="133"/>
                  </a:lnTo>
                  <a:lnTo>
                    <a:pt x="33" y="133"/>
                  </a:lnTo>
                  <a:lnTo>
                    <a:pt x="33" y="140"/>
                  </a:lnTo>
                  <a:lnTo>
                    <a:pt x="33" y="140"/>
                  </a:lnTo>
                  <a:lnTo>
                    <a:pt x="40" y="146"/>
                  </a:lnTo>
                  <a:lnTo>
                    <a:pt x="40" y="153"/>
                  </a:lnTo>
                  <a:lnTo>
                    <a:pt x="47" y="153"/>
                  </a:lnTo>
                  <a:lnTo>
                    <a:pt x="47" y="160"/>
                  </a:lnTo>
                  <a:lnTo>
                    <a:pt x="53" y="160"/>
                  </a:lnTo>
                  <a:lnTo>
                    <a:pt x="53" y="160"/>
                  </a:lnTo>
                  <a:lnTo>
                    <a:pt x="60" y="166"/>
                  </a:lnTo>
                  <a:lnTo>
                    <a:pt x="60" y="166"/>
                  </a:lnTo>
                  <a:lnTo>
                    <a:pt x="67" y="173"/>
                  </a:lnTo>
                  <a:lnTo>
                    <a:pt x="67" y="173"/>
                  </a:lnTo>
                  <a:lnTo>
                    <a:pt x="73" y="173"/>
                  </a:lnTo>
                  <a:lnTo>
                    <a:pt x="80" y="180"/>
                  </a:lnTo>
                  <a:lnTo>
                    <a:pt x="80" y="180"/>
                  </a:lnTo>
                  <a:lnTo>
                    <a:pt x="87" y="180"/>
                  </a:lnTo>
                  <a:lnTo>
                    <a:pt x="87" y="180"/>
                  </a:lnTo>
                  <a:lnTo>
                    <a:pt x="93" y="180"/>
                  </a:lnTo>
                  <a:lnTo>
                    <a:pt x="93" y="186"/>
                  </a:lnTo>
                  <a:lnTo>
                    <a:pt x="100" y="186"/>
                  </a:lnTo>
                  <a:lnTo>
                    <a:pt x="100" y="186"/>
                  </a:lnTo>
                  <a:lnTo>
                    <a:pt x="107" y="186"/>
                  </a:lnTo>
                  <a:lnTo>
                    <a:pt x="107" y="186"/>
                  </a:lnTo>
                  <a:lnTo>
                    <a:pt x="113" y="186"/>
                  </a:lnTo>
                  <a:lnTo>
                    <a:pt x="113" y="186"/>
                  </a:lnTo>
                  <a:lnTo>
                    <a:pt x="113" y="186"/>
                  </a:lnTo>
                  <a:lnTo>
                    <a:pt x="120" y="180"/>
                  </a:lnTo>
                  <a:lnTo>
                    <a:pt x="120" y="180"/>
                  </a:lnTo>
                  <a:lnTo>
                    <a:pt x="127" y="180"/>
                  </a:lnTo>
                </a:path>
              </a:pathLst>
            </a:custGeom>
            <a:noFill/>
            <a:ln w="3175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3" name="Line 29"/>
            <p:cNvSpPr>
              <a:spLocks noChangeShapeType="1"/>
            </p:cNvSpPr>
            <p:nvPr/>
          </p:nvSpPr>
          <p:spPr bwMode="auto">
            <a:xfrm flipH="1">
              <a:off x="2646" y="879"/>
              <a:ext cx="261" cy="147"/>
            </a:xfrm>
            <a:prstGeom prst="line">
              <a:avLst/>
            </a:prstGeom>
            <a:noFill/>
            <a:ln w="3175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" name="Freeform 30"/>
            <p:cNvSpPr>
              <a:spLocks/>
            </p:cNvSpPr>
            <p:nvPr/>
          </p:nvSpPr>
          <p:spPr bwMode="auto">
            <a:xfrm>
              <a:off x="2520" y="845"/>
              <a:ext cx="140" cy="187"/>
            </a:xfrm>
            <a:custGeom>
              <a:avLst/>
              <a:gdLst>
                <a:gd name="T0" fmla="*/ 126 w 140"/>
                <a:gd name="T1" fmla="*/ 181 h 187"/>
                <a:gd name="T2" fmla="*/ 133 w 140"/>
                <a:gd name="T3" fmla="*/ 174 h 187"/>
                <a:gd name="T4" fmla="*/ 140 w 140"/>
                <a:gd name="T5" fmla="*/ 161 h 187"/>
                <a:gd name="T6" fmla="*/ 140 w 140"/>
                <a:gd name="T7" fmla="*/ 154 h 187"/>
                <a:gd name="T8" fmla="*/ 140 w 140"/>
                <a:gd name="T9" fmla="*/ 140 h 187"/>
                <a:gd name="T10" fmla="*/ 140 w 140"/>
                <a:gd name="T11" fmla="*/ 134 h 187"/>
                <a:gd name="T12" fmla="*/ 140 w 140"/>
                <a:gd name="T13" fmla="*/ 120 h 187"/>
                <a:gd name="T14" fmla="*/ 140 w 140"/>
                <a:gd name="T15" fmla="*/ 107 h 187"/>
                <a:gd name="T16" fmla="*/ 133 w 140"/>
                <a:gd name="T17" fmla="*/ 94 h 187"/>
                <a:gd name="T18" fmla="*/ 126 w 140"/>
                <a:gd name="T19" fmla="*/ 80 h 187"/>
                <a:gd name="T20" fmla="*/ 120 w 140"/>
                <a:gd name="T21" fmla="*/ 67 h 187"/>
                <a:gd name="T22" fmla="*/ 113 w 140"/>
                <a:gd name="T23" fmla="*/ 54 h 187"/>
                <a:gd name="T24" fmla="*/ 106 w 140"/>
                <a:gd name="T25" fmla="*/ 40 h 187"/>
                <a:gd name="T26" fmla="*/ 93 w 140"/>
                <a:gd name="T27" fmla="*/ 27 h 187"/>
                <a:gd name="T28" fmla="*/ 86 w 140"/>
                <a:gd name="T29" fmla="*/ 20 h 187"/>
                <a:gd name="T30" fmla="*/ 73 w 140"/>
                <a:gd name="T31" fmla="*/ 14 h 187"/>
                <a:gd name="T32" fmla="*/ 60 w 140"/>
                <a:gd name="T33" fmla="*/ 7 h 187"/>
                <a:gd name="T34" fmla="*/ 53 w 140"/>
                <a:gd name="T35" fmla="*/ 0 h 187"/>
                <a:gd name="T36" fmla="*/ 40 w 140"/>
                <a:gd name="T37" fmla="*/ 0 h 187"/>
                <a:gd name="T38" fmla="*/ 33 w 140"/>
                <a:gd name="T39" fmla="*/ 0 h 187"/>
                <a:gd name="T40" fmla="*/ 26 w 140"/>
                <a:gd name="T41" fmla="*/ 0 h 187"/>
                <a:gd name="T42" fmla="*/ 13 w 140"/>
                <a:gd name="T43" fmla="*/ 7 h 187"/>
                <a:gd name="T44" fmla="*/ 6 w 140"/>
                <a:gd name="T45" fmla="*/ 14 h 187"/>
                <a:gd name="T46" fmla="*/ 6 w 140"/>
                <a:gd name="T47" fmla="*/ 20 h 187"/>
                <a:gd name="T48" fmla="*/ 0 w 140"/>
                <a:gd name="T49" fmla="*/ 27 h 187"/>
                <a:gd name="T50" fmla="*/ 0 w 140"/>
                <a:gd name="T51" fmla="*/ 40 h 187"/>
                <a:gd name="T52" fmla="*/ 0 w 140"/>
                <a:gd name="T53" fmla="*/ 54 h 187"/>
                <a:gd name="T54" fmla="*/ 0 w 140"/>
                <a:gd name="T55" fmla="*/ 67 h 187"/>
                <a:gd name="T56" fmla="*/ 0 w 140"/>
                <a:gd name="T57" fmla="*/ 80 h 187"/>
                <a:gd name="T58" fmla="*/ 6 w 140"/>
                <a:gd name="T59" fmla="*/ 94 h 187"/>
                <a:gd name="T60" fmla="*/ 6 w 140"/>
                <a:gd name="T61" fmla="*/ 107 h 187"/>
                <a:gd name="T62" fmla="*/ 13 w 140"/>
                <a:gd name="T63" fmla="*/ 120 h 187"/>
                <a:gd name="T64" fmla="*/ 26 w 140"/>
                <a:gd name="T65" fmla="*/ 134 h 187"/>
                <a:gd name="T66" fmla="*/ 33 w 140"/>
                <a:gd name="T67" fmla="*/ 147 h 187"/>
                <a:gd name="T68" fmla="*/ 40 w 140"/>
                <a:gd name="T69" fmla="*/ 154 h 187"/>
                <a:gd name="T70" fmla="*/ 53 w 140"/>
                <a:gd name="T71" fmla="*/ 167 h 187"/>
                <a:gd name="T72" fmla="*/ 60 w 140"/>
                <a:gd name="T73" fmla="*/ 174 h 187"/>
                <a:gd name="T74" fmla="*/ 73 w 140"/>
                <a:gd name="T75" fmla="*/ 181 h 187"/>
                <a:gd name="T76" fmla="*/ 86 w 140"/>
                <a:gd name="T77" fmla="*/ 181 h 187"/>
                <a:gd name="T78" fmla="*/ 93 w 140"/>
                <a:gd name="T79" fmla="*/ 187 h 187"/>
                <a:gd name="T80" fmla="*/ 106 w 140"/>
                <a:gd name="T81" fmla="*/ 187 h 187"/>
                <a:gd name="T82" fmla="*/ 113 w 140"/>
                <a:gd name="T83" fmla="*/ 187 h 187"/>
                <a:gd name="T84" fmla="*/ 120 w 140"/>
                <a:gd name="T85" fmla="*/ 18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87">
                  <a:moveTo>
                    <a:pt x="120" y="181"/>
                  </a:moveTo>
                  <a:lnTo>
                    <a:pt x="126" y="181"/>
                  </a:lnTo>
                  <a:lnTo>
                    <a:pt x="126" y="181"/>
                  </a:lnTo>
                  <a:lnTo>
                    <a:pt x="126" y="174"/>
                  </a:lnTo>
                  <a:lnTo>
                    <a:pt x="133" y="174"/>
                  </a:lnTo>
                  <a:lnTo>
                    <a:pt x="133" y="174"/>
                  </a:lnTo>
                  <a:lnTo>
                    <a:pt x="133" y="167"/>
                  </a:lnTo>
                  <a:lnTo>
                    <a:pt x="133" y="167"/>
                  </a:lnTo>
                  <a:lnTo>
                    <a:pt x="140" y="161"/>
                  </a:lnTo>
                  <a:lnTo>
                    <a:pt x="140" y="161"/>
                  </a:lnTo>
                  <a:lnTo>
                    <a:pt x="140" y="154"/>
                  </a:lnTo>
                  <a:lnTo>
                    <a:pt x="140" y="154"/>
                  </a:lnTo>
                  <a:lnTo>
                    <a:pt x="140" y="147"/>
                  </a:lnTo>
                  <a:lnTo>
                    <a:pt x="140" y="147"/>
                  </a:lnTo>
                  <a:lnTo>
                    <a:pt x="140" y="140"/>
                  </a:lnTo>
                  <a:lnTo>
                    <a:pt x="140" y="140"/>
                  </a:lnTo>
                  <a:lnTo>
                    <a:pt x="140" y="134"/>
                  </a:lnTo>
                  <a:lnTo>
                    <a:pt x="140" y="134"/>
                  </a:lnTo>
                  <a:lnTo>
                    <a:pt x="140" y="127"/>
                  </a:lnTo>
                  <a:lnTo>
                    <a:pt x="140" y="120"/>
                  </a:lnTo>
                  <a:lnTo>
                    <a:pt x="140" y="120"/>
                  </a:lnTo>
                  <a:lnTo>
                    <a:pt x="140" y="114"/>
                  </a:lnTo>
                  <a:lnTo>
                    <a:pt x="140" y="107"/>
                  </a:lnTo>
                  <a:lnTo>
                    <a:pt x="140" y="107"/>
                  </a:lnTo>
                  <a:lnTo>
                    <a:pt x="140" y="100"/>
                  </a:lnTo>
                  <a:lnTo>
                    <a:pt x="133" y="94"/>
                  </a:lnTo>
                  <a:lnTo>
                    <a:pt x="133" y="94"/>
                  </a:lnTo>
                  <a:lnTo>
                    <a:pt x="133" y="87"/>
                  </a:lnTo>
                  <a:lnTo>
                    <a:pt x="133" y="80"/>
                  </a:lnTo>
                  <a:lnTo>
                    <a:pt x="126" y="80"/>
                  </a:lnTo>
                  <a:lnTo>
                    <a:pt x="126" y="74"/>
                  </a:lnTo>
                  <a:lnTo>
                    <a:pt x="126" y="67"/>
                  </a:lnTo>
                  <a:lnTo>
                    <a:pt x="120" y="67"/>
                  </a:lnTo>
                  <a:lnTo>
                    <a:pt x="120" y="60"/>
                  </a:lnTo>
                  <a:lnTo>
                    <a:pt x="113" y="54"/>
                  </a:lnTo>
                  <a:lnTo>
                    <a:pt x="113" y="54"/>
                  </a:lnTo>
                  <a:lnTo>
                    <a:pt x="113" y="47"/>
                  </a:lnTo>
                  <a:lnTo>
                    <a:pt x="106" y="40"/>
                  </a:lnTo>
                  <a:lnTo>
                    <a:pt x="106" y="40"/>
                  </a:lnTo>
                  <a:lnTo>
                    <a:pt x="100" y="34"/>
                  </a:lnTo>
                  <a:lnTo>
                    <a:pt x="100" y="34"/>
                  </a:lnTo>
                  <a:lnTo>
                    <a:pt x="93" y="27"/>
                  </a:lnTo>
                  <a:lnTo>
                    <a:pt x="93" y="27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0" y="20"/>
                  </a:lnTo>
                  <a:lnTo>
                    <a:pt x="80" y="14"/>
                  </a:lnTo>
                  <a:lnTo>
                    <a:pt x="73" y="14"/>
                  </a:lnTo>
                  <a:lnTo>
                    <a:pt x="73" y="14"/>
                  </a:lnTo>
                  <a:lnTo>
                    <a:pt x="66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53" y="7"/>
                  </a:lnTo>
                  <a:lnTo>
                    <a:pt x="53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74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7"/>
                  </a:lnTo>
                  <a:lnTo>
                    <a:pt x="6" y="94"/>
                  </a:lnTo>
                  <a:lnTo>
                    <a:pt x="6" y="94"/>
                  </a:lnTo>
                  <a:lnTo>
                    <a:pt x="6" y="100"/>
                  </a:lnTo>
                  <a:lnTo>
                    <a:pt x="6" y="107"/>
                  </a:lnTo>
                  <a:lnTo>
                    <a:pt x="13" y="107"/>
                  </a:lnTo>
                  <a:lnTo>
                    <a:pt x="13" y="114"/>
                  </a:lnTo>
                  <a:lnTo>
                    <a:pt x="13" y="120"/>
                  </a:lnTo>
                  <a:lnTo>
                    <a:pt x="20" y="120"/>
                  </a:lnTo>
                  <a:lnTo>
                    <a:pt x="20" y="127"/>
                  </a:lnTo>
                  <a:lnTo>
                    <a:pt x="26" y="134"/>
                  </a:lnTo>
                  <a:lnTo>
                    <a:pt x="26" y="134"/>
                  </a:lnTo>
                  <a:lnTo>
                    <a:pt x="33" y="140"/>
                  </a:lnTo>
                  <a:lnTo>
                    <a:pt x="33" y="147"/>
                  </a:lnTo>
                  <a:lnTo>
                    <a:pt x="33" y="147"/>
                  </a:lnTo>
                  <a:lnTo>
                    <a:pt x="40" y="154"/>
                  </a:lnTo>
                  <a:lnTo>
                    <a:pt x="40" y="154"/>
                  </a:lnTo>
                  <a:lnTo>
                    <a:pt x="46" y="161"/>
                  </a:lnTo>
                  <a:lnTo>
                    <a:pt x="46" y="161"/>
                  </a:lnTo>
                  <a:lnTo>
                    <a:pt x="53" y="167"/>
                  </a:lnTo>
                  <a:lnTo>
                    <a:pt x="53" y="167"/>
                  </a:lnTo>
                  <a:lnTo>
                    <a:pt x="60" y="167"/>
                  </a:lnTo>
                  <a:lnTo>
                    <a:pt x="60" y="174"/>
                  </a:lnTo>
                  <a:lnTo>
                    <a:pt x="66" y="174"/>
                  </a:lnTo>
                  <a:lnTo>
                    <a:pt x="73" y="174"/>
                  </a:lnTo>
                  <a:lnTo>
                    <a:pt x="73" y="181"/>
                  </a:lnTo>
                  <a:lnTo>
                    <a:pt x="80" y="181"/>
                  </a:lnTo>
                  <a:lnTo>
                    <a:pt x="80" y="181"/>
                  </a:lnTo>
                  <a:lnTo>
                    <a:pt x="86" y="181"/>
                  </a:lnTo>
                  <a:lnTo>
                    <a:pt x="86" y="187"/>
                  </a:lnTo>
                  <a:lnTo>
                    <a:pt x="93" y="187"/>
                  </a:lnTo>
                  <a:lnTo>
                    <a:pt x="93" y="187"/>
                  </a:lnTo>
                  <a:lnTo>
                    <a:pt x="100" y="187"/>
                  </a:lnTo>
                  <a:lnTo>
                    <a:pt x="100" y="187"/>
                  </a:lnTo>
                  <a:lnTo>
                    <a:pt x="106" y="187"/>
                  </a:lnTo>
                  <a:lnTo>
                    <a:pt x="106" y="187"/>
                  </a:lnTo>
                  <a:lnTo>
                    <a:pt x="113" y="187"/>
                  </a:lnTo>
                  <a:lnTo>
                    <a:pt x="113" y="187"/>
                  </a:lnTo>
                  <a:lnTo>
                    <a:pt x="113" y="187"/>
                  </a:lnTo>
                  <a:lnTo>
                    <a:pt x="120" y="181"/>
                  </a:lnTo>
                  <a:lnTo>
                    <a:pt x="120" y="181"/>
                  </a:lnTo>
                </a:path>
              </a:pathLst>
            </a:custGeom>
            <a:noFill/>
            <a:ln w="3175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5" name="Freeform 31"/>
            <p:cNvSpPr>
              <a:spLocks/>
            </p:cNvSpPr>
            <p:nvPr/>
          </p:nvSpPr>
          <p:spPr bwMode="auto">
            <a:xfrm>
              <a:off x="2753" y="725"/>
              <a:ext cx="140" cy="167"/>
            </a:xfrm>
            <a:custGeom>
              <a:avLst/>
              <a:gdLst>
                <a:gd name="T0" fmla="*/ 140 w 140"/>
                <a:gd name="T1" fmla="*/ 140 h 167"/>
                <a:gd name="T2" fmla="*/ 60 w 140"/>
                <a:gd name="T3" fmla="*/ 0 h 167"/>
                <a:gd name="T4" fmla="*/ 0 w 140"/>
                <a:gd name="T5" fmla="*/ 27 h 167"/>
                <a:gd name="T6" fmla="*/ 80 w 140"/>
                <a:gd name="T7" fmla="*/ 167 h 167"/>
                <a:gd name="T8" fmla="*/ 140 w 140"/>
                <a:gd name="T9" fmla="*/ 14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67">
                  <a:moveTo>
                    <a:pt x="140" y="140"/>
                  </a:moveTo>
                  <a:lnTo>
                    <a:pt x="60" y="0"/>
                  </a:lnTo>
                  <a:lnTo>
                    <a:pt x="0" y="27"/>
                  </a:lnTo>
                  <a:lnTo>
                    <a:pt x="80" y="167"/>
                  </a:lnTo>
                  <a:lnTo>
                    <a:pt x="140" y="140"/>
                  </a:lnTo>
                  <a:close/>
                </a:path>
              </a:pathLst>
            </a:custGeom>
            <a:solidFill>
              <a:srgbClr val="FFFFFF"/>
            </a:solidFill>
            <a:ln w="317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6" name="Line 32"/>
            <p:cNvSpPr>
              <a:spLocks noChangeShapeType="1"/>
            </p:cNvSpPr>
            <p:nvPr/>
          </p:nvSpPr>
          <p:spPr bwMode="auto">
            <a:xfrm flipH="1">
              <a:off x="2399" y="939"/>
              <a:ext cx="187" cy="107"/>
            </a:xfrm>
            <a:prstGeom prst="line">
              <a:avLst/>
            </a:prstGeom>
            <a:noFill/>
            <a:ln w="3175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7" name="Line 33"/>
            <p:cNvSpPr>
              <a:spLocks noChangeShapeType="1"/>
            </p:cNvSpPr>
            <p:nvPr/>
          </p:nvSpPr>
          <p:spPr bwMode="auto">
            <a:xfrm flipH="1" flipV="1">
              <a:off x="2540" y="812"/>
              <a:ext cx="6" cy="274"/>
            </a:xfrm>
            <a:prstGeom prst="line">
              <a:avLst/>
            </a:prstGeom>
            <a:noFill/>
            <a:ln w="3175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8" name="Line 34"/>
            <p:cNvSpPr>
              <a:spLocks noChangeShapeType="1"/>
            </p:cNvSpPr>
            <p:nvPr/>
          </p:nvSpPr>
          <p:spPr bwMode="auto">
            <a:xfrm flipV="1">
              <a:off x="2947" y="585"/>
              <a:ext cx="0" cy="274"/>
            </a:xfrm>
            <a:prstGeom prst="line">
              <a:avLst/>
            </a:prstGeom>
            <a:noFill/>
            <a:ln w="3175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9" name="Group 37"/>
          <p:cNvGrpSpPr>
            <a:grpSpLocks noChangeAspect="1"/>
          </p:cNvGrpSpPr>
          <p:nvPr/>
        </p:nvGrpSpPr>
        <p:grpSpPr bwMode="auto">
          <a:xfrm>
            <a:off x="4162425" y="4257677"/>
            <a:ext cx="2108200" cy="1303338"/>
            <a:chOff x="2622" y="2666"/>
            <a:chExt cx="1328" cy="821"/>
          </a:xfrm>
        </p:grpSpPr>
        <p:sp>
          <p:nvSpPr>
            <p:cNvPr id="150" name="AutoShape 36"/>
            <p:cNvSpPr>
              <a:spLocks noChangeAspect="1" noChangeArrowheads="1" noTextEdit="1"/>
            </p:cNvSpPr>
            <p:nvPr/>
          </p:nvSpPr>
          <p:spPr bwMode="auto">
            <a:xfrm>
              <a:off x="2982" y="2735"/>
              <a:ext cx="968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1" name="Line 38"/>
            <p:cNvSpPr>
              <a:spLocks noChangeShapeType="1"/>
            </p:cNvSpPr>
            <p:nvPr/>
          </p:nvSpPr>
          <p:spPr bwMode="auto">
            <a:xfrm>
              <a:off x="3270" y="3183"/>
              <a:ext cx="320" cy="192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2" name="Line 39"/>
            <p:cNvSpPr>
              <a:spLocks noChangeShapeType="1"/>
            </p:cNvSpPr>
            <p:nvPr/>
          </p:nvSpPr>
          <p:spPr bwMode="auto">
            <a:xfrm>
              <a:off x="2622" y="2666"/>
              <a:ext cx="648" cy="389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3" name="Line 40"/>
            <p:cNvSpPr>
              <a:spLocks noChangeShapeType="1"/>
            </p:cNvSpPr>
            <p:nvPr/>
          </p:nvSpPr>
          <p:spPr bwMode="auto">
            <a:xfrm>
              <a:off x="3486" y="2807"/>
              <a:ext cx="0" cy="280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4" name="Freeform 41"/>
            <p:cNvSpPr>
              <a:spLocks/>
            </p:cNvSpPr>
            <p:nvPr/>
          </p:nvSpPr>
          <p:spPr bwMode="auto">
            <a:xfrm>
              <a:off x="3246" y="2967"/>
              <a:ext cx="176" cy="224"/>
            </a:xfrm>
            <a:custGeom>
              <a:avLst/>
              <a:gdLst>
                <a:gd name="T0" fmla="*/ 144 w 176"/>
                <a:gd name="T1" fmla="*/ 8 h 224"/>
                <a:gd name="T2" fmla="*/ 128 w 176"/>
                <a:gd name="T3" fmla="*/ 0 h 224"/>
                <a:gd name="T4" fmla="*/ 120 w 176"/>
                <a:gd name="T5" fmla="*/ 0 h 224"/>
                <a:gd name="T6" fmla="*/ 112 w 176"/>
                <a:gd name="T7" fmla="*/ 8 h 224"/>
                <a:gd name="T8" fmla="*/ 96 w 176"/>
                <a:gd name="T9" fmla="*/ 8 h 224"/>
                <a:gd name="T10" fmla="*/ 80 w 176"/>
                <a:gd name="T11" fmla="*/ 16 h 224"/>
                <a:gd name="T12" fmla="*/ 72 w 176"/>
                <a:gd name="T13" fmla="*/ 24 h 224"/>
                <a:gd name="T14" fmla="*/ 56 w 176"/>
                <a:gd name="T15" fmla="*/ 40 h 224"/>
                <a:gd name="T16" fmla="*/ 48 w 176"/>
                <a:gd name="T17" fmla="*/ 48 h 224"/>
                <a:gd name="T18" fmla="*/ 40 w 176"/>
                <a:gd name="T19" fmla="*/ 64 h 224"/>
                <a:gd name="T20" fmla="*/ 24 w 176"/>
                <a:gd name="T21" fmla="*/ 80 h 224"/>
                <a:gd name="T22" fmla="*/ 16 w 176"/>
                <a:gd name="T23" fmla="*/ 96 h 224"/>
                <a:gd name="T24" fmla="*/ 8 w 176"/>
                <a:gd name="T25" fmla="*/ 112 h 224"/>
                <a:gd name="T26" fmla="*/ 8 w 176"/>
                <a:gd name="T27" fmla="*/ 128 h 224"/>
                <a:gd name="T28" fmla="*/ 0 w 176"/>
                <a:gd name="T29" fmla="*/ 144 h 224"/>
                <a:gd name="T30" fmla="*/ 0 w 176"/>
                <a:gd name="T31" fmla="*/ 160 h 224"/>
                <a:gd name="T32" fmla="*/ 0 w 176"/>
                <a:gd name="T33" fmla="*/ 176 h 224"/>
                <a:gd name="T34" fmla="*/ 8 w 176"/>
                <a:gd name="T35" fmla="*/ 184 h 224"/>
                <a:gd name="T36" fmla="*/ 8 w 176"/>
                <a:gd name="T37" fmla="*/ 200 h 224"/>
                <a:gd name="T38" fmla="*/ 16 w 176"/>
                <a:gd name="T39" fmla="*/ 208 h 224"/>
                <a:gd name="T40" fmla="*/ 24 w 176"/>
                <a:gd name="T41" fmla="*/ 216 h 224"/>
                <a:gd name="T42" fmla="*/ 32 w 176"/>
                <a:gd name="T43" fmla="*/ 224 h 224"/>
                <a:gd name="T44" fmla="*/ 40 w 176"/>
                <a:gd name="T45" fmla="*/ 224 h 224"/>
                <a:gd name="T46" fmla="*/ 56 w 176"/>
                <a:gd name="T47" fmla="*/ 224 h 224"/>
                <a:gd name="T48" fmla="*/ 64 w 176"/>
                <a:gd name="T49" fmla="*/ 224 h 224"/>
                <a:gd name="T50" fmla="*/ 80 w 176"/>
                <a:gd name="T51" fmla="*/ 224 h 224"/>
                <a:gd name="T52" fmla="*/ 88 w 176"/>
                <a:gd name="T53" fmla="*/ 216 h 224"/>
                <a:gd name="T54" fmla="*/ 104 w 176"/>
                <a:gd name="T55" fmla="*/ 208 h 224"/>
                <a:gd name="T56" fmla="*/ 112 w 176"/>
                <a:gd name="T57" fmla="*/ 200 h 224"/>
                <a:gd name="T58" fmla="*/ 128 w 176"/>
                <a:gd name="T59" fmla="*/ 184 h 224"/>
                <a:gd name="T60" fmla="*/ 136 w 176"/>
                <a:gd name="T61" fmla="*/ 168 h 224"/>
                <a:gd name="T62" fmla="*/ 144 w 176"/>
                <a:gd name="T63" fmla="*/ 152 h 224"/>
                <a:gd name="T64" fmla="*/ 152 w 176"/>
                <a:gd name="T65" fmla="*/ 136 h 224"/>
                <a:gd name="T66" fmla="*/ 160 w 176"/>
                <a:gd name="T67" fmla="*/ 120 h 224"/>
                <a:gd name="T68" fmla="*/ 168 w 176"/>
                <a:gd name="T69" fmla="*/ 104 h 224"/>
                <a:gd name="T70" fmla="*/ 176 w 176"/>
                <a:gd name="T71" fmla="*/ 88 h 224"/>
                <a:gd name="T72" fmla="*/ 176 w 176"/>
                <a:gd name="T73" fmla="*/ 72 h 224"/>
                <a:gd name="T74" fmla="*/ 176 w 176"/>
                <a:gd name="T75" fmla="*/ 64 h 224"/>
                <a:gd name="T76" fmla="*/ 176 w 176"/>
                <a:gd name="T77" fmla="*/ 48 h 224"/>
                <a:gd name="T78" fmla="*/ 168 w 176"/>
                <a:gd name="T79" fmla="*/ 32 h 224"/>
                <a:gd name="T80" fmla="*/ 168 w 176"/>
                <a:gd name="T81" fmla="*/ 24 h 224"/>
                <a:gd name="T82" fmla="*/ 160 w 176"/>
                <a:gd name="T83" fmla="*/ 16 h 224"/>
                <a:gd name="T84" fmla="*/ 152 w 176"/>
                <a:gd name="T85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24">
                  <a:moveTo>
                    <a:pt x="152" y="8"/>
                  </a:moveTo>
                  <a:lnTo>
                    <a:pt x="144" y="8"/>
                  </a:lnTo>
                  <a:lnTo>
                    <a:pt x="144" y="8"/>
                  </a:lnTo>
                  <a:lnTo>
                    <a:pt x="136" y="8"/>
                  </a:lnTo>
                  <a:lnTo>
                    <a:pt x="136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12" y="0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64"/>
                  </a:lnTo>
                  <a:lnTo>
                    <a:pt x="32" y="64"/>
                  </a:lnTo>
                  <a:lnTo>
                    <a:pt x="32" y="72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8" y="184"/>
                  </a:lnTo>
                  <a:lnTo>
                    <a:pt x="8" y="192"/>
                  </a:lnTo>
                  <a:lnTo>
                    <a:pt x="8" y="192"/>
                  </a:lnTo>
                  <a:lnTo>
                    <a:pt x="8" y="200"/>
                  </a:lnTo>
                  <a:lnTo>
                    <a:pt x="8" y="200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16" y="216"/>
                  </a:lnTo>
                  <a:lnTo>
                    <a:pt x="24" y="216"/>
                  </a:lnTo>
                  <a:lnTo>
                    <a:pt x="24" y="216"/>
                  </a:lnTo>
                  <a:lnTo>
                    <a:pt x="24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40" y="224"/>
                  </a:lnTo>
                  <a:lnTo>
                    <a:pt x="40" y="224"/>
                  </a:lnTo>
                  <a:lnTo>
                    <a:pt x="48" y="224"/>
                  </a:lnTo>
                  <a:lnTo>
                    <a:pt x="48" y="224"/>
                  </a:lnTo>
                  <a:lnTo>
                    <a:pt x="56" y="224"/>
                  </a:lnTo>
                  <a:lnTo>
                    <a:pt x="56" y="224"/>
                  </a:lnTo>
                  <a:lnTo>
                    <a:pt x="64" y="224"/>
                  </a:lnTo>
                  <a:lnTo>
                    <a:pt x="64" y="224"/>
                  </a:lnTo>
                  <a:lnTo>
                    <a:pt x="72" y="224"/>
                  </a:lnTo>
                  <a:lnTo>
                    <a:pt x="72" y="224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8" y="216"/>
                  </a:lnTo>
                  <a:lnTo>
                    <a:pt x="88" y="216"/>
                  </a:lnTo>
                  <a:lnTo>
                    <a:pt x="96" y="216"/>
                  </a:lnTo>
                  <a:lnTo>
                    <a:pt x="96" y="208"/>
                  </a:lnTo>
                  <a:lnTo>
                    <a:pt x="104" y="208"/>
                  </a:lnTo>
                  <a:lnTo>
                    <a:pt x="104" y="200"/>
                  </a:lnTo>
                  <a:lnTo>
                    <a:pt x="112" y="200"/>
                  </a:lnTo>
                  <a:lnTo>
                    <a:pt x="112" y="200"/>
                  </a:lnTo>
                  <a:lnTo>
                    <a:pt x="120" y="192"/>
                  </a:lnTo>
                  <a:lnTo>
                    <a:pt x="120" y="192"/>
                  </a:lnTo>
                  <a:lnTo>
                    <a:pt x="128" y="184"/>
                  </a:lnTo>
                  <a:lnTo>
                    <a:pt x="128" y="184"/>
                  </a:lnTo>
                  <a:lnTo>
                    <a:pt x="136" y="176"/>
                  </a:lnTo>
                  <a:lnTo>
                    <a:pt x="136" y="168"/>
                  </a:lnTo>
                  <a:lnTo>
                    <a:pt x="136" y="168"/>
                  </a:lnTo>
                  <a:lnTo>
                    <a:pt x="144" y="160"/>
                  </a:lnTo>
                  <a:lnTo>
                    <a:pt x="144" y="152"/>
                  </a:lnTo>
                  <a:lnTo>
                    <a:pt x="152" y="152"/>
                  </a:lnTo>
                  <a:lnTo>
                    <a:pt x="152" y="144"/>
                  </a:lnTo>
                  <a:lnTo>
                    <a:pt x="152" y="136"/>
                  </a:lnTo>
                  <a:lnTo>
                    <a:pt x="160" y="136"/>
                  </a:lnTo>
                  <a:lnTo>
                    <a:pt x="160" y="128"/>
                  </a:lnTo>
                  <a:lnTo>
                    <a:pt x="160" y="120"/>
                  </a:lnTo>
                  <a:lnTo>
                    <a:pt x="168" y="120"/>
                  </a:lnTo>
                  <a:lnTo>
                    <a:pt x="168" y="112"/>
                  </a:lnTo>
                  <a:lnTo>
                    <a:pt x="168" y="104"/>
                  </a:lnTo>
                  <a:lnTo>
                    <a:pt x="168" y="104"/>
                  </a:lnTo>
                  <a:lnTo>
                    <a:pt x="168" y="96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6" y="80"/>
                  </a:lnTo>
                  <a:lnTo>
                    <a:pt x="176" y="72"/>
                  </a:lnTo>
                  <a:lnTo>
                    <a:pt x="176" y="72"/>
                  </a:lnTo>
                  <a:lnTo>
                    <a:pt x="176" y="64"/>
                  </a:lnTo>
                  <a:lnTo>
                    <a:pt x="176" y="64"/>
                  </a:lnTo>
                  <a:lnTo>
                    <a:pt x="176" y="56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68" y="40"/>
                  </a:lnTo>
                  <a:lnTo>
                    <a:pt x="168" y="40"/>
                  </a:lnTo>
                  <a:lnTo>
                    <a:pt x="168" y="32"/>
                  </a:lnTo>
                  <a:lnTo>
                    <a:pt x="168" y="32"/>
                  </a:lnTo>
                  <a:lnTo>
                    <a:pt x="168" y="24"/>
                  </a:lnTo>
                  <a:lnTo>
                    <a:pt x="168" y="24"/>
                  </a:lnTo>
                  <a:lnTo>
                    <a:pt x="160" y="24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52" y="16"/>
                  </a:lnTo>
                  <a:lnTo>
                    <a:pt x="152" y="8"/>
                  </a:lnTo>
                  <a:lnTo>
                    <a:pt x="15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5" name="Freeform 42"/>
            <p:cNvSpPr>
              <a:spLocks/>
            </p:cNvSpPr>
            <p:nvPr/>
          </p:nvSpPr>
          <p:spPr bwMode="auto">
            <a:xfrm>
              <a:off x="3246" y="2967"/>
              <a:ext cx="176" cy="224"/>
            </a:xfrm>
            <a:custGeom>
              <a:avLst/>
              <a:gdLst>
                <a:gd name="T0" fmla="*/ 144 w 176"/>
                <a:gd name="T1" fmla="*/ 8 h 224"/>
                <a:gd name="T2" fmla="*/ 128 w 176"/>
                <a:gd name="T3" fmla="*/ 0 h 224"/>
                <a:gd name="T4" fmla="*/ 120 w 176"/>
                <a:gd name="T5" fmla="*/ 0 h 224"/>
                <a:gd name="T6" fmla="*/ 112 w 176"/>
                <a:gd name="T7" fmla="*/ 8 h 224"/>
                <a:gd name="T8" fmla="*/ 96 w 176"/>
                <a:gd name="T9" fmla="*/ 8 h 224"/>
                <a:gd name="T10" fmla="*/ 80 w 176"/>
                <a:gd name="T11" fmla="*/ 16 h 224"/>
                <a:gd name="T12" fmla="*/ 72 w 176"/>
                <a:gd name="T13" fmla="*/ 24 h 224"/>
                <a:gd name="T14" fmla="*/ 56 w 176"/>
                <a:gd name="T15" fmla="*/ 40 h 224"/>
                <a:gd name="T16" fmla="*/ 48 w 176"/>
                <a:gd name="T17" fmla="*/ 48 h 224"/>
                <a:gd name="T18" fmla="*/ 40 w 176"/>
                <a:gd name="T19" fmla="*/ 64 h 224"/>
                <a:gd name="T20" fmla="*/ 24 w 176"/>
                <a:gd name="T21" fmla="*/ 80 h 224"/>
                <a:gd name="T22" fmla="*/ 16 w 176"/>
                <a:gd name="T23" fmla="*/ 96 h 224"/>
                <a:gd name="T24" fmla="*/ 8 w 176"/>
                <a:gd name="T25" fmla="*/ 112 h 224"/>
                <a:gd name="T26" fmla="*/ 8 w 176"/>
                <a:gd name="T27" fmla="*/ 128 h 224"/>
                <a:gd name="T28" fmla="*/ 0 w 176"/>
                <a:gd name="T29" fmla="*/ 144 h 224"/>
                <a:gd name="T30" fmla="*/ 0 w 176"/>
                <a:gd name="T31" fmla="*/ 160 h 224"/>
                <a:gd name="T32" fmla="*/ 0 w 176"/>
                <a:gd name="T33" fmla="*/ 176 h 224"/>
                <a:gd name="T34" fmla="*/ 8 w 176"/>
                <a:gd name="T35" fmla="*/ 184 h 224"/>
                <a:gd name="T36" fmla="*/ 8 w 176"/>
                <a:gd name="T37" fmla="*/ 200 h 224"/>
                <a:gd name="T38" fmla="*/ 16 w 176"/>
                <a:gd name="T39" fmla="*/ 208 h 224"/>
                <a:gd name="T40" fmla="*/ 24 w 176"/>
                <a:gd name="T41" fmla="*/ 216 h 224"/>
                <a:gd name="T42" fmla="*/ 32 w 176"/>
                <a:gd name="T43" fmla="*/ 224 h 224"/>
                <a:gd name="T44" fmla="*/ 40 w 176"/>
                <a:gd name="T45" fmla="*/ 224 h 224"/>
                <a:gd name="T46" fmla="*/ 56 w 176"/>
                <a:gd name="T47" fmla="*/ 224 h 224"/>
                <a:gd name="T48" fmla="*/ 64 w 176"/>
                <a:gd name="T49" fmla="*/ 224 h 224"/>
                <a:gd name="T50" fmla="*/ 80 w 176"/>
                <a:gd name="T51" fmla="*/ 224 h 224"/>
                <a:gd name="T52" fmla="*/ 88 w 176"/>
                <a:gd name="T53" fmla="*/ 216 h 224"/>
                <a:gd name="T54" fmla="*/ 104 w 176"/>
                <a:gd name="T55" fmla="*/ 208 h 224"/>
                <a:gd name="T56" fmla="*/ 112 w 176"/>
                <a:gd name="T57" fmla="*/ 200 h 224"/>
                <a:gd name="T58" fmla="*/ 128 w 176"/>
                <a:gd name="T59" fmla="*/ 184 h 224"/>
                <a:gd name="T60" fmla="*/ 136 w 176"/>
                <a:gd name="T61" fmla="*/ 168 h 224"/>
                <a:gd name="T62" fmla="*/ 144 w 176"/>
                <a:gd name="T63" fmla="*/ 152 h 224"/>
                <a:gd name="T64" fmla="*/ 152 w 176"/>
                <a:gd name="T65" fmla="*/ 136 h 224"/>
                <a:gd name="T66" fmla="*/ 160 w 176"/>
                <a:gd name="T67" fmla="*/ 120 h 224"/>
                <a:gd name="T68" fmla="*/ 168 w 176"/>
                <a:gd name="T69" fmla="*/ 104 h 224"/>
                <a:gd name="T70" fmla="*/ 176 w 176"/>
                <a:gd name="T71" fmla="*/ 88 h 224"/>
                <a:gd name="T72" fmla="*/ 176 w 176"/>
                <a:gd name="T73" fmla="*/ 72 h 224"/>
                <a:gd name="T74" fmla="*/ 176 w 176"/>
                <a:gd name="T75" fmla="*/ 64 h 224"/>
                <a:gd name="T76" fmla="*/ 176 w 176"/>
                <a:gd name="T77" fmla="*/ 48 h 224"/>
                <a:gd name="T78" fmla="*/ 168 w 176"/>
                <a:gd name="T79" fmla="*/ 32 h 224"/>
                <a:gd name="T80" fmla="*/ 168 w 176"/>
                <a:gd name="T81" fmla="*/ 24 h 224"/>
                <a:gd name="T82" fmla="*/ 160 w 176"/>
                <a:gd name="T83" fmla="*/ 16 h 224"/>
                <a:gd name="T84" fmla="*/ 152 w 176"/>
                <a:gd name="T85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24">
                  <a:moveTo>
                    <a:pt x="152" y="8"/>
                  </a:moveTo>
                  <a:lnTo>
                    <a:pt x="144" y="8"/>
                  </a:lnTo>
                  <a:lnTo>
                    <a:pt x="144" y="8"/>
                  </a:lnTo>
                  <a:lnTo>
                    <a:pt x="136" y="8"/>
                  </a:lnTo>
                  <a:lnTo>
                    <a:pt x="136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12" y="0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64"/>
                  </a:lnTo>
                  <a:lnTo>
                    <a:pt x="32" y="64"/>
                  </a:lnTo>
                  <a:lnTo>
                    <a:pt x="32" y="72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8" y="184"/>
                  </a:lnTo>
                  <a:lnTo>
                    <a:pt x="8" y="192"/>
                  </a:lnTo>
                  <a:lnTo>
                    <a:pt x="8" y="192"/>
                  </a:lnTo>
                  <a:lnTo>
                    <a:pt x="8" y="200"/>
                  </a:lnTo>
                  <a:lnTo>
                    <a:pt x="8" y="200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16" y="216"/>
                  </a:lnTo>
                  <a:lnTo>
                    <a:pt x="24" y="216"/>
                  </a:lnTo>
                  <a:lnTo>
                    <a:pt x="24" y="216"/>
                  </a:lnTo>
                  <a:lnTo>
                    <a:pt x="24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40" y="224"/>
                  </a:lnTo>
                  <a:lnTo>
                    <a:pt x="40" y="224"/>
                  </a:lnTo>
                  <a:lnTo>
                    <a:pt x="48" y="224"/>
                  </a:lnTo>
                  <a:lnTo>
                    <a:pt x="48" y="224"/>
                  </a:lnTo>
                  <a:lnTo>
                    <a:pt x="56" y="224"/>
                  </a:lnTo>
                  <a:lnTo>
                    <a:pt x="56" y="224"/>
                  </a:lnTo>
                  <a:lnTo>
                    <a:pt x="64" y="224"/>
                  </a:lnTo>
                  <a:lnTo>
                    <a:pt x="64" y="224"/>
                  </a:lnTo>
                  <a:lnTo>
                    <a:pt x="72" y="224"/>
                  </a:lnTo>
                  <a:lnTo>
                    <a:pt x="72" y="224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8" y="216"/>
                  </a:lnTo>
                  <a:lnTo>
                    <a:pt x="88" y="216"/>
                  </a:lnTo>
                  <a:lnTo>
                    <a:pt x="96" y="216"/>
                  </a:lnTo>
                  <a:lnTo>
                    <a:pt x="96" y="208"/>
                  </a:lnTo>
                  <a:lnTo>
                    <a:pt x="104" y="208"/>
                  </a:lnTo>
                  <a:lnTo>
                    <a:pt x="104" y="200"/>
                  </a:lnTo>
                  <a:lnTo>
                    <a:pt x="112" y="200"/>
                  </a:lnTo>
                  <a:lnTo>
                    <a:pt x="112" y="200"/>
                  </a:lnTo>
                  <a:lnTo>
                    <a:pt x="120" y="192"/>
                  </a:lnTo>
                  <a:lnTo>
                    <a:pt x="120" y="192"/>
                  </a:lnTo>
                  <a:lnTo>
                    <a:pt x="128" y="184"/>
                  </a:lnTo>
                  <a:lnTo>
                    <a:pt x="128" y="184"/>
                  </a:lnTo>
                  <a:lnTo>
                    <a:pt x="136" y="176"/>
                  </a:lnTo>
                  <a:lnTo>
                    <a:pt x="136" y="168"/>
                  </a:lnTo>
                  <a:lnTo>
                    <a:pt x="136" y="168"/>
                  </a:lnTo>
                  <a:lnTo>
                    <a:pt x="144" y="160"/>
                  </a:lnTo>
                  <a:lnTo>
                    <a:pt x="144" y="152"/>
                  </a:lnTo>
                  <a:lnTo>
                    <a:pt x="152" y="152"/>
                  </a:lnTo>
                  <a:lnTo>
                    <a:pt x="152" y="144"/>
                  </a:lnTo>
                  <a:lnTo>
                    <a:pt x="152" y="136"/>
                  </a:lnTo>
                  <a:lnTo>
                    <a:pt x="160" y="136"/>
                  </a:lnTo>
                  <a:lnTo>
                    <a:pt x="160" y="128"/>
                  </a:lnTo>
                  <a:lnTo>
                    <a:pt x="160" y="120"/>
                  </a:lnTo>
                  <a:lnTo>
                    <a:pt x="168" y="120"/>
                  </a:lnTo>
                  <a:lnTo>
                    <a:pt x="168" y="112"/>
                  </a:lnTo>
                  <a:lnTo>
                    <a:pt x="168" y="104"/>
                  </a:lnTo>
                  <a:lnTo>
                    <a:pt x="168" y="104"/>
                  </a:lnTo>
                  <a:lnTo>
                    <a:pt x="168" y="96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6" y="80"/>
                  </a:lnTo>
                  <a:lnTo>
                    <a:pt x="176" y="72"/>
                  </a:lnTo>
                  <a:lnTo>
                    <a:pt x="176" y="72"/>
                  </a:lnTo>
                  <a:lnTo>
                    <a:pt x="176" y="64"/>
                  </a:lnTo>
                  <a:lnTo>
                    <a:pt x="176" y="64"/>
                  </a:lnTo>
                  <a:lnTo>
                    <a:pt x="176" y="56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68" y="40"/>
                  </a:lnTo>
                  <a:lnTo>
                    <a:pt x="168" y="40"/>
                  </a:lnTo>
                  <a:lnTo>
                    <a:pt x="168" y="32"/>
                  </a:lnTo>
                  <a:lnTo>
                    <a:pt x="168" y="32"/>
                  </a:lnTo>
                  <a:lnTo>
                    <a:pt x="168" y="24"/>
                  </a:lnTo>
                  <a:lnTo>
                    <a:pt x="168" y="24"/>
                  </a:lnTo>
                  <a:lnTo>
                    <a:pt x="160" y="24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52" y="16"/>
                  </a:lnTo>
                  <a:lnTo>
                    <a:pt x="152" y="8"/>
                  </a:lnTo>
                  <a:lnTo>
                    <a:pt x="152" y="8"/>
                  </a:lnTo>
                </a:path>
              </a:pathLst>
            </a:cu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6" name="Line 43"/>
            <p:cNvSpPr>
              <a:spLocks noChangeShapeType="1"/>
            </p:cNvSpPr>
            <p:nvPr/>
          </p:nvSpPr>
          <p:spPr bwMode="auto">
            <a:xfrm>
              <a:off x="3390" y="2975"/>
              <a:ext cx="312" cy="184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7" name="Freeform 44"/>
            <p:cNvSpPr>
              <a:spLocks/>
            </p:cNvSpPr>
            <p:nvPr/>
          </p:nvSpPr>
          <p:spPr bwMode="auto">
            <a:xfrm>
              <a:off x="3558" y="3151"/>
              <a:ext cx="176" cy="224"/>
            </a:xfrm>
            <a:custGeom>
              <a:avLst/>
              <a:gdLst>
                <a:gd name="T0" fmla="*/ 144 w 176"/>
                <a:gd name="T1" fmla="*/ 8 h 224"/>
                <a:gd name="T2" fmla="*/ 128 w 176"/>
                <a:gd name="T3" fmla="*/ 0 h 224"/>
                <a:gd name="T4" fmla="*/ 120 w 176"/>
                <a:gd name="T5" fmla="*/ 0 h 224"/>
                <a:gd name="T6" fmla="*/ 104 w 176"/>
                <a:gd name="T7" fmla="*/ 8 h 224"/>
                <a:gd name="T8" fmla="*/ 96 w 176"/>
                <a:gd name="T9" fmla="*/ 8 h 224"/>
                <a:gd name="T10" fmla="*/ 80 w 176"/>
                <a:gd name="T11" fmla="*/ 16 h 224"/>
                <a:gd name="T12" fmla="*/ 72 w 176"/>
                <a:gd name="T13" fmla="*/ 24 h 224"/>
                <a:gd name="T14" fmla="*/ 56 w 176"/>
                <a:gd name="T15" fmla="*/ 40 h 224"/>
                <a:gd name="T16" fmla="*/ 48 w 176"/>
                <a:gd name="T17" fmla="*/ 48 h 224"/>
                <a:gd name="T18" fmla="*/ 32 w 176"/>
                <a:gd name="T19" fmla="*/ 64 h 224"/>
                <a:gd name="T20" fmla="*/ 24 w 176"/>
                <a:gd name="T21" fmla="*/ 80 h 224"/>
                <a:gd name="T22" fmla="*/ 16 w 176"/>
                <a:gd name="T23" fmla="*/ 96 h 224"/>
                <a:gd name="T24" fmla="*/ 8 w 176"/>
                <a:gd name="T25" fmla="*/ 112 h 224"/>
                <a:gd name="T26" fmla="*/ 8 w 176"/>
                <a:gd name="T27" fmla="*/ 128 h 224"/>
                <a:gd name="T28" fmla="*/ 0 w 176"/>
                <a:gd name="T29" fmla="*/ 144 h 224"/>
                <a:gd name="T30" fmla="*/ 0 w 176"/>
                <a:gd name="T31" fmla="*/ 160 h 224"/>
                <a:gd name="T32" fmla="*/ 0 w 176"/>
                <a:gd name="T33" fmla="*/ 176 h 224"/>
                <a:gd name="T34" fmla="*/ 0 w 176"/>
                <a:gd name="T35" fmla="*/ 184 h 224"/>
                <a:gd name="T36" fmla="*/ 8 w 176"/>
                <a:gd name="T37" fmla="*/ 200 h 224"/>
                <a:gd name="T38" fmla="*/ 16 w 176"/>
                <a:gd name="T39" fmla="*/ 208 h 224"/>
                <a:gd name="T40" fmla="*/ 24 w 176"/>
                <a:gd name="T41" fmla="*/ 216 h 224"/>
                <a:gd name="T42" fmla="*/ 32 w 176"/>
                <a:gd name="T43" fmla="*/ 224 h 224"/>
                <a:gd name="T44" fmla="*/ 40 w 176"/>
                <a:gd name="T45" fmla="*/ 224 h 224"/>
                <a:gd name="T46" fmla="*/ 48 w 176"/>
                <a:gd name="T47" fmla="*/ 224 h 224"/>
                <a:gd name="T48" fmla="*/ 64 w 176"/>
                <a:gd name="T49" fmla="*/ 224 h 224"/>
                <a:gd name="T50" fmla="*/ 72 w 176"/>
                <a:gd name="T51" fmla="*/ 224 h 224"/>
                <a:gd name="T52" fmla="*/ 88 w 176"/>
                <a:gd name="T53" fmla="*/ 216 h 224"/>
                <a:gd name="T54" fmla="*/ 104 w 176"/>
                <a:gd name="T55" fmla="*/ 208 h 224"/>
                <a:gd name="T56" fmla="*/ 112 w 176"/>
                <a:gd name="T57" fmla="*/ 200 h 224"/>
                <a:gd name="T58" fmla="*/ 128 w 176"/>
                <a:gd name="T59" fmla="*/ 184 h 224"/>
                <a:gd name="T60" fmla="*/ 136 w 176"/>
                <a:gd name="T61" fmla="*/ 176 h 224"/>
                <a:gd name="T62" fmla="*/ 144 w 176"/>
                <a:gd name="T63" fmla="*/ 160 h 224"/>
                <a:gd name="T64" fmla="*/ 152 w 176"/>
                <a:gd name="T65" fmla="*/ 144 h 224"/>
                <a:gd name="T66" fmla="*/ 160 w 176"/>
                <a:gd name="T67" fmla="*/ 120 h 224"/>
                <a:gd name="T68" fmla="*/ 168 w 176"/>
                <a:gd name="T69" fmla="*/ 104 h 224"/>
                <a:gd name="T70" fmla="*/ 168 w 176"/>
                <a:gd name="T71" fmla="*/ 88 h 224"/>
                <a:gd name="T72" fmla="*/ 176 w 176"/>
                <a:gd name="T73" fmla="*/ 72 h 224"/>
                <a:gd name="T74" fmla="*/ 176 w 176"/>
                <a:gd name="T75" fmla="*/ 64 h 224"/>
                <a:gd name="T76" fmla="*/ 168 w 176"/>
                <a:gd name="T77" fmla="*/ 48 h 224"/>
                <a:gd name="T78" fmla="*/ 168 w 176"/>
                <a:gd name="T79" fmla="*/ 32 h 224"/>
                <a:gd name="T80" fmla="*/ 160 w 176"/>
                <a:gd name="T81" fmla="*/ 24 h 224"/>
                <a:gd name="T82" fmla="*/ 160 w 176"/>
                <a:gd name="T83" fmla="*/ 16 h 224"/>
                <a:gd name="T84" fmla="*/ 144 w 176"/>
                <a:gd name="T85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24">
                  <a:moveTo>
                    <a:pt x="144" y="8"/>
                  </a:moveTo>
                  <a:lnTo>
                    <a:pt x="144" y="8"/>
                  </a:lnTo>
                  <a:lnTo>
                    <a:pt x="144" y="8"/>
                  </a:lnTo>
                  <a:lnTo>
                    <a:pt x="136" y="8"/>
                  </a:lnTo>
                  <a:lnTo>
                    <a:pt x="136" y="8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0" y="16"/>
                  </a:lnTo>
                  <a:lnTo>
                    <a:pt x="80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32" y="64"/>
                  </a:lnTo>
                  <a:lnTo>
                    <a:pt x="32" y="72"/>
                  </a:lnTo>
                  <a:lnTo>
                    <a:pt x="32" y="72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8" y="192"/>
                  </a:lnTo>
                  <a:lnTo>
                    <a:pt x="8" y="192"/>
                  </a:lnTo>
                  <a:lnTo>
                    <a:pt x="8" y="200"/>
                  </a:lnTo>
                  <a:lnTo>
                    <a:pt x="8" y="200"/>
                  </a:lnTo>
                  <a:lnTo>
                    <a:pt x="8" y="208"/>
                  </a:lnTo>
                  <a:lnTo>
                    <a:pt x="16" y="208"/>
                  </a:lnTo>
                  <a:lnTo>
                    <a:pt x="16" y="216"/>
                  </a:lnTo>
                  <a:lnTo>
                    <a:pt x="16" y="216"/>
                  </a:lnTo>
                  <a:lnTo>
                    <a:pt x="24" y="216"/>
                  </a:lnTo>
                  <a:lnTo>
                    <a:pt x="24" y="216"/>
                  </a:lnTo>
                  <a:lnTo>
                    <a:pt x="24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40" y="224"/>
                  </a:lnTo>
                  <a:lnTo>
                    <a:pt x="40" y="224"/>
                  </a:lnTo>
                  <a:lnTo>
                    <a:pt x="48" y="224"/>
                  </a:lnTo>
                  <a:lnTo>
                    <a:pt x="48" y="224"/>
                  </a:lnTo>
                  <a:lnTo>
                    <a:pt x="48" y="224"/>
                  </a:lnTo>
                  <a:lnTo>
                    <a:pt x="56" y="224"/>
                  </a:lnTo>
                  <a:lnTo>
                    <a:pt x="56" y="224"/>
                  </a:lnTo>
                  <a:lnTo>
                    <a:pt x="64" y="224"/>
                  </a:lnTo>
                  <a:lnTo>
                    <a:pt x="64" y="224"/>
                  </a:lnTo>
                  <a:lnTo>
                    <a:pt x="72" y="224"/>
                  </a:lnTo>
                  <a:lnTo>
                    <a:pt x="72" y="224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8" y="216"/>
                  </a:lnTo>
                  <a:lnTo>
                    <a:pt x="96" y="216"/>
                  </a:lnTo>
                  <a:lnTo>
                    <a:pt x="96" y="208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112" y="200"/>
                  </a:lnTo>
                  <a:lnTo>
                    <a:pt x="112" y="200"/>
                  </a:lnTo>
                  <a:lnTo>
                    <a:pt x="120" y="192"/>
                  </a:lnTo>
                  <a:lnTo>
                    <a:pt x="120" y="192"/>
                  </a:lnTo>
                  <a:lnTo>
                    <a:pt x="128" y="184"/>
                  </a:lnTo>
                  <a:lnTo>
                    <a:pt x="128" y="184"/>
                  </a:lnTo>
                  <a:lnTo>
                    <a:pt x="128" y="176"/>
                  </a:lnTo>
                  <a:lnTo>
                    <a:pt x="136" y="176"/>
                  </a:lnTo>
                  <a:lnTo>
                    <a:pt x="136" y="168"/>
                  </a:lnTo>
                  <a:lnTo>
                    <a:pt x="144" y="160"/>
                  </a:lnTo>
                  <a:lnTo>
                    <a:pt x="144" y="160"/>
                  </a:lnTo>
                  <a:lnTo>
                    <a:pt x="152" y="152"/>
                  </a:lnTo>
                  <a:lnTo>
                    <a:pt x="152" y="144"/>
                  </a:lnTo>
                  <a:lnTo>
                    <a:pt x="152" y="144"/>
                  </a:lnTo>
                  <a:lnTo>
                    <a:pt x="160" y="136"/>
                  </a:lnTo>
                  <a:lnTo>
                    <a:pt x="160" y="128"/>
                  </a:lnTo>
                  <a:lnTo>
                    <a:pt x="160" y="120"/>
                  </a:lnTo>
                  <a:lnTo>
                    <a:pt x="160" y="120"/>
                  </a:lnTo>
                  <a:lnTo>
                    <a:pt x="168" y="112"/>
                  </a:lnTo>
                  <a:lnTo>
                    <a:pt x="168" y="104"/>
                  </a:lnTo>
                  <a:lnTo>
                    <a:pt x="168" y="104"/>
                  </a:lnTo>
                  <a:lnTo>
                    <a:pt x="168" y="96"/>
                  </a:lnTo>
                  <a:lnTo>
                    <a:pt x="168" y="88"/>
                  </a:lnTo>
                  <a:lnTo>
                    <a:pt x="168" y="88"/>
                  </a:lnTo>
                  <a:lnTo>
                    <a:pt x="176" y="80"/>
                  </a:lnTo>
                  <a:lnTo>
                    <a:pt x="176" y="72"/>
                  </a:lnTo>
                  <a:lnTo>
                    <a:pt x="176" y="72"/>
                  </a:lnTo>
                  <a:lnTo>
                    <a:pt x="176" y="64"/>
                  </a:lnTo>
                  <a:lnTo>
                    <a:pt x="176" y="64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68" y="48"/>
                  </a:lnTo>
                  <a:lnTo>
                    <a:pt x="168" y="40"/>
                  </a:lnTo>
                  <a:lnTo>
                    <a:pt x="168" y="40"/>
                  </a:lnTo>
                  <a:lnTo>
                    <a:pt x="168" y="32"/>
                  </a:lnTo>
                  <a:lnTo>
                    <a:pt x="168" y="32"/>
                  </a:lnTo>
                  <a:lnTo>
                    <a:pt x="168" y="32"/>
                  </a:lnTo>
                  <a:lnTo>
                    <a:pt x="160" y="24"/>
                  </a:lnTo>
                  <a:lnTo>
                    <a:pt x="160" y="24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52" y="16"/>
                  </a:lnTo>
                  <a:lnTo>
                    <a:pt x="152" y="8"/>
                  </a:lnTo>
                  <a:lnTo>
                    <a:pt x="144" y="8"/>
                  </a:lnTo>
                </a:path>
              </a:pathLst>
            </a:cu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8" name="Freeform 45"/>
            <p:cNvSpPr>
              <a:spLocks/>
            </p:cNvSpPr>
            <p:nvPr/>
          </p:nvSpPr>
          <p:spPr bwMode="auto">
            <a:xfrm>
              <a:off x="3286" y="2999"/>
              <a:ext cx="168" cy="208"/>
            </a:xfrm>
            <a:custGeom>
              <a:avLst/>
              <a:gdLst>
                <a:gd name="T0" fmla="*/ 96 w 168"/>
                <a:gd name="T1" fmla="*/ 0 h 208"/>
                <a:gd name="T2" fmla="*/ 0 w 168"/>
                <a:gd name="T3" fmla="*/ 168 h 208"/>
                <a:gd name="T4" fmla="*/ 72 w 168"/>
                <a:gd name="T5" fmla="*/ 208 h 208"/>
                <a:gd name="T6" fmla="*/ 168 w 168"/>
                <a:gd name="T7" fmla="*/ 40 h 208"/>
                <a:gd name="T8" fmla="*/ 96 w 168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208">
                  <a:moveTo>
                    <a:pt x="96" y="0"/>
                  </a:moveTo>
                  <a:lnTo>
                    <a:pt x="0" y="168"/>
                  </a:lnTo>
                  <a:lnTo>
                    <a:pt x="72" y="208"/>
                  </a:lnTo>
                  <a:lnTo>
                    <a:pt x="168" y="4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9" name="Line 46"/>
            <p:cNvSpPr>
              <a:spLocks noChangeShapeType="1"/>
            </p:cNvSpPr>
            <p:nvPr/>
          </p:nvSpPr>
          <p:spPr bwMode="auto">
            <a:xfrm>
              <a:off x="3646" y="3271"/>
              <a:ext cx="224" cy="128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0" name="Line 47"/>
            <p:cNvSpPr>
              <a:spLocks noChangeShapeType="1"/>
            </p:cNvSpPr>
            <p:nvPr/>
          </p:nvSpPr>
          <p:spPr bwMode="auto">
            <a:xfrm flipH="1">
              <a:off x="3542" y="3223"/>
              <a:ext cx="280" cy="168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1" name="Line 48"/>
            <p:cNvSpPr>
              <a:spLocks noChangeShapeType="1"/>
            </p:cNvSpPr>
            <p:nvPr/>
          </p:nvSpPr>
          <p:spPr bwMode="auto">
            <a:xfrm flipH="1">
              <a:off x="3062" y="2943"/>
              <a:ext cx="280" cy="168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5592762" y="722670"/>
            <a:ext cx="33447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On notera qu’un certain nombre d’éléments techniques ont disparu de la schématisation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Au profit d’une lisibilité supérieure de la cinématique…</a:t>
            </a:r>
          </a:p>
        </p:txBody>
      </p:sp>
    </p:spTree>
    <p:extLst>
      <p:ext uri="{BB962C8B-B14F-4D97-AF65-F5344CB8AC3E}">
        <p14:creationId xmlns:p14="http://schemas.microsoft.com/office/powerpoint/2010/main" val="2616053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r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Rappel liaison équivalente en série ou en parallèle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103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043" y="776049"/>
            <a:ext cx="1762125" cy="20669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060" y="868661"/>
            <a:ext cx="1447800" cy="16573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57199" y="2633658"/>
                <a:ext cx="1356333" cy="1012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2633658"/>
                <a:ext cx="1356333" cy="10127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6"/>
          <p:cNvSpPr/>
          <p:nvPr/>
        </p:nvSpPr>
        <p:spPr>
          <a:xfrm>
            <a:off x="2133877" y="2838089"/>
            <a:ext cx="558731" cy="60384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Égal 7"/>
          <p:cNvSpPr/>
          <p:nvPr/>
        </p:nvSpPr>
        <p:spPr>
          <a:xfrm>
            <a:off x="4908428" y="2863969"/>
            <a:ext cx="741872" cy="533127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556793" y="2659536"/>
                <a:ext cx="1356333" cy="1012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6793" y="2659536"/>
                <a:ext cx="1356333" cy="10127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eur droit avec flèche 10"/>
          <p:cNvCxnSpPr>
            <a:stCxn id="6" idx="0"/>
          </p:cNvCxnSpPr>
          <p:nvPr/>
        </p:nvCxnSpPr>
        <p:spPr>
          <a:xfrm flipV="1">
            <a:off x="1135366" y="2078966"/>
            <a:ext cx="141343" cy="55469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 flipV="1">
            <a:off x="2133877" y="1854679"/>
            <a:ext cx="1441121" cy="7789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9" idx="0"/>
          </p:cNvCxnSpPr>
          <p:nvPr/>
        </p:nvCxnSpPr>
        <p:spPr>
          <a:xfrm flipH="1" flipV="1">
            <a:off x="7220309" y="1768415"/>
            <a:ext cx="14651" cy="8911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9691" y="3672249"/>
            <a:ext cx="1957655" cy="18508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854437" y="2624175"/>
                <a:ext cx="1273361" cy="1012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437" y="2624175"/>
                <a:ext cx="1273361" cy="10127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Plus 22"/>
          <p:cNvSpPr/>
          <p:nvPr/>
        </p:nvSpPr>
        <p:spPr>
          <a:xfrm>
            <a:off x="1781158" y="5637814"/>
            <a:ext cx="558731" cy="60384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447608" y="5563616"/>
                <a:ext cx="1057790" cy="8610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e>
                                    <m: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e>
                                    <m: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  <m:e>
                                    <m: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608" y="5563616"/>
                <a:ext cx="1057790" cy="86100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679127" y="5516102"/>
                <a:ext cx="1048171" cy="8610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e>
                                    <m: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  <m:e>
                                    <m: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27" y="5516102"/>
                <a:ext cx="1048171" cy="86100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Égal 26"/>
          <p:cNvSpPr/>
          <p:nvPr/>
        </p:nvSpPr>
        <p:spPr>
          <a:xfrm>
            <a:off x="4839417" y="5673174"/>
            <a:ext cx="741872" cy="533127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696392" y="5565411"/>
                <a:ext cx="1535677" cy="8606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e>
                                    <m:r>
                                      <a:rPr lang="fr-FR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𝑜𝑢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392" y="5565411"/>
                <a:ext cx="1535677" cy="86068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ag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1060" y="4139000"/>
            <a:ext cx="1362374" cy="1377102"/>
          </a:xfrm>
          <a:prstGeom prst="rect">
            <a:avLst/>
          </a:prstGeom>
        </p:spPr>
      </p:pic>
      <p:cxnSp>
        <p:nvCxnSpPr>
          <p:cNvPr id="31" name="Connecteur droit avec flèche 30"/>
          <p:cNvCxnSpPr>
            <a:stCxn id="26" idx="0"/>
          </p:cNvCxnSpPr>
          <p:nvPr/>
        </p:nvCxnSpPr>
        <p:spPr>
          <a:xfrm flipV="1">
            <a:off x="1203213" y="4321834"/>
            <a:ext cx="694598" cy="11942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 flipV="1">
            <a:off x="2994722" y="4946236"/>
            <a:ext cx="332624" cy="6191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>
            <a:stCxn id="29" idx="2"/>
          </p:cNvCxnSpPr>
          <p:nvPr/>
        </p:nvCxnSpPr>
        <p:spPr>
          <a:xfrm flipV="1">
            <a:off x="7192247" y="5083404"/>
            <a:ext cx="271983" cy="4326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09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PChart"/>
          <p:cNvSpPr/>
          <p:nvPr>
            <p:custDataLst>
              <p:tags r:id="rId2"/>
            </p:custDataLst>
          </p:nvPr>
        </p:nvSpPr>
        <p:spPr>
          <a:xfrm>
            <a:off x="4508500" y="1714500"/>
            <a:ext cx="4572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Quelles pièces ne doit on pas couper dans une vue en coupe?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Vis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Axe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Roulements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Circlips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210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PChart"/>
          <p:cNvSpPr/>
          <p:nvPr>
            <p:custDataLst>
              <p:tags r:id="rId2"/>
            </p:custDataLst>
          </p:nvPr>
        </p:nvSpPr>
        <p:spPr>
          <a:xfrm>
            <a:off x="4508500" y="1714500"/>
            <a:ext cx="4572000" cy="51435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particularité d’une vis </a:t>
            </a:r>
            <a:r>
              <a:rPr lang="fr-FR" dirty="0" err="1"/>
              <a:t>Hc</a:t>
            </a:r>
            <a:r>
              <a:rPr lang="fr-FR" dirty="0"/>
              <a:t> est d’être sans tête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/>
              <a:t>Vrai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/>
              <a:t>Faux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452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362" y="1476375"/>
            <a:ext cx="6391275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PChart"/>
          <p:cNvSpPr/>
          <p:nvPr>
            <p:custDataLst>
              <p:tags r:id="rId2"/>
            </p:custDataLst>
          </p:nvPr>
        </p:nvSpPr>
        <p:spPr>
          <a:xfrm>
            <a:off x="4508500" y="1714500"/>
            <a:ext cx="4572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représentation ci-dessous correspond à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 écrou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 écrou </a:t>
            </a:r>
            <a:r>
              <a:rPr lang="fr-FR" dirty="0" err="1"/>
              <a:t>autofreineur</a:t>
            </a:r>
            <a:endParaRPr lang="fr-FR" dirty="0"/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 écrou </a:t>
            </a:r>
            <a:r>
              <a:rPr lang="fr-FR" dirty="0" err="1"/>
              <a:t>nylstop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092" y="3359216"/>
            <a:ext cx="2976323" cy="2486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295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PChart"/>
          <p:cNvSpPr/>
          <p:nvPr>
            <p:custDataLst>
              <p:tags r:id="rId2"/>
            </p:custDataLst>
          </p:nvPr>
        </p:nvSpPr>
        <p:spPr>
          <a:xfrm>
            <a:off x="4508500" y="1714500"/>
            <a:ext cx="4572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perçage pour un trou taraudé se fait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Au diamètre nominal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Au diamètre nominale moins le pas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Au diamètre de fond de filet de la vis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243" y="3667224"/>
            <a:ext cx="3662104" cy="23924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631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PChart"/>
          <p:cNvSpPr/>
          <p:nvPr>
            <p:custDataLst>
              <p:tags r:id="rId2"/>
            </p:custDataLst>
          </p:nvPr>
        </p:nvSpPr>
        <p:spPr>
          <a:xfrm>
            <a:off x="4508500" y="1714500"/>
            <a:ext cx="4572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pièce 4 est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565150" y="1536867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 axe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Une goupille élastique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Une goupille béta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Une goupille fendue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090" y="3289488"/>
            <a:ext cx="3046635" cy="3568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788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PChart"/>
          <p:cNvSpPr/>
          <p:nvPr>
            <p:custDataLst>
              <p:tags r:id="rId2"/>
            </p:custDataLst>
          </p:nvPr>
        </p:nvSpPr>
        <p:spPr>
          <a:xfrm>
            <a:off x="4508500" y="1714500"/>
            <a:ext cx="4572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pièce ci-dessous est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 anneau élastique pour arbre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 </a:t>
            </a:r>
            <a:r>
              <a:rPr lang="fr-FR" dirty="0" err="1"/>
              <a:t>circlips</a:t>
            </a:r>
            <a:r>
              <a:rPr lang="fr-FR" dirty="0"/>
              <a:t> pour alésage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374" y="3177807"/>
            <a:ext cx="3071888" cy="287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604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PChart"/>
          <p:cNvSpPr/>
          <p:nvPr>
            <p:custDataLst>
              <p:tags r:id="rId2"/>
            </p:custDataLst>
          </p:nvPr>
        </p:nvSpPr>
        <p:spPr>
          <a:xfrm>
            <a:off x="4508500" y="1714500"/>
            <a:ext cx="4572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pièce 5 permet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 encastrement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 arrêt en rotation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Une glissière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3051208"/>
            <a:ext cx="2915277" cy="30267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747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PChart"/>
          <p:cNvSpPr/>
          <p:nvPr>
            <p:custDataLst>
              <p:tags r:id="rId2"/>
            </p:custDataLst>
          </p:nvPr>
        </p:nvSpPr>
        <p:spPr>
          <a:xfrm>
            <a:off x="4508500" y="1714500"/>
            <a:ext cx="4572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vue en coupe ci-dessous représente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 joint torique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 joint à lèvre simple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 joint à lèvre double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1659" y="3445844"/>
            <a:ext cx="2157013" cy="21405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910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Objectifs généraux de l’EC </a:t>
            </a:r>
            <a:r>
              <a:rPr lang="fr-FR" dirty="0" err="1"/>
              <a:t>CONception</a:t>
            </a:r>
            <a:r>
              <a:rPr lang="fr-FR" dirty="0"/>
              <a:t> et </a:t>
            </a:r>
            <a:r>
              <a:rPr lang="fr-FR" dirty="0" err="1"/>
              <a:t>ANalyse</a:t>
            </a:r>
            <a:r>
              <a:rPr lang="fr-FR" dirty="0"/>
              <a:t> des systèmes mécaniques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t>2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999258" y="2127072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>
                <a:latin typeface="Calibri Light" panose="020F0302020204030204" pitchFamily="34" charset="0"/>
              </a:rPr>
              <a:t>20 heures de CM 24heures de TD  8 heures de TP</a:t>
            </a:r>
          </a:p>
          <a:p>
            <a:pPr algn="just"/>
            <a:r>
              <a:rPr lang="fr-FR" sz="2400" b="1" dirty="0">
                <a:latin typeface="Calibri Light" panose="020F0302020204030204" pitchFamily="34" charset="0"/>
              </a:rPr>
              <a:t>4 crédits ECTS</a:t>
            </a:r>
          </a:p>
          <a:p>
            <a:pPr algn="just"/>
            <a:r>
              <a:rPr lang="fr-FR" sz="2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1 DS (50%), 1 IE (25%),  2 TP (25%)</a:t>
            </a:r>
          </a:p>
          <a:p>
            <a:pPr algn="just"/>
            <a:endParaRPr lang="fr-FR" dirty="0">
              <a:latin typeface="Calibri Light" panose="020F0302020204030204" pitchFamily="34" charset="0"/>
            </a:endParaRPr>
          </a:p>
          <a:p>
            <a:pPr algn="just"/>
            <a:endParaRPr lang="fr-FR" dirty="0">
              <a:latin typeface="Calibri Light" panose="020F03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1881" y="3503770"/>
            <a:ext cx="6082145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fr-FR" b="1" dirty="0">
                <a:solidFill>
                  <a:srgbClr val="6E074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Programmes :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Lecture de plans d'ensembles;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culture technologique;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schéma de calcul, schéma cinématique;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hyperstatisme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 mécanismes;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conception et dimensionnement d'une liaison pivot;</a:t>
            </a:r>
            <a:endParaRPr lang="fr-FR" altLang="fr-FR" dirty="0">
              <a:latin typeface="Arial" panose="020B0604020202020204" pitchFamily="34" charset="0"/>
            </a:endParaRPr>
          </a:p>
          <a:p>
            <a:pPr marL="342900" indent="-342900" fontAlgn="base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 de résistance des matériaux;</a:t>
            </a:r>
          </a:p>
          <a:p>
            <a:pPr marL="342900" indent="-342900" fontAlgn="base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 de cotation fonctionnelle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9258" y="963020"/>
            <a:ext cx="64873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/>
              <a:t>"</a:t>
            </a:r>
            <a:r>
              <a:rPr lang="fr-FR" dirty="0">
                <a:solidFill>
                  <a:srgbClr val="6E0740"/>
                </a:solidFill>
              </a:rPr>
              <a:t>L'étudiant est capable de mener à bien l'analyse de la conception mécanique d'un système mécanique à partir d'un plan d'ensemble, d'une maquette numérique, du système réel"</a:t>
            </a:r>
          </a:p>
        </p:txBody>
      </p:sp>
    </p:spTree>
    <p:extLst>
      <p:ext uri="{BB962C8B-B14F-4D97-AF65-F5344CB8AC3E}">
        <p14:creationId xmlns:p14="http://schemas.microsoft.com/office/powerpoint/2010/main" val="2801327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Bilan du questionnaire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047091" y="1147800"/>
            <a:ext cx="7184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Facile!!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Je ne maitrise pas tout…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Aie je ne comprends même pas les questions.</a:t>
            </a:r>
          </a:p>
        </p:txBody>
      </p:sp>
      <p:sp>
        <p:nvSpPr>
          <p:cNvPr id="7" name="Flèche droite rayée 6"/>
          <p:cNvSpPr/>
          <p:nvPr/>
        </p:nvSpPr>
        <p:spPr>
          <a:xfrm rot="5400000">
            <a:off x="3950952" y="2295407"/>
            <a:ext cx="962961" cy="1068405"/>
          </a:xfrm>
          <a:prstGeom prst="stripedRightArrow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772357" y="3475510"/>
            <a:ext cx="7534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Moodle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Biblio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Cours de soutien jeudi inscription à venir!</a:t>
            </a:r>
          </a:p>
        </p:txBody>
      </p:sp>
    </p:spTree>
    <p:extLst>
      <p:ext uri="{BB962C8B-B14F-4D97-AF65-F5344CB8AC3E}">
        <p14:creationId xmlns:p14="http://schemas.microsoft.com/office/powerpoint/2010/main" val="1265615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Etude de cas</a:t>
            </a: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Le module de rotation</a:t>
            </a:r>
          </a:p>
        </p:txBody>
      </p:sp>
    </p:spTree>
    <p:extLst>
      <p:ext uri="{BB962C8B-B14F-4D97-AF65-F5344CB8AC3E}">
        <p14:creationId xmlns:p14="http://schemas.microsoft.com/office/powerpoint/2010/main" val="1973152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module de rotation :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967" y="1276141"/>
            <a:ext cx="3196054" cy="278056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646" y="1617785"/>
            <a:ext cx="4028716" cy="372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12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plan d’ensemble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27" y="1268867"/>
            <a:ext cx="7179320" cy="495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52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méthode!!!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979714" y="1571311"/>
            <a:ext cx="71845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S’aider de la </a:t>
            </a:r>
            <a:r>
              <a:rPr lang="fr-FR" sz="2400" dirty="0">
                <a:solidFill>
                  <a:srgbClr val="FF0000"/>
                </a:solidFill>
              </a:rPr>
              <a:t>nomenclature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Repérer les éléments connus (roulements, visserie..)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Identifier les pièces « frontières 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Partir du mouvement d’entrée ou sortie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Et remonter </a:t>
            </a:r>
            <a:r>
              <a:rPr lang="fr-FR" sz="2400" dirty="0">
                <a:solidFill>
                  <a:srgbClr val="FF0000"/>
                </a:solidFill>
              </a:rPr>
              <a:t>la transmission de puissance</a:t>
            </a:r>
          </a:p>
        </p:txBody>
      </p:sp>
    </p:spTree>
    <p:extLst>
      <p:ext uri="{BB962C8B-B14F-4D97-AF65-F5344CB8AC3E}">
        <p14:creationId xmlns:p14="http://schemas.microsoft.com/office/powerpoint/2010/main" val="880537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Etude du module de rotation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55" y="1028698"/>
            <a:ext cx="7170282" cy="51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18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frettes de serrage  exemple RINGBLOCK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42" y="1092425"/>
            <a:ext cx="3337138" cy="273645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7715" t="19144" r="32000" b="6495"/>
          <a:stretch/>
        </p:blipFill>
        <p:spPr>
          <a:xfrm>
            <a:off x="4501129" y="1092425"/>
            <a:ext cx="4080476" cy="423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17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Etude du module de rotation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31207"/>
            <a:ext cx="7117773" cy="509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4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Etude du module de rotation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28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64" y="1072525"/>
            <a:ext cx="6967064" cy="498735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19" y="4011506"/>
            <a:ext cx="4574578" cy="2527410"/>
          </a:xfrm>
          <a:prstGeom prst="rect">
            <a:avLst/>
          </a:prstGeom>
        </p:spPr>
      </p:pic>
      <p:sp>
        <p:nvSpPr>
          <p:cNvPr id="7" name="Flèche droite rayée 6"/>
          <p:cNvSpPr/>
          <p:nvPr/>
        </p:nvSpPr>
        <p:spPr>
          <a:xfrm rot="2587986">
            <a:off x="4513281" y="3837977"/>
            <a:ext cx="1496291" cy="621335"/>
          </a:xfrm>
          <a:prstGeom prst="stripedRight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80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Etude du module de rotation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29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64" y="1072525"/>
            <a:ext cx="6967064" cy="4987352"/>
          </a:xfrm>
          <a:prstGeom prst="rect">
            <a:avLst/>
          </a:prstGeom>
        </p:spPr>
      </p:pic>
      <p:sp>
        <p:nvSpPr>
          <p:cNvPr id="5" name="Flèche gauche 4"/>
          <p:cNvSpPr/>
          <p:nvPr/>
        </p:nvSpPr>
        <p:spPr>
          <a:xfrm>
            <a:off x="7626927" y="3210791"/>
            <a:ext cx="737755" cy="24938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>
            <a:off x="7626927" y="2119745"/>
            <a:ext cx="737755" cy="25977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courbée vers la gauche 6"/>
          <p:cNvSpPr/>
          <p:nvPr/>
        </p:nvSpPr>
        <p:spPr>
          <a:xfrm rot="10800000">
            <a:off x="4966854" y="2379518"/>
            <a:ext cx="384463" cy="65236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317" y="3210791"/>
            <a:ext cx="755970" cy="28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6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  du CM1: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t>3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57200" y="1171109"/>
            <a:ext cx="82296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2000" dirty="0">
                <a:latin typeface="Calibri Light" panose="020F0302020204030204" pitchFamily="34" charset="0"/>
              </a:rPr>
              <a:t>Homogénéisation des connaissances en lecture de plan;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2000" dirty="0">
              <a:latin typeface="Calibri Light" panose="020F03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2000" dirty="0">
                <a:latin typeface="Calibri Light" panose="020F0302020204030204" pitchFamily="34" charset="0"/>
              </a:rPr>
              <a:t>Connaissances des éléments technologiques de base;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2000" dirty="0">
              <a:latin typeface="Calibri Light" panose="020F03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2000" dirty="0">
                <a:latin typeface="Calibri Light" panose="020F0302020204030204" pitchFamily="34" charset="0"/>
              </a:rPr>
              <a:t>Culture technologique;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dirty="0">
              <a:latin typeface="Calibri Light" panose="020F0302020204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70610" y="3204263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2000" dirty="0">
                <a:latin typeface="Calibri Light" panose="020F0302020204030204" pitchFamily="34" charset="0"/>
              </a:rPr>
              <a:t>3 lectures plans : 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module de rotation</a:t>
            </a:r>
            <a:r>
              <a:rPr lang="fr-FR" sz="2000" dirty="0">
                <a:latin typeface="Calibri Light" panose="020F0302020204030204" pitchFamily="34" charset="0"/>
              </a:rPr>
              <a:t>, </a:t>
            </a:r>
            <a:r>
              <a:rPr lang="fr-FR" sz="2000" dirty="0" err="1">
                <a:latin typeface="Calibri Light" panose="020F0302020204030204" pitchFamily="34" charset="0"/>
              </a:rPr>
              <a:t>osthéotome</a:t>
            </a:r>
            <a:r>
              <a:rPr lang="fr-FR" sz="2000" dirty="0">
                <a:latin typeface="Calibri Light" panose="020F0302020204030204" pitchFamily="34" charset="0"/>
              </a:rPr>
              <a:t> et embrayage navette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2000" dirty="0">
              <a:latin typeface="Calibri Light" panose="020F030202020403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46" y="4129422"/>
            <a:ext cx="1905000" cy="16573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3821450"/>
            <a:ext cx="1838250" cy="209451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228" y="4017730"/>
            <a:ext cx="2721148" cy="189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26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Schématisation du principe du module de rotation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30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837" y="1203508"/>
            <a:ext cx="5431371" cy="5152846"/>
          </a:xfrm>
          <a:prstGeom prst="rect">
            <a:avLst/>
          </a:prstGeom>
        </p:spPr>
      </p:pic>
      <p:sp>
        <p:nvSpPr>
          <p:cNvPr id="5" name="Flèche courbée vers la gauche 4"/>
          <p:cNvSpPr/>
          <p:nvPr/>
        </p:nvSpPr>
        <p:spPr>
          <a:xfrm rot="10800000">
            <a:off x="3813463" y="1600200"/>
            <a:ext cx="384463" cy="65236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54232">
            <a:off x="4979054" y="4938291"/>
            <a:ext cx="755970" cy="28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1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Etude du module de rotation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31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36011" t="34754" b="18727"/>
          <a:stretch/>
        </p:blipFill>
        <p:spPr>
          <a:xfrm>
            <a:off x="820882" y="1866856"/>
            <a:ext cx="7462275" cy="374072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597976" y="525345"/>
            <a:ext cx="2592533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2000" dirty="0"/>
              <a:t>Réglage du débattement angulaire???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384464" y="5096296"/>
            <a:ext cx="3605645" cy="1286863"/>
            <a:chOff x="384464" y="5096296"/>
            <a:chExt cx="3605645" cy="1286863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464" y="5096296"/>
              <a:ext cx="3605645" cy="1286863"/>
            </a:xfrm>
            <a:prstGeom prst="rect">
              <a:avLst/>
            </a:prstGeom>
          </p:spPr>
        </p:pic>
        <p:cxnSp>
          <p:nvCxnSpPr>
            <p:cNvPr id="9" name="Connecteur droit 8"/>
            <p:cNvCxnSpPr/>
            <p:nvPr/>
          </p:nvCxnSpPr>
          <p:spPr>
            <a:xfrm>
              <a:off x="820882" y="5477825"/>
              <a:ext cx="316922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820881" y="6243288"/>
              <a:ext cx="316922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089" y="2535492"/>
            <a:ext cx="456840" cy="26712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8202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Etude du module de rotation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32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59623" t="34754" b="18727"/>
          <a:stretch/>
        </p:blipFill>
        <p:spPr>
          <a:xfrm>
            <a:off x="1891145" y="1557654"/>
            <a:ext cx="5217839" cy="414521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914900" y="719506"/>
            <a:ext cx="265487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Amortissement????</a:t>
            </a:r>
          </a:p>
        </p:txBody>
      </p:sp>
      <p:sp>
        <p:nvSpPr>
          <p:cNvPr id="6" name="Flèche gauche 5"/>
          <p:cNvSpPr/>
          <p:nvPr/>
        </p:nvSpPr>
        <p:spPr>
          <a:xfrm rot="10800000">
            <a:off x="3762309" y="2348345"/>
            <a:ext cx="737755" cy="24938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gauche 9"/>
          <p:cNvSpPr/>
          <p:nvPr/>
        </p:nvSpPr>
        <p:spPr>
          <a:xfrm rot="10800000">
            <a:off x="5282045" y="2348345"/>
            <a:ext cx="737755" cy="24938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922" y="2268515"/>
            <a:ext cx="518205" cy="329213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 flipV="1">
            <a:off x="5725391" y="2473036"/>
            <a:ext cx="852054" cy="2695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75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Questions supplémentaires!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93617" y="1248186"/>
            <a:ext cx="6795655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Rôle de 13?  de 15? de 22? de 36?  de32? 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578427" y="1579418"/>
            <a:ext cx="1725439" cy="3527152"/>
            <a:chOff x="578427" y="1579418"/>
            <a:chExt cx="1725439" cy="3527152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8427" y="2265218"/>
              <a:ext cx="1725439" cy="2841352"/>
            </a:xfrm>
            <a:prstGeom prst="rect">
              <a:avLst/>
            </a:prstGeom>
          </p:spPr>
        </p:pic>
        <p:cxnSp>
          <p:nvCxnSpPr>
            <p:cNvPr id="9" name="Connecteur droit avec flèche 8"/>
            <p:cNvCxnSpPr/>
            <p:nvPr/>
          </p:nvCxnSpPr>
          <p:spPr>
            <a:xfrm flipH="1">
              <a:off x="1319645" y="1579418"/>
              <a:ext cx="984221" cy="12780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/>
          <p:cNvGrpSpPr/>
          <p:nvPr/>
        </p:nvGrpSpPr>
        <p:grpSpPr>
          <a:xfrm>
            <a:off x="2753591" y="1579418"/>
            <a:ext cx="1709542" cy="2671631"/>
            <a:chOff x="2753591" y="1579418"/>
            <a:chExt cx="1709542" cy="2671631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53591" y="2764263"/>
              <a:ext cx="1709542" cy="1486786"/>
            </a:xfrm>
            <a:prstGeom prst="rect">
              <a:avLst/>
            </a:prstGeom>
          </p:spPr>
        </p:pic>
        <p:cxnSp>
          <p:nvCxnSpPr>
            <p:cNvPr id="12" name="Connecteur droit avec flèche 11"/>
            <p:cNvCxnSpPr/>
            <p:nvPr/>
          </p:nvCxnSpPr>
          <p:spPr>
            <a:xfrm>
              <a:off x="3124200" y="1579418"/>
              <a:ext cx="346364" cy="158980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382" y="4550481"/>
            <a:ext cx="1546691" cy="1744141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4912858" y="1579418"/>
            <a:ext cx="1893722" cy="2715110"/>
            <a:chOff x="4912858" y="1579418"/>
            <a:chExt cx="1893722" cy="2715110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3020" y="2819008"/>
              <a:ext cx="1573560" cy="1475520"/>
            </a:xfrm>
            <a:prstGeom prst="rect">
              <a:avLst/>
            </a:prstGeom>
          </p:spPr>
        </p:pic>
        <p:cxnSp>
          <p:nvCxnSpPr>
            <p:cNvPr id="17" name="Connecteur droit avec flèche 16"/>
            <p:cNvCxnSpPr/>
            <p:nvPr/>
          </p:nvCxnSpPr>
          <p:spPr>
            <a:xfrm>
              <a:off x="4912858" y="1579418"/>
              <a:ext cx="1311297" cy="223573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/>
          <p:cNvGrpSpPr/>
          <p:nvPr/>
        </p:nvGrpSpPr>
        <p:grpSpPr>
          <a:xfrm>
            <a:off x="5837589" y="1579418"/>
            <a:ext cx="2897594" cy="3678418"/>
            <a:chOff x="5837589" y="1579418"/>
            <a:chExt cx="2897594" cy="3678418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74698" y="3676660"/>
              <a:ext cx="1560485" cy="1581176"/>
            </a:xfrm>
            <a:prstGeom prst="rect">
              <a:avLst/>
            </a:prstGeom>
          </p:spPr>
        </p:pic>
        <p:cxnSp>
          <p:nvCxnSpPr>
            <p:cNvPr id="21" name="Connecteur droit avec flèche 20"/>
            <p:cNvCxnSpPr/>
            <p:nvPr/>
          </p:nvCxnSpPr>
          <p:spPr>
            <a:xfrm>
              <a:off x="5837589" y="1579418"/>
              <a:ext cx="2267320" cy="324196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556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plan d’ensemble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34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139" y="1395948"/>
            <a:ext cx="5658072" cy="462796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454994" y="472550"/>
            <a:ext cx="3660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Développement d’un prototype par l’INSA de Toulouse</a:t>
            </a:r>
          </a:p>
        </p:txBody>
      </p:sp>
      <p:sp>
        <p:nvSpPr>
          <p:cNvPr id="8" name="Légende sans bordure 2 7"/>
          <p:cNvSpPr/>
          <p:nvPr/>
        </p:nvSpPr>
        <p:spPr>
          <a:xfrm>
            <a:off x="7076210" y="1738780"/>
            <a:ext cx="1309253" cy="786211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5259"/>
              <a:gd name="adj6" fmla="val -1733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Moteur électrique</a:t>
            </a:r>
          </a:p>
        </p:txBody>
      </p:sp>
      <p:sp>
        <p:nvSpPr>
          <p:cNvPr id="9" name="Légende sans bordure 2 8"/>
          <p:cNvSpPr/>
          <p:nvPr/>
        </p:nvSpPr>
        <p:spPr>
          <a:xfrm>
            <a:off x="7332519" y="3709930"/>
            <a:ext cx="1478972" cy="786211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0195"/>
              <a:gd name="adj6" fmla="val -1741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osthéotome</a:t>
            </a:r>
            <a:endParaRPr lang="fr-FR" dirty="0"/>
          </a:p>
        </p:txBody>
      </p:sp>
      <p:sp>
        <p:nvSpPr>
          <p:cNvPr id="10" name="Légende sans bordure 2 9"/>
          <p:cNvSpPr/>
          <p:nvPr/>
        </p:nvSpPr>
        <p:spPr>
          <a:xfrm>
            <a:off x="3592548" y="5823512"/>
            <a:ext cx="2164016" cy="786211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09373"/>
              <a:gd name="adj6" fmla="val -860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Pédale de commande pour le chirurgien</a:t>
            </a:r>
          </a:p>
        </p:txBody>
      </p:sp>
      <p:sp>
        <p:nvSpPr>
          <p:cNvPr id="11" name="Légende sans bordure 2 10"/>
          <p:cNvSpPr/>
          <p:nvPr/>
        </p:nvSpPr>
        <p:spPr>
          <a:xfrm>
            <a:off x="1007919" y="1395948"/>
            <a:ext cx="1898072" cy="1264125"/>
          </a:xfrm>
          <a:prstGeom prst="callout2">
            <a:avLst>
              <a:gd name="adj1" fmla="val 21393"/>
              <a:gd name="adj2" fmla="val 101191"/>
              <a:gd name="adj3" fmla="val 37253"/>
              <a:gd name="adj4" fmla="val 110317"/>
              <a:gd name="adj5" fmla="val 193283"/>
              <a:gd name="adj6" fmla="val 1131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Gaine avec à l’</a:t>
            </a:r>
            <a:r>
              <a:rPr lang="fr-FR" dirty="0" err="1"/>
              <a:t>interieur</a:t>
            </a:r>
            <a:r>
              <a:rPr lang="fr-FR" dirty="0"/>
              <a:t> le Flexible en rotation</a:t>
            </a:r>
          </a:p>
        </p:txBody>
      </p:sp>
    </p:spTree>
    <p:extLst>
      <p:ext uri="{BB962C8B-B14F-4D97-AF65-F5344CB8AC3E}">
        <p14:creationId xmlns:p14="http://schemas.microsoft.com/office/powerpoint/2010/main" val="1364744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plan d’ensemble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35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84" y="1040574"/>
            <a:ext cx="6967330" cy="503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95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Identification des sous ensembles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36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876" y="1540601"/>
            <a:ext cx="5226249" cy="3776799"/>
          </a:xfrm>
          <a:prstGeom prst="rect">
            <a:avLst/>
          </a:prstGeom>
        </p:spPr>
      </p:pic>
      <p:sp>
        <p:nvSpPr>
          <p:cNvPr id="18" name="Ellipse 17"/>
          <p:cNvSpPr/>
          <p:nvPr/>
        </p:nvSpPr>
        <p:spPr>
          <a:xfrm>
            <a:off x="6200775" y="2295525"/>
            <a:ext cx="638175" cy="638175"/>
          </a:xfrm>
          <a:prstGeom prst="ellipse">
            <a:avLst/>
          </a:prstGeom>
          <a:solidFill>
            <a:srgbClr val="6E0740">
              <a:alpha val="47843"/>
            </a:srgbClr>
          </a:solidFill>
          <a:ln>
            <a:solidFill>
              <a:srgbClr val="6E0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10" name="Forme libre 9"/>
          <p:cNvSpPr/>
          <p:nvPr/>
        </p:nvSpPr>
        <p:spPr>
          <a:xfrm>
            <a:off x="4676775" y="2400300"/>
            <a:ext cx="114300" cy="1090613"/>
          </a:xfrm>
          <a:custGeom>
            <a:avLst/>
            <a:gdLst>
              <a:gd name="connsiteX0" fmla="*/ 6350 w 152400"/>
              <a:gd name="connsiteY0" fmla="*/ 0 h 1454150"/>
              <a:gd name="connsiteX1" fmla="*/ 0 w 152400"/>
              <a:gd name="connsiteY1" fmla="*/ 1447800 h 1454150"/>
              <a:gd name="connsiteX2" fmla="*/ 120650 w 152400"/>
              <a:gd name="connsiteY2" fmla="*/ 1454150 h 1454150"/>
              <a:gd name="connsiteX3" fmla="*/ 152400 w 152400"/>
              <a:gd name="connsiteY3" fmla="*/ 0 h 1454150"/>
              <a:gd name="connsiteX4" fmla="*/ 6350 w 152400"/>
              <a:gd name="connsiteY4" fmla="*/ 0 h 145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1454150">
                <a:moveTo>
                  <a:pt x="6350" y="0"/>
                </a:moveTo>
                <a:cubicBezTo>
                  <a:pt x="4233" y="482600"/>
                  <a:pt x="2117" y="965200"/>
                  <a:pt x="0" y="1447800"/>
                </a:cubicBezTo>
                <a:lnTo>
                  <a:pt x="120650" y="1454150"/>
                </a:lnTo>
                <a:lnTo>
                  <a:pt x="152400" y="0"/>
                </a:lnTo>
                <a:lnTo>
                  <a:pt x="6350" y="0"/>
                </a:lnTo>
                <a:close/>
              </a:path>
            </a:pathLst>
          </a:custGeom>
          <a:solidFill>
            <a:srgbClr val="00FF00">
              <a:alpha val="52941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11" name="Forme libre 10"/>
          <p:cNvSpPr/>
          <p:nvPr/>
        </p:nvSpPr>
        <p:spPr>
          <a:xfrm>
            <a:off x="4686300" y="2347912"/>
            <a:ext cx="1262063" cy="547688"/>
          </a:xfrm>
          <a:custGeom>
            <a:avLst/>
            <a:gdLst>
              <a:gd name="connsiteX0" fmla="*/ 1682750 w 1682750"/>
              <a:gd name="connsiteY0" fmla="*/ 184150 h 730250"/>
              <a:gd name="connsiteX1" fmla="*/ 869950 w 1682750"/>
              <a:gd name="connsiteY1" fmla="*/ 190500 h 730250"/>
              <a:gd name="connsiteX2" fmla="*/ 869950 w 1682750"/>
              <a:gd name="connsiteY2" fmla="*/ 133350 h 730250"/>
              <a:gd name="connsiteX3" fmla="*/ 615950 w 1682750"/>
              <a:gd name="connsiteY3" fmla="*/ 127000 h 730250"/>
              <a:gd name="connsiteX4" fmla="*/ 628650 w 1682750"/>
              <a:gd name="connsiteY4" fmla="*/ 88900 h 730250"/>
              <a:gd name="connsiteX5" fmla="*/ 558800 w 1682750"/>
              <a:gd name="connsiteY5" fmla="*/ 88900 h 730250"/>
              <a:gd name="connsiteX6" fmla="*/ 546100 w 1682750"/>
              <a:gd name="connsiteY6" fmla="*/ 0 h 730250"/>
              <a:gd name="connsiteX7" fmla="*/ 152400 w 1682750"/>
              <a:gd name="connsiteY7" fmla="*/ 6350 h 730250"/>
              <a:gd name="connsiteX8" fmla="*/ 152400 w 1682750"/>
              <a:gd name="connsiteY8" fmla="*/ 177800 h 730250"/>
              <a:gd name="connsiteX9" fmla="*/ 0 w 1682750"/>
              <a:gd name="connsiteY9" fmla="*/ 171450 h 730250"/>
              <a:gd name="connsiteX10" fmla="*/ 0 w 1682750"/>
              <a:gd name="connsiteY10" fmla="*/ 698500 h 730250"/>
              <a:gd name="connsiteX11" fmla="*/ 133350 w 1682750"/>
              <a:gd name="connsiteY11" fmla="*/ 685800 h 730250"/>
              <a:gd name="connsiteX12" fmla="*/ 152400 w 1682750"/>
              <a:gd name="connsiteY12" fmla="*/ 730250 h 730250"/>
              <a:gd name="connsiteX13" fmla="*/ 552450 w 1682750"/>
              <a:gd name="connsiteY13" fmla="*/ 717550 h 730250"/>
              <a:gd name="connsiteX14" fmla="*/ 552450 w 1682750"/>
              <a:gd name="connsiteY14" fmla="*/ 635000 h 730250"/>
              <a:gd name="connsiteX15" fmla="*/ 628650 w 1682750"/>
              <a:gd name="connsiteY15" fmla="*/ 641350 h 730250"/>
              <a:gd name="connsiteX16" fmla="*/ 628650 w 1682750"/>
              <a:gd name="connsiteY16" fmla="*/ 584200 h 730250"/>
              <a:gd name="connsiteX17" fmla="*/ 889000 w 1682750"/>
              <a:gd name="connsiteY17" fmla="*/ 577850 h 730250"/>
              <a:gd name="connsiteX18" fmla="*/ 889000 w 1682750"/>
              <a:gd name="connsiteY18" fmla="*/ 539750 h 730250"/>
              <a:gd name="connsiteX19" fmla="*/ 1651000 w 1682750"/>
              <a:gd name="connsiteY19" fmla="*/ 546100 h 730250"/>
              <a:gd name="connsiteX20" fmla="*/ 1682750 w 1682750"/>
              <a:gd name="connsiteY20" fmla="*/ 184150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82750" h="730250">
                <a:moveTo>
                  <a:pt x="1682750" y="184150"/>
                </a:moveTo>
                <a:lnTo>
                  <a:pt x="869950" y="190500"/>
                </a:lnTo>
                <a:lnTo>
                  <a:pt x="869950" y="133350"/>
                </a:lnTo>
                <a:lnTo>
                  <a:pt x="615950" y="127000"/>
                </a:lnTo>
                <a:lnTo>
                  <a:pt x="628650" y="88900"/>
                </a:lnTo>
                <a:lnTo>
                  <a:pt x="558800" y="88900"/>
                </a:lnTo>
                <a:lnTo>
                  <a:pt x="546100" y="0"/>
                </a:lnTo>
                <a:lnTo>
                  <a:pt x="152400" y="6350"/>
                </a:lnTo>
                <a:lnTo>
                  <a:pt x="152400" y="177800"/>
                </a:lnTo>
                <a:lnTo>
                  <a:pt x="0" y="171450"/>
                </a:lnTo>
                <a:lnTo>
                  <a:pt x="0" y="698500"/>
                </a:lnTo>
                <a:lnTo>
                  <a:pt x="133350" y="685800"/>
                </a:lnTo>
                <a:lnTo>
                  <a:pt x="152400" y="730250"/>
                </a:lnTo>
                <a:lnTo>
                  <a:pt x="552450" y="717550"/>
                </a:lnTo>
                <a:lnTo>
                  <a:pt x="552450" y="635000"/>
                </a:lnTo>
                <a:lnTo>
                  <a:pt x="628650" y="641350"/>
                </a:lnTo>
                <a:lnTo>
                  <a:pt x="628650" y="584200"/>
                </a:lnTo>
                <a:lnTo>
                  <a:pt x="889000" y="577850"/>
                </a:lnTo>
                <a:lnTo>
                  <a:pt x="889000" y="539750"/>
                </a:lnTo>
                <a:lnTo>
                  <a:pt x="1651000" y="546100"/>
                </a:lnTo>
                <a:lnTo>
                  <a:pt x="1682750" y="184150"/>
                </a:lnTo>
                <a:close/>
              </a:path>
            </a:pathLst>
          </a:custGeom>
          <a:solidFill>
            <a:srgbClr val="6E0740">
              <a:alpha val="45882"/>
            </a:srgbClr>
          </a:solidFill>
          <a:ln>
            <a:solidFill>
              <a:srgbClr val="6E0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14" name="Rectangle 13"/>
          <p:cNvSpPr/>
          <p:nvPr/>
        </p:nvSpPr>
        <p:spPr>
          <a:xfrm>
            <a:off x="6438900" y="2933700"/>
            <a:ext cx="161925" cy="404813"/>
          </a:xfrm>
          <a:prstGeom prst="rect">
            <a:avLst/>
          </a:prstGeom>
          <a:solidFill>
            <a:srgbClr val="00FF00">
              <a:alpha val="50196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15" name="Ellipse 14"/>
          <p:cNvSpPr/>
          <p:nvPr/>
        </p:nvSpPr>
        <p:spPr>
          <a:xfrm>
            <a:off x="6253163" y="2405063"/>
            <a:ext cx="533400" cy="533400"/>
          </a:xfrm>
          <a:prstGeom prst="ellipse">
            <a:avLst/>
          </a:prstGeom>
          <a:solidFill>
            <a:srgbClr val="00FF00">
              <a:alpha val="50196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16" name="Ellipse 15"/>
          <p:cNvSpPr/>
          <p:nvPr/>
        </p:nvSpPr>
        <p:spPr>
          <a:xfrm>
            <a:off x="6415088" y="3295650"/>
            <a:ext cx="200025" cy="200025"/>
          </a:xfrm>
          <a:prstGeom prst="ellipse">
            <a:avLst/>
          </a:prstGeom>
          <a:solidFill>
            <a:srgbClr val="00FF00">
              <a:alpha val="50196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19" name="Ellipse 18"/>
          <p:cNvSpPr/>
          <p:nvPr/>
        </p:nvSpPr>
        <p:spPr>
          <a:xfrm>
            <a:off x="6334125" y="2483643"/>
            <a:ext cx="371475" cy="371475"/>
          </a:xfrm>
          <a:prstGeom prst="ellipse">
            <a:avLst/>
          </a:prstGeom>
          <a:solidFill>
            <a:srgbClr val="6E0740"/>
          </a:solidFill>
          <a:ln>
            <a:solidFill>
              <a:srgbClr val="6E0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</p:spTree>
    <p:extLst>
      <p:ext uri="{BB962C8B-B14F-4D97-AF65-F5344CB8AC3E}">
        <p14:creationId xmlns:p14="http://schemas.microsoft.com/office/powerpoint/2010/main" val="339694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Excentrique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37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80" y="1468582"/>
            <a:ext cx="5384479" cy="2818542"/>
          </a:xfrm>
          <a:prstGeom prst="rect">
            <a:avLst/>
          </a:prstGeom>
        </p:spPr>
      </p:pic>
      <p:sp>
        <p:nvSpPr>
          <p:cNvPr id="5" name="Organigramme : Connecteur 4"/>
          <p:cNvSpPr/>
          <p:nvPr/>
        </p:nvSpPr>
        <p:spPr>
          <a:xfrm>
            <a:off x="1653308" y="3260436"/>
            <a:ext cx="110837" cy="10621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rganigramme : Connecteur 5"/>
          <p:cNvSpPr/>
          <p:nvPr/>
        </p:nvSpPr>
        <p:spPr>
          <a:xfrm>
            <a:off x="4345708" y="3380508"/>
            <a:ext cx="110837" cy="10621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Connecteur 6"/>
          <p:cNvSpPr/>
          <p:nvPr/>
        </p:nvSpPr>
        <p:spPr>
          <a:xfrm>
            <a:off x="1653306" y="3513092"/>
            <a:ext cx="110837" cy="106218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Connecteur 7"/>
          <p:cNvSpPr/>
          <p:nvPr/>
        </p:nvSpPr>
        <p:spPr>
          <a:xfrm>
            <a:off x="4345707" y="3154218"/>
            <a:ext cx="110837" cy="106218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2004292" y="3360398"/>
            <a:ext cx="0" cy="25265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3046819" y="3154218"/>
            <a:ext cx="0" cy="41198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égende sans bordure 2 14"/>
          <p:cNvSpPr/>
          <p:nvPr/>
        </p:nvSpPr>
        <p:spPr>
          <a:xfrm>
            <a:off x="2419926" y="4461163"/>
            <a:ext cx="1533237" cy="637309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52022"/>
              <a:gd name="adj6" fmla="val -2666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excentricité</a:t>
            </a:r>
          </a:p>
        </p:txBody>
      </p:sp>
      <p:sp>
        <p:nvSpPr>
          <p:cNvPr id="20" name="Forme libre 19"/>
          <p:cNvSpPr/>
          <p:nvPr/>
        </p:nvSpPr>
        <p:spPr>
          <a:xfrm>
            <a:off x="4192156" y="1457036"/>
            <a:ext cx="1724025" cy="447675"/>
          </a:xfrm>
          <a:custGeom>
            <a:avLst/>
            <a:gdLst>
              <a:gd name="connsiteX0" fmla="*/ 0 w 1724025"/>
              <a:gd name="connsiteY0" fmla="*/ 76200 h 447675"/>
              <a:gd name="connsiteX1" fmla="*/ 0 w 1724025"/>
              <a:gd name="connsiteY1" fmla="*/ 76200 h 447675"/>
              <a:gd name="connsiteX2" fmla="*/ 142875 w 1724025"/>
              <a:gd name="connsiteY2" fmla="*/ 361950 h 447675"/>
              <a:gd name="connsiteX3" fmla="*/ 171450 w 1724025"/>
              <a:gd name="connsiteY3" fmla="*/ 381000 h 447675"/>
              <a:gd name="connsiteX4" fmla="*/ 190500 w 1724025"/>
              <a:gd name="connsiteY4" fmla="*/ 447675 h 447675"/>
              <a:gd name="connsiteX5" fmla="*/ 276225 w 1724025"/>
              <a:gd name="connsiteY5" fmla="*/ 409575 h 447675"/>
              <a:gd name="connsiteX6" fmla="*/ 295275 w 1724025"/>
              <a:gd name="connsiteY6" fmla="*/ 352425 h 447675"/>
              <a:gd name="connsiteX7" fmla="*/ 285750 w 1724025"/>
              <a:gd name="connsiteY7" fmla="*/ 238125 h 447675"/>
              <a:gd name="connsiteX8" fmla="*/ 295275 w 1724025"/>
              <a:gd name="connsiteY8" fmla="*/ 190500 h 447675"/>
              <a:gd name="connsiteX9" fmla="*/ 323850 w 1724025"/>
              <a:gd name="connsiteY9" fmla="*/ 180975 h 447675"/>
              <a:gd name="connsiteX10" fmla="*/ 504825 w 1724025"/>
              <a:gd name="connsiteY10" fmla="*/ 171450 h 447675"/>
              <a:gd name="connsiteX11" fmla="*/ 1714500 w 1724025"/>
              <a:gd name="connsiteY11" fmla="*/ 171450 h 447675"/>
              <a:gd name="connsiteX12" fmla="*/ 1724025 w 1724025"/>
              <a:gd name="connsiteY12" fmla="*/ 142875 h 447675"/>
              <a:gd name="connsiteX13" fmla="*/ 1714500 w 1724025"/>
              <a:gd name="connsiteY13" fmla="*/ 19050 h 447675"/>
              <a:gd name="connsiteX14" fmla="*/ 1685925 w 1724025"/>
              <a:gd name="connsiteY14" fmla="*/ 9525 h 447675"/>
              <a:gd name="connsiteX15" fmla="*/ 952500 w 1724025"/>
              <a:gd name="connsiteY15" fmla="*/ 0 h 447675"/>
              <a:gd name="connsiteX16" fmla="*/ 57150 w 1724025"/>
              <a:gd name="connsiteY16" fmla="*/ 9525 h 447675"/>
              <a:gd name="connsiteX17" fmla="*/ 38100 w 1724025"/>
              <a:gd name="connsiteY17" fmla="*/ 38100 h 447675"/>
              <a:gd name="connsiteX18" fmla="*/ 0 w 1724025"/>
              <a:gd name="connsiteY18" fmla="*/ 7620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24025" h="447675">
                <a:moveTo>
                  <a:pt x="0" y="76200"/>
                </a:moveTo>
                <a:lnTo>
                  <a:pt x="0" y="76200"/>
                </a:lnTo>
                <a:cubicBezTo>
                  <a:pt x="47625" y="171450"/>
                  <a:pt x="90666" y="269134"/>
                  <a:pt x="142875" y="361950"/>
                </a:cubicBezTo>
                <a:cubicBezTo>
                  <a:pt x="148487" y="371927"/>
                  <a:pt x="164299" y="372061"/>
                  <a:pt x="171450" y="381000"/>
                </a:cubicBezTo>
                <a:cubicBezTo>
                  <a:pt x="176419" y="387211"/>
                  <a:pt x="189878" y="445186"/>
                  <a:pt x="190500" y="447675"/>
                </a:cubicBezTo>
                <a:cubicBezTo>
                  <a:pt x="199982" y="444514"/>
                  <a:pt x="264308" y="428642"/>
                  <a:pt x="276225" y="409575"/>
                </a:cubicBezTo>
                <a:cubicBezTo>
                  <a:pt x="286868" y="392547"/>
                  <a:pt x="295275" y="352425"/>
                  <a:pt x="295275" y="352425"/>
                </a:cubicBezTo>
                <a:cubicBezTo>
                  <a:pt x="292100" y="314325"/>
                  <a:pt x="285750" y="276357"/>
                  <a:pt x="285750" y="238125"/>
                </a:cubicBezTo>
                <a:cubicBezTo>
                  <a:pt x="285750" y="221936"/>
                  <a:pt x="286295" y="203970"/>
                  <a:pt x="295275" y="190500"/>
                </a:cubicBezTo>
                <a:cubicBezTo>
                  <a:pt x="300844" y="182146"/>
                  <a:pt x="313851" y="181884"/>
                  <a:pt x="323850" y="180975"/>
                </a:cubicBezTo>
                <a:cubicBezTo>
                  <a:pt x="384010" y="175506"/>
                  <a:pt x="444500" y="174625"/>
                  <a:pt x="504825" y="171450"/>
                </a:cubicBezTo>
                <a:cubicBezTo>
                  <a:pt x="864284" y="177543"/>
                  <a:pt x="1361685" y="191903"/>
                  <a:pt x="1714500" y="171450"/>
                </a:cubicBezTo>
                <a:cubicBezTo>
                  <a:pt x="1724523" y="170869"/>
                  <a:pt x="1720850" y="152400"/>
                  <a:pt x="1724025" y="142875"/>
                </a:cubicBezTo>
                <a:cubicBezTo>
                  <a:pt x="1720850" y="101600"/>
                  <a:pt x="1725873" y="58854"/>
                  <a:pt x="1714500" y="19050"/>
                </a:cubicBezTo>
                <a:cubicBezTo>
                  <a:pt x="1711742" y="9396"/>
                  <a:pt x="1695962" y="9776"/>
                  <a:pt x="1685925" y="9525"/>
                </a:cubicBezTo>
                <a:cubicBezTo>
                  <a:pt x="1441506" y="3415"/>
                  <a:pt x="1196975" y="3175"/>
                  <a:pt x="952500" y="0"/>
                </a:cubicBezTo>
                <a:lnTo>
                  <a:pt x="57150" y="9525"/>
                </a:lnTo>
                <a:cubicBezTo>
                  <a:pt x="45712" y="10002"/>
                  <a:pt x="42749" y="27639"/>
                  <a:pt x="38100" y="38100"/>
                </a:cubicBezTo>
                <a:cubicBezTo>
                  <a:pt x="29945" y="56450"/>
                  <a:pt x="6350" y="69850"/>
                  <a:pt x="0" y="762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Légende sans bordure 2 15"/>
          <p:cNvSpPr/>
          <p:nvPr/>
        </p:nvSpPr>
        <p:spPr>
          <a:xfrm>
            <a:off x="6593611" y="1235363"/>
            <a:ext cx="1533237" cy="1112981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91859"/>
              <a:gd name="adj6" fmla="val -229676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Débattement</a:t>
            </a:r>
          </a:p>
          <a:p>
            <a:pPr algn="ctr"/>
            <a:r>
              <a:rPr lang="fr-FR" dirty="0"/>
              <a:t>= 2x excentrique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 flipH="1">
            <a:off x="3186544" y="1468582"/>
            <a:ext cx="3168074" cy="6465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rme libre 18"/>
          <p:cNvSpPr/>
          <p:nvPr/>
        </p:nvSpPr>
        <p:spPr>
          <a:xfrm>
            <a:off x="4247861" y="3028950"/>
            <a:ext cx="1745920" cy="1422400"/>
          </a:xfrm>
          <a:custGeom>
            <a:avLst/>
            <a:gdLst>
              <a:gd name="connsiteX0" fmla="*/ 618837 w 1745920"/>
              <a:gd name="connsiteY0" fmla="*/ 0 h 1422400"/>
              <a:gd name="connsiteX1" fmla="*/ 618837 w 1745920"/>
              <a:gd name="connsiteY1" fmla="*/ 0 h 1422400"/>
              <a:gd name="connsiteX2" fmla="*/ 609600 w 1745920"/>
              <a:gd name="connsiteY2" fmla="*/ 249382 h 1422400"/>
              <a:gd name="connsiteX3" fmla="*/ 600364 w 1745920"/>
              <a:gd name="connsiteY3" fmla="*/ 286327 h 1422400"/>
              <a:gd name="connsiteX4" fmla="*/ 581891 w 1745920"/>
              <a:gd name="connsiteY4" fmla="*/ 341745 h 1422400"/>
              <a:gd name="connsiteX5" fmla="*/ 563419 w 1745920"/>
              <a:gd name="connsiteY5" fmla="*/ 397164 h 1422400"/>
              <a:gd name="connsiteX6" fmla="*/ 554182 w 1745920"/>
              <a:gd name="connsiteY6" fmla="*/ 424873 h 1422400"/>
              <a:gd name="connsiteX7" fmla="*/ 526473 w 1745920"/>
              <a:gd name="connsiteY7" fmla="*/ 517236 h 1422400"/>
              <a:gd name="connsiteX8" fmla="*/ 508000 w 1745920"/>
              <a:gd name="connsiteY8" fmla="*/ 544945 h 1422400"/>
              <a:gd name="connsiteX9" fmla="*/ 471055 w 1745920"/>
              <a:gd name="connsiteY9" fmla="*/ 591127 h 1422400"/>
              <a:gd name="connsiteX10" fmla="*/ 452582 w 1745920"/>
              <a:gd name="connsiteY10" fmla="*/ 618836 h 1422400"/>
              <a:gd name="connsiteX11" fmla="*/ 424873 w 1745920"/>
              <a:gd name="connsiteY11" fmla="*/ 628073 h 1422400"/>
              <a:gd name="connsiteX12" fmla="*/ 314037 w 1745920"/>
              <a:gd name="connsiteY12" fmla="*/ 637309 h 1422400"/>
              <a:gd name="connsiteX13" fmla="*/ 203200 w 1745920"/>
              <a:gd name="connsiteY13" fmla="*/ 674255 h 1422400"/>
              <a:gd name="connsiteX14" fmla="*/ 175491 w 1745920"/>
              <a:gd name="connsiteY14" fmla="*/ 683491 h 1422400"/>
              <a:gd name="connsiteX15" fmla="*/ 55419 w 1745920"/>
              <a:gd name="connsiteY15" fmla="*/ 692727 h 1422400"/>
              <a:gd name="connsiteX16" fmla="*/ 27709 w 1745920"/>
              <a:gd name="connsiteY16" fmla="*/ 711200 h 1422400"/>
              <a:gd name="connsiteX17" fmla="*/ 18473 w 1745920"/>
              <a:gd name="connsiteY17" fmla="*/ 822036 h 1422400"/>
              <a:gd name="connsiteX18" fmla="*/ 0 w 1745920"/>
              <a:gd name="connsiteY18" fmla="*/ 1034473 h 1422400"/>
              <a:gd name="connsiteX19" fmla="*/ 36946 w 1745920"/>
              <a:gd name="connsiteY19" fmla="*/ 1145309 h 1422400"/>
              <a:gd name="connsiteX20" fmla="*/ 46182 w 1745920"/>
              <a:gd name="connsiteY20" fmla="*/ 1173018 h 1422400"/>
              <a:gd name="connsiteX21" fmla="*/ 157019 w 1745920"/>
              <a:gd name="connsiteY21" fmla="*/ 1209964 h 1422400"/>
              <a:gd name="connsiteX22" fmla="*/ 212437 w 1745920"/>
              <a:gd name="connsiteY22" fmla="*/ 1228436 h 1422400"/>
              <a:gd name="connsiteX23" fmla="*/ 240146 w 1745920"/>
              <a:gd name="connsiteY23" fmla="*/ 1237673 h 1422400"/>
              <a:gd name="connsiteX24" fmla="*/ 277091 w 1745920"/>
              <a:gd name="connsiteY24" fmla="*/ 1246909 h 1422400"/>
              <a:gd name="connsiteX25" fmla="*/ 350982 w 1745920"/>
              <a:gd name="connsiteY25" fmla="*/ 1274618 h 1422400"/>
              <a:gd name="connsiteX26" fmla="*/ 452582 w 1745920"/>
              <a:gd name="connsiteY26" fmla="*/ 1302327 h 1422400"/>
              <a:gd name="connsiteX27" fmla="*/ 489528 w 1745920"/>
              <a:gd name="connsiteY27" fmla="*/ 1320800 h 1422400"/>
              <a:gd name="connsiteX28" fmla="*/ 581891 w 1745920"/>
              <a:gd name="connsiteY28" fmla="*/ 1339273 h 1422400"/>
              <a:gd name="connsiteX29" fmla="*/ 665019 w 1745920"/>
              <a:gd name="connsiteY29" fmla="*/ 1366982 h 1422400"/>
              <a:gd name="connsiteX30" fmla="*/ 711200 w 1745920"/>
              <a:gd name="connsiteY30" fmla="*/ 1394691 h 1422400"/>
              <a:gd name="connsiteX31" fmla="*/ 775855 w 1745920"/>
              <a:gd name="connsiteY31" fmla="*/ 1403927 h 1422400"/>
              <a:gd name="connsiteX32" fmla="*/ 914400 w 1745920"/>
              <a:gd name="connsiteY32" fmla="*/ 1422400 h 1422400"/>
              <a:gd name="connsiteX33" fmla="*/ 1551709 w 1745920"/>
              <a:gd name="connsiteY33" fmla="*/ 1413164 h 1422400"/>
              <a:gd name="connsiteX34" fmla="*/ 1607128 w 1745920"/>
              <a:gd name="connsiteY34" fmla="*/ 1376218 h 1422400"/>
              <a:gd name="connsiteX35" fmla="*/ 1644073 w 1745920"/>
              <a:gd name="connsiteY35" fmla="*/ 1320800 h 1422400"/>
              <a:gd name="connsiteX36" fmla="*/ 1662546 w 1745920"/>
              <a:gd name="connsiteY36" fmla="*/ 1246909 h 1422400"/>
              <a:gd name="connsiteX37" fmla="*/ 1690255 w 1745920"/>
              <a:gd name="connsiteY37" fmla="*/ 1173018 h 1422400"/>
              <a:gd name="connsiteX38" fmla="*/ 1699491 w 1745920"/>
              <a:gd name="connsiteY38" fmla="*/ 1126836 h 1422400"/>
              <a:gd name="connsiteX39" fmla="*/ 1717964 w 1745920"/>
              <a:gd name="connsiteY39" fmla="*/ 1071418 h 1422400"/>
              <a:gd name="connsiteX40" fmla="*/ 1727200 w 1745920"/>
              <a:gd name="connsiteY40" fmla="*/ 1043709 h 1422400"/>
              <a:gd name="connsiteX41" fmla="*/ 1736437 w 1745920"/>
              <a:gd name="connsiteY41" fmla="*/ 1016000 h 1422400"/>
              <a:gd name="connsiteX42" fmla="*/ 1745673 w 1745920"/>
              <a:gd name="connsiteY42" fmla="*/ 951345 h 1422400"/>
              <a:gd name="connsiteX43" fmla="*/ 1736437 w 1745920"/>
              <a:gd name="connsiteY43" fmla="*/ 203200 h 1422400"/>
              <a:gd name="connsiteX44" fmla="*/ 1681019 w 1745920"/>
              <a:gd name="connsiteY44" fmla="*/ 157018 h 1422400"/>
              <a:gd name="connsiteX45" fmla="*/ 1616364 w 1745920"/>
              <a:gd name="connsiteY45" fmla="*/ 129309 h 1422400"/>
              <a:gd name="connsiteX46" fmla="*/ 1588655 w 1745920"/>
              <a:gd name="connsiteY46" fmla="*/ 110836 h 1422400"/>
              <a:gd name="connsiteX47" fmla="*/ 1551709 w 1745920"/>
              <a:gd name="connsiteY47" fmla="*/ 101600 h 1422400"/>
              <a:gd name="connsiteX48" fmla="*/ 1487055 w 1745920"/>
              <a:gd name="connsiteY48" fmla="*/ 83127 h 1422400"/>
              <a:gd name="connsiteX49" fmla="*/ 1459346 w 1745920"/>
              <a:gd name="connsiteY49" fmla="*/ 64655 h 1422400"/>
              <a:gd name="connsiteX50" fmla="*/ 1403928 w 1745920"/>
              <a:gd name="connsiteY50" fmla="*/ 46182 h 1422400"/>
              <a:gd name="connsiteX51" fmla="*/ 775855 w 1745920"/>
              <a:gd name="connsiteY51" fmla="*/ 27709 h 1422400"/>
              <a:gd name="connsiteX52" fmla="*/ 711200 w 1745920"/>
              <a:gd name="connsiteY52" fmla="*/ 9236 h 1422400"/>
              <a:gd name="connsiteX53" fmla="*/ 618837 w 1745920"/>
              <a:gd name="connsiteY53" fmla="*/ 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745920" h="1422400">
                <a:moveTo>
                  <a:pt x="618837" y="0"/>
                </a:moveTo>
                <a:lnTo>
                  <a:pt x="618837" y="0"/>
                </a:lnTo>
                <a:cubicBezTo>
                  <a:pt x="615758" y="83127"/>
                  <a:pt x="614956" y="166370"/>
                  <a:pt x="609600" y="249382"/>
                </a:cubicBezTo>
                <a:cubicBezTo>
                  <a:pt x="608783" y="262050"/>
                  <a:pt x="604012" y="274168"/>
                  <a:pt x="600364" y="286327"/>
                </a:cubicBezTo>
                <a:cubicBezTo>
                  <a:pt x="594769" y="304978"/>
                  <a:pt x="588049" y="323272"/>
                  <a:pt x="581891" y="341745"/>
                </a:cubicBezTo>
                <a:lnTo>
                  <a:pt x="563419" y="397164"/>
                </a:lnTo>
                <a:cubicBezTo>
                  <a:pt x="560340" y="406400"/>
                  <a:pt x="556543" y="415428"/>
                  <a:pt x="554182" y="424873"/>
                </a:cubicBezTo>
                <a:cubicBezTo>
                  <a:pt x="549019" y="445527"/>
                  <a:pt x="535469" y="503742"/>
                  <a:pt x="526473" y="517236"/>
                </a:cubicBezTo>
                <a:lnTo>
                  <a:pt x="508000" y="544945"/>
                </a:lnTo>
                <a:cubicBezTo>
                  <a:pt x="490020" y="598890"/>
                  <a:pt x="512833" y="549350"/>
                  <a:pt x="471055" y="591127"/>
                </a:cubicBezTo>
                <a:cubicBezTo>
                  <a:pt x="463205" y="598976"/>
                  <a:pt x="461250" y="611901"/>
                  <a:pt x="452582" y="618836"/>
                </a:cubicBezTo>
                <a:cubicBezTo>
                  <a:pt x="444979" y="624918"/>
                  <a:pt x="434524" y="626786"/>
                  <a:pt x="424873" y="628073"/>
                </a:cubicBezTo>
                <a:cubicBezTo>
                  <a:pt x="388125" y="632973"/>
                  <a:pt x="350982" y="634230"/>
                  <a:pt x="314037" y="637309"/>
                </a:cubicBezTo>
                <a:lnTo>
                  <a:pt x="203200" y="674255"/>
                </a:lnTo>
                <a:cubicBezTo>
                  <a:pt x="193964" y="677334"/>
                  <a:pt x="185198" y="682744"/>
                  <a:pt x="175491" y="683491"/>
                </a:cubicBezTo>
                <a:lnTo>
                  <a:pt x="55419" y="692727"/>
                </a:lnTo>
                <a:cubicBezTo>
                  <a:pt x="46182" y="698885"/>
                  <a:pt x="30759" y="700526"/>
                  <a:pt x="27709" y="711200"/>
                </a:cubicBezTo>
                <a:cubicBezTo>
                  <a:pt x="17524" y="746847"/>
                  <a:pt x="22162" y="785147"/>
                  <a:pt x="18473" y="822036"/>
                </a:cubicBezTo>
                <a:cubicBezTo>
                  <a:pt x="-2496" y="1031735"/>
                  <a:pt x="22062" y="703563"/>
                  <a:pt x="0" y="1034473"/>
                </a:cubicBezTo>
                <a:lnTo>
                  <a:pt x="36946" y="1145309"/>
                </a:lnTo>
                <a:cubicBezTo>
                  <a:pt x="40025" y="1154545"/>
                  <a:pt x="36946" y="1169939"/>
                  <a:pt x="46182" y="1173018"/>
                </a:cubicBezTo>
                <a:lnTo>
                  <a:pt x="157019" y="1209964"/>
                </a:lnTo>
                <a:lnTo>
                  <a:pt x="212437" y="1228436"/>
                </a:lnTo>
                <a:cubicBezTo>
                  <a:pt x="221673" y="1231515"/>
                  <a:pt x="230701" y="1235312"/>
                  <a:pt x="240146" y="1237673"/>
                </a:cubicBezTo>
                <a:lnTo>
                  <a:pt x="277091" y="1246909"/>
                </a:lnTo>
                <a:cubicBezTo>
                  <a:pt x="339034" y="1277880"/>
                  <a:pt x="288101" y="1255754"/>
                  <a:pt x="350982" y="1274618"/>
                </a:cubicBezTo>
                <a:cubicBezTo>
                  <a:pt x="444731" y="1302743"/>
                  <a:pt x="368410" y="1285493"/>
                  <a:pt x="452582" y="1302327"/>
                </a:cubicBezTo>
                <a:cubicBezTo>
                  <a:pt x="464897" y="1308485"/>
                  <a:pt x="476636" y="1315965"/>
                  <a:pt x="489528" y="1320800"/>
                </a:cubicBezTo>
                <a:cubicBezTo>
                  <a:pt x="511570" y="1329066"/>
                  <a:pt x="562742" y="1336081"/>
                  <a:pt x="581891" y="1339273"/>
                </a:cubicBezTo>
                <a:cubicBezTo>
                  <a:pt x="737605" y="1417126"/>
                  <a:pt x="485929" y="1295344"/>
                  <a:pt x="665019" y="1366982"/>
                </a:cubicBezTo>
                <a:cubicBezTo>
                  <a:pt x="681687" y="1373649"/>
                  <a:pt x="694169" y="1389014"/>
                  <a:pt x="711200" y="1394691"/>
                </a:cubicBezTo>
                <a:cubicBezTo>
                  <a:pt x="731853" y="1401575"/>
                  <a:pt x="754253" y="1401227"/>
                  <a:pt x="775855" y="1403927"/>
                </a:cubicBezTo>
                <a:cubicBezTo>
                  <a:pt x="911499" y="1420883"/>
                  <a:pt x="808707" y="1404785"/>
                  <a:pt x="914400" y="1422400"/>
                </a:cubicBezTo>
                <a:lnTo>
                  <a:pt x="1551709" y="1413164"/>
                </a:lnTo>
                <a:cubicBezTo>
                  <a:pt x="1573862" y="1411687"/>
                  <a:pt x="1607128" y="1376218"/>
                  <a:pt x="1607128" y="1376218"/>
                </a:cubicBezTo>
                <a:cubicBezTo>
                  <a:pt x="1619443" y="1357745"/>
                  <a:pt x="1638688" y="1342338"/>
                  <a:pt x="1644073" y="1320800"/>
                </a:cubicBezTo>
                <a:cubicBezTo>
                  <a:pt x="1650231" y="1296170"/>
                  <a:pt x="1653117" y="1270481"/>
                  <a:pt x="1662546" y="1246909"/>
                </a:cubicBezTo>
                <a:cubicBezTo>
                  <a:pt x="1668198" y="1232779"/>
                  <a:pt x="1685428" y="1192327"/>
                  <a:pt x="1690255" y="1173018"/>
                </a:cubicBezTo>
                <a:cubicBezTo>
                  <a:pt x="1694062" y="1157788"/>
                  <a:pt x="1695360" y="1141982"/>
                  <a:pt x="1699491" y="1126836"/>
                </a:cubicBezTo>
                <a:cubicBezTo>
                  <a:pt x="1704614" y="1108050"/>
                  <a:pt x="1711806" y="1089891"/>
                  <a:pt x="1717964" y="1071418"/>
                </a:cubicBezTo>
                <a:lnTo>
                  <a:pt x="1727200" y="1043709"/>
                </a:lnTo>
                <a:lnTo>
                  <a:pt x="1736437" y="1016000"/>
                </a:lnTo>
                <a:cubicBezTo>
                  <a:pt x="1739516" y="994448"/>
                  <a:pt x="1745673" y="973115"/>
                  <a:pt x="1745673" y="951345"/>
                </a:cubicBezTo>
                <a:cubicBezTo>
                  <a:pt x="1745673" y="701944"/>
                  <a:pt x="1748300" y="452318"/>
                  <a:pt x="1736437" y="203200"/>
                </a:cubicBezTo>
                <a:cubicBezTo>
                  <a:pt x="1735939" y="192738"/>
                  <a:pt x="1689801" y="161409"/>
                  <a:pt x="1681019" y="157018"/>
                </a:cubicBezTo>
                <a:cubicBezTo>
                  <a:pt x="1577405" y="105212"/>
                  <a:pt x="1750886" y="206180"/>
                  <a:pt x="1616364" y="129309"/>
                </a:cubicBezTo>
                <a:cubicBezTo>
                  <a:pt x="1606726" y="123801"/>
                  <a:pt x="1598858" y="115209"/>
                  <a:pt x="1588655" y="110836"/>
                </a:cubicBezTo>
                <a:cubicBezTo>
                  <a:pt x="1576987" y="105836"/>
                  <a:pt x="1563915" y="105087"/>
                  <a:pt x="1551709" y="101600"/>
                </a:cubicBezTo>
                <a:cubicBezTo>
                  <a:pt x="1458904" y="75085"/>
                  <a:pt x="1602618" y="112020"/>
                  <a:pt x="1487055" y="83127"/>
                </a:cubicBezTo>
                <a:cubicBezTo>
                  <a:pt x="1477819" y="76970"/>
                  <a:pt x="1469490" y="69163"/>
                  <a:pt x="1459346" y="64655"/>
                </a:cubicBezTo>
                <a:cubicBezTo>
                  <a:pt x="1441552" y="56747"/>
                  <a:pt x="1422401" y="52340"/>
                  <a:pt x="1403928" y="46182"/>
                </a:cubicBezTo>
                <a:cubicBezTo>
                  <a:pt x="1186338" y="-26351"/>
                  <a:pt x="1386123" y="37097"/>
                  <a:pt x="775855" y="27709"/>
                </a:cubicBezTo>
                <a:cubicBezTo>
                  <a:pt x="759455" y="22242"/>
                  <a:pt x="727143" y="10685"/>
                  <a:pt x="711200" y="9236"/>
                </a:cubicBezTo>
                <a:lnTo>
                  <a:pt x="61883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43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5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Mouvement de rotation continu en mouvement de rotation alternatif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38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84" y="1040574"/>
            <a:ext cx="6967330" cy="5038182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4479636" y="2466109"/>
            <a:ext cx="2669310" cy="23091"/>
            <a:chOff x="4479636" y="2466109"/>
            <a:chExt cx="2669310" cy="23091"/>
          </a:xfrm>
        </p:grpSpPr>
        <p:cxnSp>
          <p:nvCxnSpPr>
            <p:cNvPr id="6" name="Connecteur droit 5"/>
            <p:cNvCxnSpPr/>
            <p:nvPr/>
          </p:nvCxnSpPr>
          <p:spPr>
            <a:xfrm>
              <a:off x="4479636" y="2466109"/>
              <a:ext cx="1727200" cy="923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>
              <a:off x="6784109" y="2489200"/>
              <a:ext cx="36483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9"/>
          <p:cNvGrpSpPr/>
          <p:nvPr/>
        </p:nvGrpSpPr>
        <p:grpSpPr>
          <a:xfrm>
            <a:off x="4368249" y="2543118"/>
            <a:ext cx="2669310" cy="23091"/>
            <a:chOff x="4479636" y="2466109"/>
            <a:chExt cx="2669310" cy="23091"/>
          </a:xfrm>
        </p:grpSpPr>
        <p:cxnSp>
          <p:nvCxnSpPr>
            <p:cNvPr id="11" name="Connecteur droit 10"/>
            <p:cNvCxnSpPr/>
            <p:nvPr/>
          </p:nvCxnSpPr>
          <p:spPr>
            <a:xfrm>
              <a:off x="4479636" y="2466109"/>
              <a:ext cx="1727200" cy="923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6784109" y="2489200"/>
              <a:ext cx="36483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Connecteur droit avec flèche 13"/>
          <p:cNvCxnSpPr/>
          <p:nvPr/>
        </p:nvCxnSpPr>
        <p:spPr>
          <a:xfrm flipH="1">
            <a:off x="7638473" y="2475345"/>
            <a:ext cx="9236" cy="15701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7647709" y="2219952"/>
            <a:ext cx="1502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Excentrique 1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1736436" y="3731491"/>
            <a:ext cx="332509" cy="101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2373105" y="4210388"/>
            <a:ext cx="1502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Excentrique 2</a:t>
            </a:r>
          </a:p>
        </p:txBody>
      </p:sp>
    </p:spTree>
    <p:extLst>
      <p:ext uri="{BB962C8B-B14F-4D97-AF65-F5344CB8AC3E}">
        <p14:creationId xmlns:p14="http://schemas.microsoft.com/office/powerpoint/2010/main" val="37310702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Identification des sous ensembles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39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876" y="1540601"/>
            <a:ext cx="5226249" cy="3776799"/>
          </a:xfrm>
          <a:prstGeom prst="rect">
            <a:avLst/>
          </a:prstGeom>
        </p:spPr>
      </p:pic>
      <p:sp>
        <p:nvSpPr>
          <p:cNvPr id="18" name="Ellipse 17"/>
          <p:cNvSpPr/>
          <p:nvPr/>
        </p:nvSpPr>
        <p:spPr>
          <a:xfrm>
            <a:off x="6200775" y="2295525"/>
            <a:ext cx="638175" cy="638175"/>
          </a:xfrm>
          <a:prstGeom prst="ellipse">
            <a:avLst/>
          </a:prstGeom>
          <a:solidFill>
            <a:srgbClr val="6E0740">
              <a:alpha val="47843"/>
            </a:srgbClr>
          </a:solidFill>
          <a:ln>
            <a:solidFill>
              <a:srgbClr val="6E0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6" name="Forme libre 5"/>
          <p:cNvSpPr/>
          <p:nvPr/>
        </p:nvSpPr>
        <p:spPr>
          <a:xfrm>
            <a:off x="2171700" y="2400300"/>
            <a:ext cx="2476500" cy="433388"/>
          </a:xfrm>
          <a:custGeom>
            <a:avLst/>
            <a:gdLst>
              <a:gd name="connsiteX0" fmla="*/ 0 w 3302000"/>
              <a:gd name="connsiteY0" fmla="*/ 127000 h 577850"/>
              <a:gd name="connsiteX1" fmla="*/ 2590800 w 3302000"/>
              <a:gd name="connsiteY1" fmla="*/ 146050 h 577850"/>
              <a:gd name="connsiteX2" fmla="*/ 2584450 w 3302000"/>
              <a:gd name="connsiteY2" fmla="*/ 69850 h 577850"/>
              <a:gd name="connsiteX3" fmla="*/ 2933700 w 3302000"/>
              <a:gd name="connsiteY3" fmla="*/ 76200 h 577850"/>
              <a:gd name="connsiteX4" fmla="*/ 2959100 w 3302000"/>
              <a:gd name="connsiteY4" fmla="*/ 0 h 577850"/>
              <a:gd name="connsiteX5" fmla="*/ 3035300 w 3302000"/>
              <a:gd name="connsiteY5" fmla="*/ 0 h 577850"/>
              <a:gd name="connsiteX6" fmla="*/ 3035300 w 3302000"/>
              <a:gd name="connsiteY6" fmla="*/ 311150 h 577850"/>
              <a:gd name="connsiteX7" fmla="*/ 3302000 w 3302000"/>
              <a:gd name="connsiteY7" fmla="*/ 317500 h 577850"/>
              <a:gd name="connsiteX8" fmla="*/ 3302000 w 3302000"/>
              <a:gd name="connsiteY8" fmla="*/ 463550 h 577850"/>
              <a:gd name="connsiteX9" fmla="*/ 3028950 w 3302000"/>
              <a:gd name="connsiteY9" fmla="*/ 457200 h 577850"/>
              <a:gd name="connsiteX10" fmla="*/ 3028950 w 3302000"/>
              <a:gd name="connsiteY10" fmla="*/ 577850 h 577850"/>
              <a:gd name="connsiteX11" fmla="*/ 2952750 w 3302000"/>
              <a:gd name="connsiteY11" fmla="*/ 571500 h 577850"/>
              <a:gd name="connsiteX12" fmla="*/ 2940050 w 3302000"/>
              <a:gd name="connsiteY12" fmla="*/ 514350 h 577850"/>
              <a:gd name="connsiteX13" fmla="*/ 2571750 w 3302000"/>
              <a:gd name="connsiteY13" fmla="*/ 508000 h 577850"/>
              <a:gd name="connsiteX14" fmla="*/ 2584450 w 3302000"/>
              <a:gd name="connsiteY14" fmla="*/ 431800 h 577850"/>
              <a:gd name="connsiteX15" fmla="*/ 0 w 3302000"/>
              <a:gd name="connsiteY15" fmla="*/ 419100 h 577850"/>
              <a:gd name="connsiteX16" fmla="*/ 0 w 3302000"/>
              <a:gd name="connsiteY16" fmla="*/ 127000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02000" h="577850">
                <a:moveTo>
                  <a:pt x="0" y="127000"/>
                </a:moveTo>
                <a:lnTo>
                  <a:pt x="2590800" y="146050"/>
                </a:lnTo>
                <a:lnTo>
                  <a:pt x="2584450" y="69850"/>
                </a:lnTo>
                <a:lnTo>
                  <a:pt x="2933700" y="76200"/>
                </a:lnTo>
                <a:lnTo>
                  <a:pt x="2959100" y="0"/>
                </a:lnTo>
                <a:lnTo>
                  <a:pt x="3035300" y="0"/>
                </a:lnTo>
                <a:lnTo>
                  <a:pt x="3035300" y="311150"/>
                </a:lnTo>
                <a:lnTo>
                  <a:pt x="3302000" y="317500"/>
                </a:lnTo>
                <a:lnTo>
                  <a:pt x="3302000" y="463550"/>
                </a:lnTo>
                <a:lnTo>
                  <a:pt x="3028950" y="457200"/>
                </a:lnTo>
                <a:lnTo>
                  <a:pt x="3028950" y="577850"/>
                </a:lnTo>
                <a:lnTo>
                  <a:pt x="2952750" y="571500"/>
                </a:lnTo>
                <a:lnTo>
                  <a:pt x="2940050" y="514350"/>
                </a:lnTo>
                <a:lnTo>
                  <a:pt x="2571750" y="508000"/>
                </a:lnTo>
                <a:lnTo>
                  <a:pt x="2584450" y="431800"/>
                </a:lnTo>
                <a:lnTo>
                  <a:pt x="0" y="419100"/>
                </a:lnTo>
                <a:lnTo>
                  <a:pt x="0" y="127000"/>
                </a:lnTo>
                <a:close/>
              </a:path>
            </a:pathLst>
          </a:custGeom>
          <a:solidFill>
            <a:srgbClr val="FFC000">
              <a:alpha val="56078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7" name="Forme libre 6"/>
          <p:cNvSpPr/>
          <p:nvPr/>
        </p:nvSpPr>
        <p:spPr>
          <a:xfrm>
            <a:off x="4500562" y="2557462"/>
            <a:ext cx="166688" cy="938213"/>
          </a:xfrm>
          <a:custGeom>
            <a:avLst/>
            <a:gdLst>
              <a:gd name="connsiteX0" fmla="*/ 6350 w 222250"/>
              <a:gd name="connsiteY0" fmla="*/ 82550 h 1250950"/>
              <a:gd name="connsiteX1" fmla="*/ 19050 w 222250"/>
              <a:gd name="connsiteY1" fmla="*/ 0 h 1250950"/>
              <a:gd name="connsiteX2" fmla="*/ 222250 w 222250"/>
              <a:gd name="connsiteY2" fmla="*/ 19050 h 1250950"/>
              <a:gd name="connsiteX3" fmla="*/ 222250 w 222250"/>
              <a:gd name="connsiteY3" fmla="*/ 1250950 h 1250950"/>
              <a:gd name="connsiteX4" fmla="*/ 82550 w 222250"/>
              <a:gd name="connsiteY4" fmla="*/ 1250950 h 1250950"/>
              <a:gd name="connsiteX5" fmla="*/ 82550 w 222250"/>
              <a:gd name="connsiteY5" fmla="*/ 406400 h 1250950"/>
              <a:gd name="connsiteX6" fmla="*/ 0 w 222250"/>
              <a:gd name="connsiteY6" fmla="*/ 393700 h 1250950"/>
              <a:gd name="connsiteX7" fmla="*/ 12700 w 222250"/>
              <a:gd name="connsiteY7" fmla="*/ 0 h 1250950"/>
              <a:gd name="connsiteX8" fmla="*/ 12700 w 222250"/>
              <a:gd name="connsiteY8" fmla="*/ 0 h 125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250" h="1250950">
                <a:moveTo>
                  <a:pt x="6350" y="82550"/>
                </a:moveTo>
                <a:lnTo>
                  <a:pt x="19050" y="0"/>
                </a:lnTo>
                <a:lnTo>
                  <a:pt x="222250" y="19050"/>
                </a:lnTo>
                <a:lnTo>
                  <a:pt x="222250" y="1250950"/>
                </a:lnTo>
                <a:lnTo>
                  <a:pt x="82550" y="1250950"/>
                </a:lnTo>
                <a:lnTo>
                  <a:pt x="82550" y="406400"/>
                </a:lnTo>
                <a:lnTo>
                  <a:pt x="0" y="393700"/>
                </a:lnTo>
                <a:lnTo>
                  <a:pt x="12700" y="0"/>
                </a:lnTo>
                <a:lnTo>
                  <a:pt x="12700" y="0"/>
                </a:lnTo>
              </a:path>
            </a:pathLst>
          </a:custGeom>
          <a:solidFill>
            <a:srgbClr val="00B0F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8" name="Forme libre 7"/>
          <p:cNvSpPr/>
          <p:nvPr/>
        </p:nvSpPr>
        <p:spPr>
          <a:xfrm>
            <a:off x="4481513" y="3138487"/>
            <a:ext cx="381000" cy="452438"/>
          </a:xfrm>
          <a:custGeom>
            <a:avLst/>
            <a:gdLst>
              <a:gd name="connsiteX0" fmla="*/ 0 w 508000"/>
              <a:gd name="connsiteY0" fmla="*/ 596900 h 603250"/>
              <a:gd name="connsiteX1" fmla="*/ 501650 w 508000"/>
              <a:gd name="connsiteY1" fmla="*/ 603250 h 603250"/>
              <a:gd name="connsiteX2" fmla="*/ 508000 w 508000"/>
              <a:gd name="connsiteY2" fmla="*/ 0 h 603250"/>
              <a:gd name="connsiteX3" fmla="*/ 25400 w 508000"/>
              <a:gd name="connsiteY3" fmla="*/ 0 h 603250"/>
              <a:gd name="connsiteX4" fmla="*/ 0 w 508000"/>
              <a:gd name="connsiteY4" fmla="*/ 596900 h 60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0" h="603250">
                <a:moveTo>
                  <a:pt x="0" y="596900"/>
                </a:moveTo>
                <a:lnTo>
                  <a:pt x="501650" y="603250"/>
                </a:lnTo>
                <a:cubicBezTo>
                  <a:pt x="503767" y="402167"/>
                  <a:pt x="505883" y="201083"/>
                  <a:pt x="508000" y="0"/>
                </a:cubicBezTo>
                <a:lnTo>
                  <a:pt x="25400" y="0"/>
                </a:lnTo>
                <a:lnTo>
                  <a:pt x="0" y="596900"/>
                </a:lnTo>
                <a:close/>
              </a:path>
            </a:pathLst>
          </a:custGeom>
          <a:solidFill>
            <a:srgbClr val="FF0000">
              <a:alpha val="4392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9" name="Rectangle 8"/>
          <p:cNvSpPr/>
          <p:nvPr/>
        </p:nvSpPr>
        <p:spPr>
          <a:xfrm>
            <a:off x="4491038" y="3338513"/>
            <a:ext cx="371475" cy="95250"/>
          </a:xfrm>
          <a:prstGeom prst="rect">
            <a:avLst/>
          </a:prstGeom>
          <a:solidFill>
            <a:srgbClr val="FF0000">
              <a:alpha val="4509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10" name="Forme libre 9"/>
          <p:cNvSpPr/>
          <p:nvPr/>
        </p:nvSpPr>
        <p:spPr>
          <a:xfrm>
            <a:off x="4676775" y="2400300"/>
            <a:ext cx="114300" cy="1090613"/>
          </a:xfrm>
          <a:custGeom>
            <a:avLst/>
            <a:gdLst>
              <a:gd name="connsiteX0" fmla="*/ 6350 w 152400"/>
              <a:gd name="connsiteY0" fmla="*/ 0 h 1454150"/>
              <a:gd name="connsiteX1" fmla="*/ 0 w 152400"/>
              <a:gd name="connsiteY1" fmla="*/ 1447800 h 1454150"/>
              <a:gd name="connsiteX2" fmla="*/ 120650 w 152400"/>
              <a:gd name="connsiteY2" fmla="*/ 1454150 h 1454150"/>
              <a:gd name="connsiteX3" fmla="*/ 152400 w 152400"/>
              <a:gd name="connsiteY3" fmla="*/ 0 h 1454150"/>
              <a:gd name="connsiteX4" fmla="*/ 6350 w 152400"/>
              <a:gd name="connsiteY4" fmla="*/ 0 h 145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1454150">
                <a:moveTo>
                  <a:pt x="6350" y="0"/>
                </a:moveTo>
                <a:cubicBezTo>
                  <a:pt x="4233" y="482600"/>
                  <a:pt x="2117" y="965200"/>
                  <a:pt x="0" y="1447800"/>
                </a:cubicBezTo>
                <a:lnTo>
                  <a:pt x="120650" y="1454150"/>
                </a:lnTo>
                <a:lnTo>
                  <a:pt x="152400" y="0"/>
                </a:lnTo>
                <a:lnTo>
                  <a:pt x="6350" y="0"/>
                </a:lnTo>
                <a:close/>
              </a:path>
            </a:pathLst>
          </a:custGeom>
          <a:solidFill>
            <a:srgbClr val="00FF00">
              <a:alpha val="52941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11" name="Forme libre 10"/>
          <p:cNvSpPr/>
          <p:nvPr/>
        </p:nvSpPr>
        <p:spPr>
          <a:xfrm>
            <a:off x="4686300" y="2347912"/>
            <a:ext cx="1262063" cy="547688"/>
          </a:xfrm>
          <a:custGeom>
            <a:avLst/>
            <a:gdLst>
              <a:gd name="connsiteX0" fmla="*/ 1682750 w 1682750"/>
              <a:gd name="connsiteY0" fmla="*/ 184150 h 730250"/>
              <a:gd name="connsiteX1" fmla="*/ 869950 w 1682750"/>
              <a:gd name="connsiteY1" fmla="*/ 190500 h 730250"/>
              <a:gd name="connsiteX2" fmla="*/ 869950 w 1682750"/>
              <a:gd name="connsiteY2" fmla="*/ 133350 h 730250"/>
              <a:gd name="connsiteX3" fmla="*/ 615950 w 1682750"/>
              <a:gd name="connsiteY3" fmla="*/ 127000 h 730250"/>
              <a:gd name="connsiteX4" fmla="*/ 628650 w 1682750"/>
              <a:gd name="connsiteY4" fmla="*/ 88900 h 730250"/>
              <a:gd name="connsiteX5" fmla="*/ 558800 w 1682750"/>
              <a:gd name="connsiteY5" fmla="*/ 88900 h 730250"/>
              <a:gd name="connsiteX6" fmla="*/ 546100 w 1682750"/>
              <a:gd name="connsiteY6" fmla="*/ 0 h 730250"/>
              <a:gd name="connsiteX7" fmla="*/ 152400 w 1682750"/>
              <a:gd name="connsiteY7" fmla="*/ 6350 h 730250"/>
              <a:gd name="connsiteX8" fmla="*/ 152400 w 1682750"/>
              <a:gd name="connsiteY8" fmla="*/ 177800 h 730250"/>
              <a:gd name="connsiteX9" fmla="*/ 0 w 1682750"/>
              <a:gd name="connsiteY9" fmla="*/ 171450 h 730250"/>
              <a:gd name="connsiteX10" fmla="*/ 0 w 1682750"/>
              <a:gd name="connsiteY10" fmla="*/ 698500 h 730250"/>
              <a:gd name="connsiteX11" fmla="*/ 133350 w 1682750"/>
              <a:gd name="connsiteY11" fmla="*/ 685800 h 730250"/>
              <a:gd name="connsiteX12" fmla="*/ 152400 w 1682750"/>
              <a:gd name="connsiteY12" fmla="*/ 730250 h 730250"/>
              <a:gd name="connsiteX13" fmla="*/ 552450 w 1682750"/>
              <a:gd name="connsiteY13" fmla="*/ 717550 h 730250"/>
              <a:gd name="connsiteX14" fmla="*/ 552450 w 1682750"/>
              <a:gd name="connsiteY14" fmla="*/ 635000 h 730250"/>
              <a:gd name="connsiteX15" fmla="*/ 628650 w 1682750"/>
              <a:gd name="connsiteY15" fmla="*/ 641350 h 730250"/>
              <a:gd name="connsiteX16" fmla="*/ 628650 w 1682750"/>
              <a:gd name="connsiteY16" fmla="*/ 584200 h 730250"/>
              <a:gd name="connsiteX17" fmla="*/ 889000 w 1682750"/>
              <a:gd name="connsiteY17" fmla="*/ 577850 h 730250"/>
              <a:gd name="connsiteX18" fmla="*/ 889000 w 1682750"/>
              <a:gd name="connsiteY18" fmla="*/ 539750 h 730250"/>
              <a:gd name="connsiteX19" fmla="*/ 1651000 w 1682750"/>
              <a:gd name="connsiteY19" fmla="*/ 546100 h 730250"/>
              <a:gd name="connsiteX20" fmla="*/ 1682750 w 1682750"/>
              <a:gd name="connsiteY20" fmla="*/ 184150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82750" h="730250">
                <a:moveTo>
                  <a:pt x="1682750" y="184150"/>
                </a:moveTo>
                <a:lnTo>
                  <a:pt x="869950" y="190500"/>
                </a:lnTo>
                <a:lnTo>
                  <a:pt x="869950" y="133350"/>
                </a:lnTo>
                <a:lnTo>
                  <a:pt x="615950" y="127000"/>
                </a:lnTo>
                <a:lnTo>
                  <a:pt x="628650" y="88900"/>
                </a:lnTo>
                <a:lnTo>
                  <a:pt x="558800" y="88900"/>
                </a:lnTo>
                <a:lnTo>
                  <a:pt x="546100" y="0"/>
                </a:lnTo>
                <a:lnTo>
                  <a:pt x="152400" y="6350"/>
                </a:lnTo>
                <a:lnTo>
                  <a:pt x="152400" y="177800"/>
                </a:lnTo>
                <a:lnTo>
                  <a:pt x="0" y="171450"/>
                </a:lnTo>
                <a:lnTo>
                  <a:pt x="0" y="698500"/>
                </a:lnTo>
                <a:lnTo>
                  <a:pt x="133350" y="685800"/>
                </a:lnTo>
                <a:lnTo>
                  <a:pt x="152400" y="730250"/>
                </a:lnTo>
                <a:lnTo>
                  <a:pt x="552450" y="717550"/>
                </a:lnTo>
                <a:lnTo>
                  <a:pt x="552450" y="635000"/>
                </a:lnTo>
                <a:lnTo>
                  <a:pt x="628650" y="641350"/>
                </a:lnTo>
                <a:lnTo>
                  <a:pt x="628650" y="584200"/>
                </a:lnTo>
                <a:lnTo>
                  <a:pt x="889000" y="577850"/>
                </a:lnTo>
                <a:lnTo>
                  <a:pt x="889000" y="539750"/>
                </a:lnTo>
                <a:lnTo>
                  <a:pt x="1651000" y="546100"/>
                </a:lnTo>
                <a:lnTo>
                  <a:pt x="1682750" y="184150"/>
                </a:lnTo>
                <a:close/>
              </a:path>
            </a:pathLst>
          </a:custGeom>
          <a:solidFill>
            <a:srgbClr val="6E0740">
              <a:alpha val="45882"/>
            </a:srgbClr>
          </a:solidFill>
          <a:ln>
            <a:solidFill>
              <a:srgbClr val="6E0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13" name="Rectangle 12"/>
          <p:cNvSpPr/>
          <p:nvPr/>
        </p:nvSpPr>
        <p:spPr>
          <a:xfrm>
            <a:off x="6329362" y="3138487"/>
            <a:ext cx="376238" cy="452438"/>
          </a:xfrm>
          <a:prstGeom prst="rect">
            <a:avLst/>
          </a:prstGeom>
          <a:solidFill>
            <a:srgbClr val="FF0000">
              <a:alpha val="5098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14" name="Rectangle 13"/>
          <p:cNvSpPr/>
          <p:nvPr/>
        </p:nvSpPr>
        <p:spPr>
          <a:xfrm>
            <a:off x="6438900" y="2933700"/>
            <a:ext cx="161925" cy="404813"/>
          </a:xfrm>
          <a:prstGeom prst="rect">
            <a:avLst/>
          </a:prstGeom>
          <a:solidFill>
            <a:srgbClr val="00FF00">
              <a:alpha val="50196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15" name="Ellipse 14"/>
          <p:cNvSpPr/>
          <p:nvPr/>
        </p:nvSpPr>
        <p:spPr>
          <a:xfrm>
            <a:off x="6253163" y="2405063"/>
            <a:ext cx="533400" cy="533400"/>
          </a:xfrm>
          <a:prstGeom prst="ellipse">
            <a:avLst/>
          </a:prstGeom>
          <a:solidFill>
            <a:srgbClr val="00FF00">
              <a:alpha val="50196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16" name="Ellipse 15"/>
          <p:cNvSpPr/>
          <p:nvPr/>
        </p:nvSpPr>
        <p:spPr>
          <a:xfrm>
            <a:off x="6415088" y="3295650"/>
            <a:ext cx="200025" cy="200025"/>
          </a:xfrm>
          <a:prstGeom prst="ellipse">
            <a:avLst/>
          </a:prstGeom>
          <a:solidFill>
            <a:srgbClr val="00FF00">
              <a:alpha val="50196"/>
            </a:srgb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17" name="Ellipse 16"/>
          <p:cNvSpPr/>
          <p:nvPr/>
        </p:nvSpPr>
        <p:spPr>
          <a:xfrm>
            <a:off x="6477000" y="3348038"/>
            <a:ext cx="85725" cy="857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19" name="Ellipse 18"/>
          <p:cNvSpPr/>
          <p:nvPr/>
        </p:nvSpPr>
        <p:spPr>
          <a:xfrm>
            <a:off x="6334125" y="2483643"/>
            <a:ext cx="371475" cy="371475"/>
          </a:xfrm>
          <a:prstGeom prst="ellipse">
            <a:avLst/>
          </a:prstGeom>
          <a:solidFill>
            <a:srgbClr val="6E0740"/>
          </a:solidFill>
          <a:ln>
            <a:solidFill>
              <a:srgbClr val="6E0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20" name="Rectangle 19"/>
          <p:cNvSpPr/>
          <p:nvPr/>
        </p:nvSpPr>
        <p:spPr>
          <a:xfrm>
            <a:off x="2421731" y="4081462"/>
            <a:ext cx="376238" cy="452438"/>
          </a:xfrm>
          <a:prstGeom prst="rect">
            <a:avLst/>
          </a:prstGeom>
          <a:solidFill>
            <a:srgbClr val="FF0000">
              <a:alpha val="5098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21" name="Ellipse 20"/>
          <p:cNvSpPr/>
          <p:nvPr/>
        </p:nvSpPr>
        <p:spPr>
          <a:xfrm>
            <a:off x="2566987" y="4279250"/>
            <a:ext cx="85725" cy="857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22" name="Ellipse 21"/>
          <p:cNvSpPr/>
          <p:nvPr/>
        </p:nvSpPr>
        <p:spPr>
          <a:xfrm>
            <a:off x="2386013" y="3354026"/>
            <a:ext cx="447675" cy="447675"/>
          </a:xfrm>
          <a:prstGeom prst="ellipse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24" name="Forme libre 23"/>
          <p:cNvSpPr/>
          <p:nvPr/>
        </p:nvSpPr>
        <p:spPr>
          <a:xfrm>
            <a:off x="2728913" y="3440689"/>
            <a:ext cx="219075" cy="357188"/>
          </a:xfrm>
          <a:custGeom>
            <a:avLst/>
            <a:gdLst>
              <a:gd name="connsiteX0" fmla="*/ 292100 w 292100"/>
              <a:gd name="connsiteY0" fmla="*/ 190500 h 476250"/>
              <a:gd name="connsiteX1" fmla="*/ 127000 w 292100"/>
              <a:gd name="connsiteY1" fmla="*/ 0 h 476250"/>
              <a:gd name="connsiteX2" fmla="*/ 0 w 292100"/>
              <a:gd name="connsiteY2" fmla="*/ 476250 h 476250"/>
              <a:gd name="connsiteX3" fmla="*/ 222250 w 292100"/>
              <a:gd name="connsiteY3" fmla="*/ 425450 h 476250"/>
              <a:gd name="connsiteX4" fmla="*/ 292100 w 292100"/>
              <a:gd name="connsiteY4" fmla="*/ 19050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100" h="476250">
                <a:moveTo>
                  <a:pt x="292100" y="190500"/>
                </a:moveTo>
                <a:lnTo>
                  <a:pt x="127000" y="0"/>
                </a:lnTo>
                <a:lnTo>
                  <a:pt x="0" y="476250"/>
                </a:lnTo>
                <a:lnTo>
                  <a:pt x="222250" y="425450"/>
                </a:lnTo>
                <a:lnTo>
                  <a:pt x="292100" y="190500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25" name="Forme libre 24"/>
          <p:cNvSpPr/>
          <p:nvPr/>
        </p:nvSpPr>
        <p:spPr>
          <a:xfrm>
            <a:off x="2488406" y="3466665"/>
            <a:ext cx="442913" cy="938213"/>
          </a:xfrm>
          <a:custGeom>
            <a:avLst/>
            <a:gdLst>
              <a:gd name="connsiteX0" fmla="*/ 146050 w 590550"/>
              <a:gd name="connsiteY0" fmla="*/ 1250950 h 1250950"/>
              <a:gd name="connsiteX1" fmla="*/ 69850 w 590550"/>
              <a:gd name="connsiteY1" fmla="*/ 1231900 h 1250950"/>
              <a:gd name="connsiteX2" fmla="*/ 0 w 590550"/>
              <a:gd name="connsiteY2" fmla="*/ 1162050 h 1250950"/>
              <a:gd name="connsiteX3" fmla="*/ 63500 w 590550"/>
              <a:gd name="connsiteY3" fmla="*/ 139700 h 1250950"/>
              <a:gd name="connsiteX4" fmla="*/ 95250 w 590550"/>
              <a:gd name="connsiteY4" fmla="*/ 76200 h 1250950"/>
              <a:gd name="connsiteX5" fmla="*/ 114300 w 590550"/>
              <a:gd name="connsiteY5" fmla="*/ 44450 h 1250950"/>
              <a:gd name="connsiteX6" fmla="*/ 184150 w 590550"/>
              <a:gd name="connsiteY6" fmla="*/ 12700 h 1250950"/>
              <a:gd name="connsiteX7" fmla="*/ 228600 w 590550"/>
              <a:gd name="connsiteY7" fmla="*/ 0 h 1250950"/>
              <a:gd name="connsiteX8" fmla="*/ 533400 w 590550"/>
              <a:gd name="connsiteY8" fmla="*/ 63500 h 1250950"/>
              <a:gd name="connsiteX9" fmla="*/ 590550 w 590550"/>
              <a:gd name="connsiteY9" fmla="*/ 127000 h 1250950"/>
              <a:gd name="connsiteX10" fmla="*/ 590550 w 590550"/>
              <a:gd name="connsiteY10" fmla="*/ 209550 h 1250950"/>
              <a:gd name="connsiteX11" fmla="*/ 590550 w 590550"/>
              <a:gd name="connsiteY11" fmla="*/ 260350 h 1250950"/>
              <a:gd name="connsiteX12" fmla="*/ 558800 w 590550"/>
              <a:gd name="connsiteY12" fmla="*/ 273050 h 1250950"/>
              <a:gd name="connsiteX13" fmla="*/ 514350 w 590550"/>
              <a:gd name="connsiteY13" fmla="*/ 304800 h 1250950"/>
              <a:gd name="connsiteX14" fmla="*/ 463550 w 590550"/>
              <a:gd name="connsiteY14" fmla="*/ 317500 h 1250950"/>
              <a:gd name="connsiteX15" fmla="*/ 431800 w 590550"/>
              <a:gd name="connsiteY15" fmla="*/ 323850 h 1250950"/>
              <a:gd name="connsiteX16" fmla="*/ 323850 w 590550"/>
              <a:gd name="connsiteY16" fmla="*/ 361950 h 1250950"/>
              <a:gd name="connsiteX17" fmla="*/ 292100 w 590550"/>
              <a:gd name="connsiteY17" fmla="*/ 393700 h 1250950"/>
              <a:gd name="connsiteX18" fmla="*/ 254000 w 590550"/>
              <a:gd name="connsiteY18" fmla="*/ 457200 h 1250950"/>
              <a:gd name="connsiteX19" fmla="*/ 285750 w 590550"/>
              <a:gd name="connsiteY19" fmla="*/ 1098550 h 1250950"/>
              <a:gd name="connsiteX20" fmla="*/ 266700 w 590550"/>
              <a:gd name="connsiteY20" fmla="*/ 1174750 h 1250950"/>
              <a:gd name="connsiteX21" fmla="*/ 222250 w 590550"/>
              <a:gd name="connsiteY21" fmla="*/ 1212850 h 1250950"/>
              <a:gd name="connsiteX22" fmla="*/ 146050 w 590550"/>
              <a:gd name="connsiteY22" fmla="*/ 1250950 h 125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90550" h="1250950">
                <a:moveTo>
                  <a:pt x="146050" y="1250950"/>
                </a:moveTo>
                <a:lnTo>
                  <a:pt x="69850" y="1231900"/>
                </a:lnTo>
                <a:lnTo>
                  <a:pt x="0" y="1162050"/>
                </a:lnTo>
                <a:lnTo>
                  <a:pt x="63500" y="139700"/>
                </a:lnTo>
                <a:lnTo>
                  <a:pt x="95250" y="76200"/>
                </a:lnTo>
                <a:lnTo>
                  <a:pt x="114300" y="44450"/>
                </a:lnTo>
                <a:lnTo>
                  <a:pt x="184150" y="12700"/>
                </a:lnTo>
                <a:lnTo>
                  <a:pt x="228600" y="0"/>
                </a:lnTo>
                <a:lnTo>
                  <a:pt x="533400" y="63500"/>
                </a:lnTo>
                <a:lnTo>
                  <a:pt x="590550" y="127000"/>
                </a:lnTo>
                <a:lnTo>
                  <a:pt x="590550" y="209550"/>
                </a:lnTo>
                <a:lnTo>
                  <a:pt x="590550" y="260350"/>
                </a:lnTo>
                <a:lnTo>
                  <a:pt x="558800" y="273050"/>
                </a:lnTo>
                <a:lnTo>
                  <a:pt x="514350" y="304800"/>
                </a:lnTo>
                <a:lnTo>
                  <a:pt x="463550" y="317500"/>
                </a:lnTo>
                <a:lnTo>
                  <a:pt x="431800" y="323850"/>
                </a:lnTo>
                <a:lnTo>
                  <a:pt x="323850" y="361950"/>
                </a:lnTo>
                <a:lnTo>
                  <a:pt x="292100" y="393700"/>
                </a:lnTo>
                <a:lnTo>
                  <a:pt x="254000" y="457200"/>
                </a:lnTo>
                <a:lnTo>
                  <a:pt x="285750" y="1098550"/>
                </a:lnTo>
                <a:lnTo>
                  <a:pt x="266700" y="1174750"/>
                </a:lnTo>
                <a:lnTo>
                  <a:pt x="222250" y="1212850"/>
                </a:lnTo>
                <a:lnTo>
                  <a:pt x="146050" y="1250950"/>
                </a:lnTo>
                <a:close/>
              </a:path>
            </a:pathLst>
          </a:custGeom>
          <a:solidFill>
            <a:srgbClr val="5B9BD5">
              <a:alpha val="5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</p:spTree>
    <p:extLst>
      <p:ext uri="{BB962C8B-B14F-4D97-AF65-F5344CB8AC3E}">
        <p14:creationId xmlns:p14="http://schemas.microsoft.com/office/powerpoint/2010/main" val="223777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Questionnaire de niveau</a:t>
            </a:r>
          </a:p>
        </p:txBody>
      </p:sp>
    </p:spTree>
    <p:extLst>
      <p:ext uri="{BB962C8B-B14F-4D97-AF65-F5344CB8AC3E}">
        <p14:creationId xmlns:p14="http://schemas.microsoft.com/office/powerpoint/2010/main" val="40105611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Autre systèmes à excentrique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40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453" y="1176671"/>
            <a:ext cx="6728473" cy="238953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06" y="3676803"/>
            <a:ext cx="7404787" cy="267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665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Principe moteur 4 temps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41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802" y="3135834"/>
            <a:ext cx="3677398" cy="318911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824" y="807456"/>
            <a:ext cx="4482352" cy="2151529"/>
          </a:xfrm>
          <a:prstGeom prst="rect">
            <a:avLst/>
          </a:prstGeom>
        </p:spPr>
      </p:pic>
      <p:sp>
        <p:nvSpPr>
          <p:cNvPr id="6" name="Légende sans bordure 2 5"/>
          <p:cNvSpPr/>
          <p:nvPr/>
        </p:nvSpPr>
        <p:spPr>
          <a:xfrm>
            <a:off x="7360229" y="2805544"/>
            <a:ext cx="1533237" cy="1112981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6465"/>
              <a:gd name="adj6" fmla="val -154977"/>
            </a:avLst>
          </a:prstGeom>
          <a:solidFill>
            <a:schemeClr val="accent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Arbre à cames</a:t>
            </a:r>
          </a:p>
        </p:txBody>
      </p:sp>
      <p:sp>
        <p:nvSpPr>
          <p:cNvPr id="7" name="Légende sans bordure 2 6"/>
          <p:cNvSpPr/>
          <p:nvPr/>
        </p:nvSpPr>
        <p:spPr>
          <a:xfrm>
            <a:off x="7360228" y="4782969"/>
            <a:ext cx="1533237" cy="1112981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1693"/>
              <a:gd name="adj6" fmla="val -161604"/>
            </a:avLst>
          </a:prstGeom>
          <a:solidFill>
            <a:schemeClr val="accent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Vilebrequin</a:t>
            </a:r>
          </a:p>
        </p:txBody>
      </p:sp>
    </p:spTree>
    <p:extLst>
      <p:ext uri="{BB962C8B-B14F-4D97-AF65-F5344CB8AC3E}">
        <p14:creationId xmlns:p14="http://schemas.microsoft.com/office/powerpoint/2010/main" val="49925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Conception &amp; Analyse</a:t>
            </a:r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2 – Modélisation cinématique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algn="r"/>
            <a:r>
              <a:rPr lang="fr-FR" sz="1800" b="0" i="1" dirty="0"/>
              <a:t>Équipe pédagogique CONAN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5577556"/>
            <a:ext cx="1766887" cy="128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05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Objectifs :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fr-FR" dirty="0"/>
              <a:t>Extraire du dessin d’ensemble d’un système mécanique les classes </a:t>
            </a:r>
            <a:r>
              <a:rPr lang="fr-FR" dirty="0">
                <a:solidFill>
                  <a:srgbClr val="FF0000"/>
                </a:solidFill>
              </a:rPr>
              <a:t>d’équivalence cinématique</a:t>
            </a:r>
            <a:r>
              <a:rPr lang="fr-FR" dirty="0"/>
              <a:t>;</a:t>
            </a:r>
          </a:p>
          <a:p>
            <a:r>
              <a:rPr lang="fr-FR" dirty="0"/>
              <a:t>Associer aux surfaces de contact et/ou groupes de surfaces les degrés de mobilité entre classes d’équivalence;</a:t>
            </a:r>
          </a:p>
          <a:p>
            <a:r>
              <a:rPr lang="fr-FR" dirty="0"/>
              <a:t>En déduire la nature des </a:t>
            </a:r>
            <a:r>
              <a:rPr lang="fr-FR" dirty="0">
                <a:solidFill>
                  <a:srgbClr val="FF0000"/>
                </a:solidFill>
              </a:rPr>
              <a:t>liaisons du système</a:t>
            </a:r>
            <a:r>
              <a:rPr lang="fr-FR" dirty="0"/>
              <a:t>,</a:t>
            </a:r>
          </a:p>
          <a:p>
            <a:r>
              <a:rPr lang="fr-FR" dirty="0"/>
              <a:t>Etablir le </a:t>
            </a:r>
            <a:r>
              <a:rPr lang="fr-FR" dirty="0">
                <a:solidFill>
                  <a:srgbClr val="FF0000"/>
                </a:solidFill>
              </a:rPr>
              <a:t>schéma cinématique</a:t>
            </a:r>
            <a:r>
              <a:rPr lang="fr-FR" dirty="0"/>
              <a:t>;</a:t>
            </a:r>
          </a:p>
          <a:p>
            <a:r>
              <a:rPr lang="fr-FR" dirty="0"/>
              <a:t>Connaître les liaisons normalisées, leur représentation ainsi que leur réalisations techniques les plus courantes;</a:t>
            </a:r>
          </a:p>
          <a:p>
            <a:r>
              <a:rPr lang="fr-FR" dirty="0"/>
              <a:t>Vérifier l’aptitude du système à réaliser </a:t>
            </a:r>
            <a:r>
              <a:rPr lang="fr-FR" dirty="0">
                <a:solidFill>
                  <a:srgbClr val="FF0000"/>
                </a:solidFill>
              </a:rPr>
              <a:t>la loi d’entrée/sortie </a:t>
            </a:r>
            <a:r>
              <a:rPr lang="fr-FR" dirty="0"/>
              <a:t>désirée;</a:t>
            </a:r>
          </a:p>
          <a:p>
            <a:r>
              <a:rPr lang="fr-FR" dirty="0"/>
              <a:t>Mettre en évidence </a:t>
            </a:r>
            <a:r>
              <a:rPr lang="fr-FR" dirty="0">
                <a:solidFill>
                  <a:srgbClr val="FF0000"/>
                </a:solidFill>
              </a:rPr>
              <a:t>les conditions géométriques de bon fonctionnement.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128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70924">
            <a:off x="1783600" y="1657927"/>
            <a:ext cx="2412190" cy="386260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1526">
            <a:off x="204882" y="572158"/>
            <a:ext cx="2013614" cy="1944178"/>
          </a:xfrm>
          <a:prstGeom prst="rect">
            <a:avLst/>
          </a:prstGeom>
        </p:spPr>
      </p:pic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Démarche d’analyse d’un système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44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08240">
            <a:off x="83385" y="4322020"/>
            <a:ext cx="1727573" cy="209481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81456" y="1342104"/>
            <a:ext cx="3362544" cy="405664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572000" y="5800252"/>
            <a:ext cx="44501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latin typeface="Calibri Light" panose="020F0302020204030204" pitchFamily="34" charset="0"/>
              </a:rPr>
              <a:t>Système </a:t>
            </a:r>
            <a:r>
              <a:rPr lang="fr-FR" sz="1400" i="1" dirty="0" err="1">
                <a:latin typeface="Calibri Light" panose="020F0302020204030204" pitchFamily="34" charset="0"/>
              </a:rPr>
              <a:t>Sinusmatic</a:t>
            </a:r>
            <a:r>
              <a:rPr lang="fr-FR" sz="1400" i="1" dirty="0">
                <a:latin typeface="Calibri Light" panose="020F0302020204030204" pitchFamily="34" charset="0"/>
              </a:rPr>
              <a:t>, abondamment documenté sur le net…</a:t>
            </a:r>
          </a:p>
          <a:p>
            <a:r>
              <a:rPr lang="fr-FR" sz="1400" i="1" dirty="0">
                <a:latin typeface="Calibri Light" panose="020F0302020204030204" pitchFamily="34" charset="0"/>
                <a:hlinkClick r:id="rId7"/>
              </a:rPr>
              <a:t>http://slideplayer.fr/slide/8283958/</a:t>
            </a:r>
            <a:endParaRPr lang="fr-FR" sz="1400" i="1" dirty="0">
              <a:latin typeface="Calibri Light" panose="020F0302020204030204" pitchFamily="34" charset="0"/>
            </a:endParaRPr>
          </a:p>
          <a:p>
            <a:endParaRPr lang="fr-FR" sz="1400" i="1" dirty="0">
              <a:latin typeface="Calibri Light" panose="020F0302020204030204" pitchFamily="34" charset="0"/>
            </a:endParaRPr>
          </a:p>
        </p:txBody>
      </p:sp>
      <p:sp>
        <p:nvSpPr>
          <p:cNvPr id="12" name="Flèche en arc 11"/>
          <p:cNvSpPr/>
          <p:nvPr/>
        </p:nvSpPr>
        <p:spPr>
          <a:xfrm rot="3900389" flipV="1">
            <a:off x="2019949" y="-3295614"/>
            <a:ext cx="6069660" cy="770757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455359"/>
              <a:gd name="adj5" fmla="val 12500"/>
            </a:avLst>
          </a:prstGeom>
          <a:gradFill flip="none" rotWithShape="1">
            <a:gsLst>
              <a:gs pos="0">
                <a:schemeClr val="accent1">
                  <a:tint val="50000"/>
                  <a:satMod val="300000"/>
                  <a:alpha val="42000"/>
                </a:schemeClr>
              </a:gs>
              <a:gs pos="35000">
                <a:schemeClr val="accent1">
                  <a:tint val="37000"/>
                  <a:satMod val="300000"/>
                  <a:alpha val="43000"/>
                </a:schemeClr>
              </a:gs>
              <a:gs pos="100000">
                <a:schemeClr val="accent1">
                  <a:tint val="15000"/>
                  <a:satMod val="350000"/>
                  <a:alpha val="94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 rot="974351">
            <a:off x="2550733" y="236373"/>
            <a:ext cx="3238168" cy="2124205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295522"/>
              </a:avLst>
            </a:prstTxWarp>
            <a:spAutoFit/>
          </a:bodyPr>
          <a:lstStyle/>
          <a:p>
            <a:r>
              <a:rPr lang="fr-FR" i="1" dirty="0">
                <a:latin typeface="Calibri Light" panose="020F0302020204030204" pitchFamily="34" charset="0"/>
              </a:rPr>
              <a:t>Du plan au schéma cinématique</a:t>
            </a:r>
          </a:p>
        </p:txBody>
      </p:sp>
    </p:spTree>
    <p:extLst>
      <p:ext uri="{BB962C8B-B14F-4D97-AF65-F5344CB8AC3E}">
        <p14:creationId xmlns:p14="http://schemas.microsoft.com/office/powerpoint/2010/main" val="123970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Objectifs de l’analyse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45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clrChange>
              <a:clrFrom>
                <a:srgbClr val="DADADA"/>
              </a:clrFrom>
              <a:clrTo>
                <a:srgbClr val="DADAD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5903" y="332229"/>
            <a:ext cx="2891914" cy="15088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55" y="4562486"/>
            <a:ext cx="2676045" cy="167252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81456" y="1342104"/>
            <a:ext cx="3362544" cy="4056646"/>
          </a:xfrm>
          <a:prstGeom prst="rect">
            <a:avLst/>
          </a:prstGeom>
        </p:spPr>
      </p:pic>
      <p:sp>
        <p:nvSpPr>
          <p:cNvPr id="6" name="Flèche en arc 5"/>
          <p:cNvSpPr/>
          <p:nvPr/>
        </p:nvSpPr>
        <p:spPr>
          <a:xfrm rot="20399713" flipH="1" flipV="1">
            <a:off x="3283492" y="-825161"/>
            <a:ext cx="3445315" cy="449295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4999831"/>
              <a:gd name="adj5" fmla="val 12500"/>
            </a:avLst>
          </a:prstGeom>
          <a:gradFill flip="none" rotWithShape="1">
            <a:gsLst>
              <a:gs pos="0">
                <a:schemeClr val="accent1">
                  <a:tint val="50000"/>
                  <a:satMod val="300000"/>
                  <a:alpha val="42000"/>
                </a:schemeClr>
              </a:gs>
              <a:gs pos="35000">
                <a:schemeClr val="accent1">
                  <a:tint val="37000"/>
                  <a:satMod val="300000"/>
                  <a:alpha val="43000"/>
                </a:schemeClr>
              </a:gs>
              <a:gs pos="100000">
                <a:schemeClr val="accent1">
                  <a:tint val="15000"/>
                  <a:satMod val="350000"/>
                  <a:alpha val="94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542617" y="1845170"/>
            <a:ext cx="2238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latin typeface="Calibri Light" panose="020F0302020204030204" pitchFamily="34" charset="0"/>
              </a:rPr>
              <a:t>Mise en équation : étude cinématique, loi d’entrée/sortie, paramétrage…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333408" y="5034685"/>
            <a:ext cx="2238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latin typeface="Calibri Light" panose="020F0302020204030204" pitchFamily="34" charset="0"/>
              </a:rPr>
              <a:t>Mise en évidence du fonctionnement, des mouvements…</a:t>
            </a:r>
          </a:p>
        </p:txBody>
      </p:sp>
      <p:sp>
        <p:nvSpPr>
          <p:cNvPr id="13" name="Flèche en arc 12"/>
          <p:cNvSpPr/>
          <p:nvPr/>
        </p:nvSpPr>
        <p:spPr>
          <a:xfrm rot="19595364" flipH="1" flipV="1">
            <a:off x="1947511" y="1630941"/>
            <a:ext cx="5429049" cy="5199005"/>
          </a:xfrm>
          <a:prstGeom prst="circularArrow">
            <a:avLst>
              <a:gd name="adj1" fmla="val 4963"/>
              <a:gd name="adj2" fmla="val 1142319"/>
              <a:gd name="adj3" fmla="val 20468630"/>
              <a:gd name="adj4" fmla="val 14146169"/>
              <a:gd name="adj5" fmla="val 617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2" y="2074631"/>
            <a:ext cx="2276155" cy="2698076"/>
          </a:xfrm>
          <a:prstGeom prst="rect">
            <a:avLst/>
          </a:prstGeom>
        </p:spPr>
      </p:pic>
      <p:sp>
        <p:nvSpPr>
          <p:cNvPr id="15" name="Flèche en arc 14"/>
          <p:cNvSpPr/>
          <p:nvPr/>
        </p:nvSpPr>
        <p:spPr>
          <a:xfrm rot="20377994" flipH="1">
            <a:off x="1490039" y="520179"/>
            <a:ext cx="3449302" cy="2560912"/>
          </a:xfrm>
          <a:prstGeom prst="circularArrow">
            <a:avLst>
              <a:gd name="adj1" fmla="val 4963"/>
              <a:gd name="adj2" fmla="val 1142319"/>
              <a:gd name="adj3" fmla="val 20468630"/>
              <a:gd name="adj4" fmla="val 15355850"/>
              <a:gd name="adj5" fmla="val 5001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76322" y="1092809"/>
            <a:ext cx="2238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latin typeface="Calibri Light" panose="020F0302020204030204" pitchFamily="34" charset="0"/>
              </a:rPr>
              <a:t>Mise en évidence des conditions de compatibilité géométrique…</a:t>
            </a:r>
          </a:p>
        </p:txBody>
      </p:sp>
    </p:spTree>
    <p:extLst>
      <p:ext uri="{BB962C8B-B14F-4D97-AF65-F5344CB8AC3E}">
        <p14:creationId xmlns:p14="http://schemas.microsoft.com/office/powerpoint/2010/main" val="477469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 animBg="1"/>
      <p:bldP spid="15" grpId="0" animBg="1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Cadre de l’analyse cinématique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46</a:t>
            </a:fld>
            <a:endParaRPr lang="fr-FR" dirty="0"/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57393">
            <a:off x="110014" y="1413604"/>
            <a:ext cx="3398786" cy="12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 rot="606860">
            <a:off x="4247536" y="1886353"/>
            <a:ext cx="43065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Que ce soit pour concevoir un système ou pour en faire l’analyse, le cadre est celui de la </a:t>
            </a:r>
            <a:r>
              <a:rPr lang="fr-FR" b="1" dirty="0">
                <a:latin typeface="Calibri Light" panose="020F0302020204030204" pitchFamily="34" charset="0"/>
              </a:rPr>
              <a:t>cinématique du solide</a:t>
            </a:r>
            <a:r>
              <a:rPr lang="fr-FR" dirty="0">
                <a:latin typeface="Calibri Light" panose="020F0302020204030204" pitchFamily="34" charset="0"/>
              </a:rPr>
              <a:t>. A savoir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Solides indéformables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liaisons parfaites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88144">
            <a:off x="1039760" y="2844971"/>
            <a:ext cx="3200400" cy="13811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61768">
            <a:off x="2328862" y="4420743"/>
            <a:ext cx="4486275" cy="1466850"/>
          </a:xfrm>
          <a:prstGeom prst="rect">
            <a:avLst/>
          </a:prstGeom>
        </p:spPr>
      </p:pic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68843">
            <a:off x="6781800" y="3546610"/>
            <a:ext cx="190500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368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8275" y="4232788"/>
            <a:ext cx="6159500" cy="1076636"/>
          </a:xfrm>
        </p:spPr>
        <p:txBody>
          <a:bodyPr>
            <a:normAutofit fontScale="90000"/>
          </a:bodyPr>
          <a:lstStyle/>
          <a:p>
            <a:r>
              <a:rPr lang="fr-FR" dirty="0"/>
              <a:t>Recherche des classes d’équivalence cinématique</a:t>
            </a:r>
          </a:p>
        </p:txBody>
      </p:sp>
    </p:spTree>
    <p:extLst>
      <p:ext uri="{BB962C8B-B14F-4D97-AF65-F5344CB8AC3E}">
        <p14:creationId xmlns:p14="http://schemas.microsoft.com/office/powerpoint/2010/main" val="3932508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BF3F3"/>
              </a:clrFrom>
              <a:clrTo>
                <a:srgbClr val="FBF3F3">
                  <a:alpha val="0"/>
                </a:srgbClr>
              </a:clrTo>
            </a:clrChange>
            <a:lum bright="-20000" contrast="40000"/>
          </a:blip>
          <a:stretch>
            <a:fillRect/>
          </a:stretch>
        </p:blipFill>
        <p:spPr>
          <a:xfrm>
            <a:off x="1645620" y="4365727"/>
            <a:ext cx="3404995" cy="1489932"/>
          </a:xfrm>
          <a:prstGeom prst="rect">
            <a:avLst/>
          </a:prstGeom>
        </p:spPr>
      </p:pic>
      <p:sp>
        <p:nvSpPr>
          <p:cNvPr id="9" name="Flèche en arc 8"/>
          <p:cNvSpPr/>
          <p:nvPr/>
        </p:nvSpPr>
        <p:spPr>
          <a:xfrm rot="13666097" flipH="1">
            <a:off x="1889534" y="1655022"/>
            <a:ext cx="5364930" cy="4460218"/>
          </a:xfrm>
          <a:prstGeom prst="circularArrow">
            <a:avLst>
              <a:gd name="adj1" fmla="val 9532"/>
              <a:gd name="adj2" fmla="val 1142319"/>
              <a:gd name="adj3" fmla="val 20388387"/>
              <a:gd name="adj4" fmla="val 12525328"/>
              <a:gd name="adj5" fmla="val 10824"/>
            </a:avLst>
          </a:prstGeom>
          <a:gradFill>
            <a:gsLst>
              <a:gs pos="0">
                <a:schemeClr val="accent4">
                  <a:tint val="100000"/>
                  <a:shade val="100000"/>
                  <a:satMod val="130000"/>
                  <a:alpha val="69000"/>
                </a:schemeClr>
              </a:gs>
              <a:gs pos="100000">
                <a:schemeClr val="accent4">
                  <a:tint val="50000"/>
                  <a:shade val="100000"/>
                  <a:satMod val="350000"/>
                  <a:alpha val="81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Classes d’équivalence cinématique</a:t>
            </a:r>
          </a:p>
        </p:txBody>
      </p:sp>
      <p:sp>
        <p:nvSpPr>
          <p:cNvPr id="5" name="Rectangle 4"/>
          <p:cNvSpPr/>
          <p:nvPr/>
        </p:nvSpPr>
        <p:spPr>
          <a:xfrm>
            <a:off x="3610820" y="962659"/>
            <a:ext cx="50759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Un système mécanique est caractérisé par une cinématique interne liée à la </a:t>
            </a:r>
            <a:r>
              <a:rPr lang="fr-FR" b="1" i="1" u="sng" dirty="0">
                <a:solidFill>
                  <a:srgbClr val="000000"/>
                </a:solidFill>
                <a:latin typeface="Calibri" panose="020F0502020204030204" pitchFamily="34" charset="0"/>
              </a:rPr>
              <a:t>réalisation d’une ou plusieurs fonctions techniques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La recherche et la communication de cette cinématique est facilitée par une </a:t>
            </a:r>
            <a:r>
              <a:rPr lang="fr-FR" b="1" i="1" u="sng" dirty="0">
                <a:solidFill>
                  <a:srgbClr val="000000"/>
                </a:solidFill>
                <a:latin typeface="Calibri" panose="020F0502020204030204" pitchFamily="34" charset="0"/>
              </a:rPr>
              <a:t>schématisation 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mettant en valeur les mouvements au détriment des formes de pièces.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Dans le sens de cette simplification, on ne représente que les ensembles ayant le même mouvement : </a:t>
            </a:r>
            <a:r>
              <a:rPr lang="fr-FR" b="1" i="1" u="sng" dirty="0">
                <a:solidFill>
                  <a:srgbClr val="FF0000"/>
                </a:solidFill>
                <a:latin typeface="Calibri" panose="020F0502020204030204" pitchFamily="34" charset="0"/>
              </a:rPr>
              <a:t>les classes d’équivalence cinématique.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1227702"/>
            <a:ext cx="3153620" cy="2657428"/>
          </a:xfrm>
          <a:prstGeom prst="rect">
            <a:avLst/>
          </a:prstGeom>
        </p:spPr>
      </p:pic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48810" y="4171913"/>
            <a:ext cx="1152739" cy="247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343334" y="3817651"/>
            <a:ext cx="2238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latin typeface="Calibri Light" panose="020F0302020204030204" pitchFamily="34" charset="0"/>
              </a:rPr>
              <a:t>Croquis de forme des pièces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645620" y="5856825"/>
            <a:ext cx="2712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latin typeface="Calibri Light" panose="020F0302020204030204" pitchFamily="34" charset="0"/>
              </a:rPr>
              <a:t>Schéma (non normalisé) mettant en valeur le mouvement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067415" y="4021613"/>
            <a:ext cx="1877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latin typeface="Calibri Light" panose="020F0302020204030204" pitchFamily="34" charset="0"/>
              </a:rPr>
              <a:t>Schéma cinématique : les formes ont totalement disparues au profit des liaisons</a:t>
            </a:r>
          </a:p>
        </p:txBody>
      </p:sp>
    </p:spTree>
    <p:extLst>
      <p:ext uri="{BB962C8B-B14F-4D97-AF65-F5344CB8AC3E}">
        <p14:creationId xmlns:p14="http://schemas.microsoft.com/office/powerpoint/2010/main" val="215156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Présentation du système étudié : embrayage de métier à navette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49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691638" y="5987022"/>
            <a:ext cx="1995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http://dai.ly/xeqyez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57200" y="100289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Cet ensemble est monté sur un métier à navette. Dans la chaîne cinématique, ce mécanisme se situe en aval du moteur électrique.</a:t>
            </a:r>
          </a:p>
          <a:p>
            <a:endParaRPr lang="fr-FR" dirty="0">
              <a:latin typeface="Calibri Light" panose="020F030202020403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019800" y="2369502"/>
            <a:ext cx="2667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poulie 31 entraînée en rotation par l'intermédiaire de la courroie 36 tourne en permanence. Suivant l'action de l'utilisateur sur le levier de commande 17, l'arbre 7 peut soit être entraîné en rotation (position embrayée), soit être freiné (position débrayée).</a:t>
            </a:r>
            <a:endParaRPr lang="fr-FR" dirty="0">
              <a:latin typeface="Calibri Light" panose="020F0302020204030204" pitchFamily="34" charset="0"/>
            </a:endParaRPr>
          </a:p>
        </p:txBody>
      </p:sp>
      <p:pic>
        <p:nvPicPr>
          <p:cNvPr id="6" name="embrayag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3897" y="2502751"/>
            <a:ext cx="4801517" cy="334689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710" y="1464555"/>
            <a:ext cx="4843928" cy="98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ulle ronde 6"/>
          <p:cNvSpPr/>
          <p:nvPr/>
        </p:nvSpPr>
        <p:spPr>
          <a:xfrm>
            <a:off x="1165123" y="4317770"/>
            <a:ext cx="682587" cy="622940"/>
          </a:xfrm>
          <a:prstGeom prst="wedgeEllipseCallout">
            <a:avLst>
              <a:gd name="adj1" fmla="val 98003"/>
              <a:gd name="adj2" fmla="val 24619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31</a:t>
            </a:r>
          </a:p>
        </p:txBody>
      </p:sp>
      <p:sp>
        <p:nvSpPr>
          <p:cNvPr id="12" name="Bulle ronde 11"/>
          <p:cNvSpPr/>
          <p:nvPr/>
        </p:nvSpPr>
        <p:spPr>
          <a:xfrm>
            <a:off x="1710813" y="2785898"/>
            <a:ext cx="682587" cy="622940"/>
          </a:xfrm>
          <a:prstGeom prst="wedgeEllipseCallout">
            <a:avLst>
              <a:gd name="adj1" fmla="val 98003"/>
              <a:gd name="adj2" fmla="val 24619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17</a:t>
            </a:r>
          </a:p>
        </p:txBody>
      </p:sp>
      <p:sp>
        <p:nvSpPr>
          <p:cNvPr id="14" name="Bulle ronde 13"/>
          <p:cNvSpPr/>
          <p:nvPr/>
        </p:nvSpPr>
        <p:spPr>
          <a:xfrm>
            <a:off x="4371241" y="2906966"/>
            <a:ext cx="682587" cy="622940"/>
          </a:xfrm>
          <a:prstGeom prst="wedgeEllipseCallout">
            <a:avLst>
              <a:gd name="adj1" fmla="val 22380"/>
              <a:gd name="adj2" fmla="val 98013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0542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PChart"/>
          <p:cNvSpPr/>
          <p:nvPr>
            <p:custDataLst>
              <p:tags r:id="rId2"/>
            </p:custDataLst>
          </p:nvPr>
        </p:nvSpPr>
        <p:spPr>
          <a:xfrm>
            <a:off x="4508500" y="1714500"/>
            <a:ext cx="4572000" cy="51435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628650" y="444499"/>
            <a:ext cx="7886700" cy="1325563"/>
          </a:xfrm>
        </p:spPr>
        <p:txBody>
          <a:bodyPr/>
          <a:lstStyle/>
          <a:p>
            <a:r>
              <a:rPr lang="fr-FR" dirty="0"/>
              <a:t>Dans un plan de définition je dois intégrer une nomenclature.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/>
              <a:t>Vrai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/>
              <a:t>Faux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370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Reconnaître les classes d’équivalence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50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39137" y="-929329"/>
            <a:ext cx="5465725" cy="887648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512904" y="776049"/>
            <a:ext cx="3631096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S’aider de la nomenclature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Les ressorts, les éléments de guidage, roulements, paliers lisses, les joints dynamique </a:t>
            </a:r>
            <a:r>
              <a:rPr lang="fr-FR" b="1" i="1" u="sng" dirty="0">
                <a:latin typeface="Calibri Light" panose="020F0302020204030204" pitchFamily="34" charset="0"/>
              </a:rPr>
              <a:t>sont entre deux pièces mobiles l’une par rapport à l’autre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Les vérins, moteurs, actionneurs sont </a:t>
            </a:r>
            <a:r>
              <a:rPr lang="fr-FR" b="1" i="1" u="sng" dirty="0">
                <a:latin typeface="Calibri Light" panose="020F0302020204030204" pitchFamily="34" charset="0"/>
              </a:rPr>
              <a:t>entre deux classes d’équivalence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Les vis, goupilles, clavettes, écrou participent généralement à des liaisons complètes entre pièces d’une même classe. Vérifier aussi la présence de soudures…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Certains noms de pièces permettent de connaître leur mouvement : levier, poussoir, coulisse, tige, bâti, carter, pignon, roue dentée, bielle, manivelle…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libri Light" panose="020F03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8345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Reconnaître les classes d’équivalence – éléments de guidage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51</a:t>
            </a:fld>
            <a:endParaRPr lang="fr-FR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5605670" y="776049"/>
          <a:ext cx="3404570" cy="546573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37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rivet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35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Vis H M16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34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Chapeau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33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Anneau élastique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32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Roulement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Poulie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30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Ressort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29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Baladeur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28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Joint Ø56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26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Corps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23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Rondelle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22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Pignon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Ecrou H M12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19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Demi-fourchette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18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Goupille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17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Levier</a:t>
                      </a:r>
                      <a:r>
                        <a:rPr lang="fr-FR" sz="1100" baseline="0" dirty="0"/>
                        <a:t> de commande</a:t>
                      </a:r>
                      <a:endParaRPr lang="fr-FR" sz="1100" dirty="0"/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16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Axe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15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Galet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14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Vis axe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13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Clavette</a:t>
                      </a:r>
                      <a:r>
                        <a:rPr lang="fr-FR" sz="1100" baseline="0" dirty="0"/>
                        <a:t> 7x7x22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Vis </a:t>
                      </a:r>
                      <a:r>
                        <a:rPr lang="fr-FR" sz="1100" baseline="0" dirty="0" err="1"/>
                        <a:t>CHc</a:t>
                      </a:r>
                      <a:r>
                        <a:rPr lang="fr-FR" sz="1100" baseline="0" dirty="0"/>
                        <a:t> M5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10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Couvercle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09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Boîtier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08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Entretoise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07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Arbre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06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Roulement Ø28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05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Joint à lèvre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04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Butée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03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Clavette parallèle 7x7x24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02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Joint Ø34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Garniture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pic>
        <p:nvPicPr>
          <p:cNvPr id="8" name="Picture 2" descr="Afficher l'image d'origin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01863">
            <a:off x="490911" y="897538"/>
            <a:ext cx="1214867" cy="45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 rot="20785210">
            <a:off x="194633" y="1283243"/>
            <a:ext cx="25682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Calibri Light" panose="020F0302020204030204" pitchFamily="34" charset="0"/>
              </a:rPr>
              <a:t>Inutile de pousser l’analyse jusqu'à détailler les pièces internes des éléments de guidage…</a:t>
            </a:r>
          </a:p>
        </p:txBody>
      </p:sp>
    </p:spTree>
    <p:extLst>
      <p:ext uri="{BB962C8B-B14F-4D97-AF65-F5344CB8AC3E}">
        <p14:creationId xmlns:p14="http://schemas.microsoft.com/office/powerpoint/2010/main" val="908281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Reconnaître les classes d’équivalence – éléments d’étanchéité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52</a:t>
            </a:fld>
            <a:endParaRPr lang="fr-FR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5605670" y="776049"/>
          <a:ext cx="3404570" cy="546573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37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rivet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35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Vis H M16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34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Chapeau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33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Anneau élastique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32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Roulement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Poulie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30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Ressort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29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Baladeur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28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Joint Ø56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26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Corps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23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Rondelle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22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Pignon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Ecrou H M12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19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Demi-fourchette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18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Goupille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17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Levier</a:t>
                      </a:r>
                      <a:r>
                        <a:rPr lang="fr-FR" sz="1100" baseline="0" dirty="0"/>
                        <a:t> de commande</a:t>
                      </a:r>
                      <a:endParaRPr lang="fr-FR" sz="1100" dirty="0"/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16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Axe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15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Galet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14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Vis axe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13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Clavette</a:t>
                      </a:r>
                      <a:r>
                        <a:rPr lang="fr-FR" sz="1100" baseline="0" dirty="0"/>
                        <a:t> 7x7x22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Vis </a:t>
                      </a:r>
                      <a:r>
                        <a:rPr lang="fr-FR" sz="1100" baseline="0" dirty="0" err="1"/>
                        <a:t>CHc</a:t>
                      </a:r>
                      <a:r>
                        <a:rPr lang="fr-FR" sz="1100" baseline="0" dirty="0"/>
                        <a:t> M5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10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Couvercle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09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Boîtier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08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Entretoise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07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Arbre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06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Roulement Ø28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05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Joint à lèvre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04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Butée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03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Clavette parallèle 7x7x24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02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Joint Ø34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Garniture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7139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Reconnaître les classes d’équivalence – pièces élastiques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53</a:t>
            </a:fld>
            <a:endParaRPr lang="fr-FR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5605670" y="776049"/>
          <a:ext cx="3404570" cy="546573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37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rivet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35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Vis H M16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34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Chapeau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33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Anneau élastique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32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Roulement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Poulie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30</a:t>
                      </a:r>
                    </a:p>
                  </a:txBody>
                  <a:tcPr marL="0" marR="0" marT="0" marB="0">
                    <a:solidFill>
                      <a:srgbClr val="FF33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Ressort</a:t>
                      </a:r>
                    </a:p>
                  </a:txBody>
                  <a:tcPr marL="0" marR="0" marT="0" marB="0">
                    <a:solidFill>
                      <a:srgbClr val="FF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29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Baladeur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28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Joint Ø56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26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Corps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23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Rondelle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22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Pignon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Ecrou H M12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19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Demi-fourchette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18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Goupille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17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Levier</a:t>
                      </a:r>
                      <a:r>
                        <a:rPr lang="fr-FR" sz="1100" baseline="0" dirty="0"/>
                        <a:t> de commande</a:t>
                      </a:r>
                      <a:endParaRPr lang="fr-FR" sz="1100" dirty="0"/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16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Axe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15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Galet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14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Vis axe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13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Clavette</a:t>
                      </a:r>
                      <a:r>
                        <a:rPr lang="fr-FR" sz="1100" baseline="0" dirty="0"/>
                        <a:t> 7x7x22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Vis </a:t>
                      </a:r>
                      <a:r>
                        <a:rPr lang="fr-FR" sz="1100" baseline="0" dirty="0" err="1"/>
                        <a:t>CHc</a:t>
                      </a:r>
                      <a:r>
                        <a:rPr lang="fr-FR" sz="1100" baseline="0" dirty="0"/>
                        <a:t> M5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10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Couvercle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09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Boîtier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08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Entretoise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07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Arbre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06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Roulement Ø28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05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Joint à lèvre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04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Butée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03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Clavette parallèle 7x7x24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02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Joint Ø34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Garniture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5624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Reconnaître les classes d’équivalence – éléments d’assemblages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54</a:t>
            </a:fld>
            <a:endParaRPr lang="fr-FR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5605670" y="776049"/>
          <a:ext cx="3404570" cy="546573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37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rivet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35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Vis H M16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34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Chapeau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33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Anneau élastique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32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Roulement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Poulie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30</a:t>
                      </a:r>
                    </a:p>
                  </a:txBody>
                  <a:tcPr marL="0" marR="0" marT="0" marB="0">
                    <a:solidFill>
                      <a:srgbClr val="FF33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Ressort</a:t>
                      </a:r>
                    </a:p>
                  </a:txBody>
                  <a:tcPr marL="0" marR="0" marT="0" marB="0">
                    <a:solidFill>
                      <a:srgbClr val="FF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29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Baladeur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28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Joint Ø56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26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Corps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23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Rondelle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22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Pignon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21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Ecrou H M12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19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Demi-fourchette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18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Goupille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17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Levier</a:t>
                      </a:r>
                      <a:r>
                        <a:rPr lang="fr-FR" sz="1100" baseline="0" dirty="0"/>
                        <a:t> de commande</a:t>
                      </a:r>
                      <a:endParaRPr lang="fr-FR" sz="1100" dirty="0"/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16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Axe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15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Galet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14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Vis axe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13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Clavette</a:t>
                      </a:r>
                      <a:r>
                        <a:rPr lang="fr-FR" sz="1100" baseline="0" dirty="0"/>
                        <a:t> 7x7x22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11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Vis </a:t>
                      </a:r>
                      <a:r>
                        <a:rPr lang="fr-FR" sz="1100" baseline="0" dirty="0" err="1"/>
                        <a:t>CHc</a:t>
                      </a:r>
                      <a:r>
                        <a:rPr lang="fr-FR" sz="1100" baseline="0" dirty="0"/>
                        <a:t> M5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10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Couvercle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09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Boîtier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08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Entretoise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07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Arbre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06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Roulement Ø28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05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Joint à lèvre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04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Butée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03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Clavette parallèle 7x7x24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02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Joint Ø34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01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Garniture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pic>
        <p:nvPicPr>
          <p:cNvPr id="5" name="Ensemble B">
            <a:hlinkClick r:id="" action="ppaction://media"/>
            <a:extLst>
              <a:ext uri="{FF2B5EF4-FFF2-40B4-BE49-F238E27FC236}">
                <a16:creationId xmlns:a16="http://schemas.microsoft.com/office/drawing/2014/main" id="{BF748A73-251C-43D4-B978-D3DB7309DA9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199" y="776049"/>
            <a:ext cx="3968583" cy="20409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276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Reconnaître les classes d’équivalence – Classe poulie 01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55</a:t>
            </a:fld>
            <a:endParaRPr lang="fr-FR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5605670" y="776049"/>
          <a:ext cx="3404570" cy="546573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37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rivet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35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Vis H M16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34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Chapeau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33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Anneau élastique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32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Roulement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31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Poulie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30</a:t>
                      </a:r>
                    </a:p>
                  </a:txBody>
                  <a:tcPr marL="0" marR="0" marT="0" marB="0">
                    <a:solidFill>
                      <a:srgbClr val="FF33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Ressort</a:t>
                      </a:r>
                    </a:p>
                  </a:txBody>
                  <a:tcPr marL="0" marR="0" marT="0" marB="0">
                    <a:solidFill>
                      <a:srgbClr val="FF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29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Baladeur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28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Joint Ø56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26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Corps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23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Rondelle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22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Pignon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21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Ecrou H M12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19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Demi-fourchette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18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Goupille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17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Levier</a:t>
                      </a:r>
                      <a:r>
                        <a:rPr lang="fr-FR" sz="1100" baseline="0" dirty="0"/>
                        <a:t> de commande</a:t>
                      </a:r>
                      <a:endParaRPr lang="fr-FR" sz="1100" dirty="0"/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16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Axe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15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Galet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14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Vis axe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13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Clavette</a:t>
                      </a:r>
                      <a:r>
                        <a:rPr lang="fr-FR" sz="1100" baseline="0" dirty="0"/>
                        <a:t> 7x7x22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11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Vis </a:t>
                      </a:r>
                      <a:r>
                        <a:rPr lang="fr-FR" sz="1100" baseline="0" dirty="0" err="1"/>
                        <a:t>CHc</a:t>
                      </a:r>
                      <a:r>
                        <a:rPr lang="fr-FR" sz="1100" baseline="0" dirty="0"/>
                        <a:t> M5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10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Couvercle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09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Boîtier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08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Entretoise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07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Arbre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06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Roulement Ø28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05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Joint à lèvre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04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Butée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03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Clavette parallèle 7x7x24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02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Joint Ø34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01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Garniture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566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Reconnaître les classes d’équivalence – Classe Corps 02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56</a:t>
            </a:fld>
            <a:endParaRPr lang="fr-FR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5605670" y="776049"/>
          <a:ext cx="3404570" cy="546573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37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rivet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35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Vis H M16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34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Chapeau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33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Anneau élastique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32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Roulement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31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Poulie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30</a:t>
                      </a:r>
                    </a:p>
                  </a:txBody>
                  <a:tcPr marL="0" marR="0" marT="0" marB="0">
                    <a:solidFill>
                      <a:srgbClr val="FF33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Ressort</a:t>
                      </a:r>
                    </a:p>
                  </a:txBody>
                  <a:tcPr marL="0" marR="0" marT="0" marB="0">
                    <a:solidFill>
                      <a:srgbClr val="FF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29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Baladeur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28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Joint Ø56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26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Corps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23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Rondelle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22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Pignon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21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Ecrou H M12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19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Demi-fourchette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18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Goupille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17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Levier</a:t>
                      </a:r>
                      <a:r>
                        <a:rPr lang="fr-FR" sz="1100" baseline="0" dirty="0"/>
                        <a:t> de commande</a:t>
                      </a:r>
                      <a:endParaRPr lang="fr-FR" sz="1100" dirty="0"/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16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Axe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15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Galet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14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Vis axe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13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Clavette</a:t>
                      </a:r>
                      <a:r>
                        <a:rPr lang="fr-FR" sz="1100" baseline="0" dirty="0"/>
                        <a:t> 7x7x22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11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Vis </a:t>
                      </a:r>
                      <a:r>
                        <a:rPr lang="fr-FR" sz="1100" baseline="0" dirty="0" err="1"/>
                        <a:t>CHc</a:t>
                      </a:r>
                      <a:r>
                        <a:rPr lang="fr-FR" sz="1100" baseline="0" dirty="0"/>
                        <a:t> M5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10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Couvercle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09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Boîtier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08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Entretoise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07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Arbre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06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Roulement Ø28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05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Joint à lèvre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04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Butée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03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Clavette parallèle 7x7x24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02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Joint Ø34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01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Garniture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458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Reconnaître les classes d’équivalence – Classe arbre 03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57</a:t>
            </a:fld>
            <a:endParaRPr lang="fr-FR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5605670" y="776049"/>
          <a:ext cx="3404570" cy="546573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37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rivet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35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Vis H M16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34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Chapeau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33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Anneau élastique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32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Roulement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31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Poulie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30</a:t>
                      </a:r>
                    </a:p>
                  </a:txBody>
                  <a:tcPr marL="0" marR="0" marT="0" marB="0">
                    <a:solidFill>
                      <a:srgbClr val="FF33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Ressort</a:t>
                      </a:r>
                    </a:p>
                  </a:txBody>
                  <a:tcPr marL="0" marR="0" marT="0" marB="0">
                    <a:solidFill>
                      <a:srgbClr val="FF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29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Baladeur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28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Joint Ø56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26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Corps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23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Rondelle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22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Pignon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21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Ecrou H M12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19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Demi-fourchette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18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Goupille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17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Levier</a:t>
                      </a:r>
                      <a:r>
                        <a:rPr lang="fr-FR" sz="1100" baseline="0" dirty="0"/>
                        <a:t> de commande</a:t>
                      </a:r>
                      <a:endParaRPr lang="fr-FR" sz="1100" dirty="0"/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16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Axe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15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Galet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14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Vis axe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13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Clavette</a:t>
                      </a:r>
                      <a:r>
                        <a:rPr lang="fr-FR" sz="1100" baseline="0" dirty="0"/>
                        <a:t> 7x7x22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11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Vis </a:t>
                      </a:r>
                      <a:r>
                        <a:rPr lang="fr-FR" sz="1100" baseline="0" dirty="0" err="1"/>
                        <a:t>CHc</a:t>
                      </a:r>
                      <a:r>
                        <a:rPr lang="fr-FR" sz="1100" baseline="0" dirty="0"/>
                        <a:t> M5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10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Couvercle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09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Boîtier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08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Entretoise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07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Arbre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06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Roulement Ø28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05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Joint à lèvre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04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Butée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03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Clavette parallèle 7x7x24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02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Joint Ø34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01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Garniture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5860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Reconnaître les classes d’équivalence – Classe baladeur 04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58</a:t>
            </a:fld>
            <a:endParaRPr lang="fr-FR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5605670" y="776049"/>
          <a:ext cx="3404570" cy="546573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37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rivet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35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Vis H M16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34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Chapeau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33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Anneau élastique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32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Roulement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31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Poulie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30</a:t>
                      </a:r>
                    </a:p>
                  </a:txBody>
                  <a:tcPr marL="0" marR="0" marT="0" marB="0">
                    <a:solidFill>
                      <a:srgbClr val="FF33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Ressort</a:t>
                      </a:r>
                    </a:p>
                  </a:txBody>
                  <a:tcPr marL="0" marR="0" marT="0" marB="0">
                    <a:solidFill>
                      <a:srgbClr val="FF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29</a:t>
                      </a:r>
                    </a:p>
                  </a:txBody>
                  <a:tcPr marL="0" marR="0" marT="0" marB="0">
                    <a:solidFill>
                      <a:srgbClr val="3402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Baladeur</a:t>
                      </a:r>
                    </a:p>
                  </a:txBody>
                  <a:tcPr marL="0" marR="0" marT="0" marB="0">
                    <a:solidFill>
                      <a:srgbClr val="3402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28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Joint Ø56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26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Corps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23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Rondelle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22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Pignon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21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Ecrou H M12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19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Demi-fourchette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18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Goupille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17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Levier</a:t>
                      </a:r>
                      <a:r>
                        <a:rPr lang="fr-FR" sz="1100" baseline="0" dirty="0"/>
                        <a:t> de commande</a:t>
                      </a:r>
                      <a:endParaRPr lang="fr-FR" sz="1100" dirty="0"/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16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Axe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15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Galet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14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Vis axe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13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Clavette</a:t>
                      </a:r>
                      <a:r>
                        <a:rPr lang="fr-FR" sz="1100" baseline="0" dirty="0"/>
                        <a:t> 7x7x22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11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Vis </a:t>
                      </a:r>
                      <a:r>
                        <a:rPr lang="fr-FR" sz="1100" baseline="0" dirty="0" err="1"/>
                        <a:t>CHc</a:t>
                      </a:r>
                      <a:r>
                        <a:rPr lang="fr-FR" sz="1100" baseline="0" dirty="0"/>
                        <a:t> M5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10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Couvercle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09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Boîtier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08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Entretoise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07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Arbre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06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Roulement Ø28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05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Joint à lèvre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04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Butée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03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Clavette parallèle 7x7x24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02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Joint Ø34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01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Garniture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5655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Reconnaître les classes d’équivalence – Classe levier 05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59</a:t>
            </a:fld>
            <a:endParaRPr lang="fr-FR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2716696" y="776049"/>
          <a:ext cx="3404570" cy="546573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37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rivet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35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Vis H M16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34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Chapeau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33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Anneau élastique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32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Roulement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31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Poulie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30</a:t>
                      </a:r>
                    </a:p>
                  </a:txBody>
                  <a:tcPr marL="0" marR="0" marT="0" marB="0">
                    <a:solidFill>
                      <a:srgbClr val="FF33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Ressort</a:t>
                      </a:r>
                    </a:p>
                  </a:txBody>
                  <a:tcPr marL="0" marR="0" marT="0" marB="0">
                    <a:solidFill>
                      <a:srgbClr val="FF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29</a:t>
                      </a:r>
                    </a:p>
                  </a:txBody>
                  <a:tcPr marL="0" marR="0" marT="0" marB="0">
                    <a:solidFill>
                      <a:srgbClr val="3402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Baladeur</a:t>
                      </a:r>
                    </a:p>
                  </a:txBody>
                  <a:tcPr marL="0" marR="0" marT="0" marB="0">
                    <a:solidFill>
                      <a:srgbClr val="3402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28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Joint Ø56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26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Corps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23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Rondelle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22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Pignon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21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Ecrou H M12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19</a:t>
                      </a:r>
                    </a:p>
                  </a:txBody>
                  <a:tcPr marL="0" marR="0" marT="0" marB="0">
                    <a:solidFill>
                      <a:srgbClr val="FF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Demi-fourchette</a:t>
                      </a:r>
                    </a:p>
                  </a:txBody>
                  <a:tcPr marL="0" marR="0" marT="0" marB="0">
                    <a:solidFill>
                      <a:srgbClr val="FF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18</a:t>
                      </a:r>
                    </a:p>
                  </a:txBody>
                  <a:tcPr marL="0" marR="0" marT="0" marB="0">
                    <a:solidFill>
                      <a:srgbClr val="FF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Goupille</a:t>
                      </a:r>
                    </a:p>
                  </a:txBody>
                  <a:tcPr marL="0" marR="0" marT="0" marB="0">
                    <a:solidFill>
                      <a:srgbClr val="FF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17</a:t>
                      </a:r>
                    </a:p>
                  </a:txBody>
                  <a:tcPr marL="0" marR="0" marT="0" marB="0">
                    <a:solidFill>
                      <a:srgbClr val="FF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Levier</a:t>
                      </a:r>
                      <a:r>
                        <a:rPr lang="fr-FR" sz="1100" baseline="0" dirty="0"/>
                        <a:t> de commande</a:t>
                      </a:r>
                      <a:endParaRPr lang="fr-FR" sz="1100" dirty="0"/>
                    </a:p>
                  </a:txBody>
                  <a:tcPr marL="0" marR="0" marT="0" marB="0">
                    <a:solidFill>
                      <a:srgbClr val="FF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16</a:t>
                      </a:r>
                    </a:p>
                  </a:txBody>
                  <a:tcPr marL="0" marR="0" marT="0" marB="0">
                    <a:solidFill>
                      <a:srgbClr val="FF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Axe</a:t>
                      </a:r>
                    </a:p>
                  </a:txBody>
                  <a:tcPr marL="0" marR="0" marT="0" marB="0">
                    <a:solidFill>
                      <a:srgbClr val="FF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15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Galet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14</a:t>
                      </a:r>
                    </a:p>
                  </a:txBody>
                  <a:tcPr marL="0" marR="0" marT="0" marB="0">
                    <a:solidFill>
                      <a:srgbClr val="FF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Vis axe</a:t>
                      </a:r>
                    </a:p>
                  </a:txBody>
                  <a:tcPr marL="0" marR="0" marT="0" marB="0">
                    <a:solidFill>
                      <a:srgbClr val="FF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13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Clavette</a:t>
                      </a:r>
                      <a:r>
                        <a:rPr lang="fr-FR" sz="1100" baseline="0" dirty="0"/>
                        <a:t> 7x7x22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11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Vis </a:t>
                      </a:r>
                      <a:r>
                        <a:rPr lang="fr-FR" sz="1100" baseline="0" dirty="0" err="1"/>
                        <a:t>CHc</a:t>
                      </a:r>
                      <a:r>
                        <a:rPr lang="fr-FR" sz="1100" baseline="0" dirty="0"/>
                        <a:t> M5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10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Couvercle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09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Boîtier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08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Entretoise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07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Arbre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06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Roulement Ø28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05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Joint à lèvre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04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Butée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03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Clavette parallèle 7x7x24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02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Joint Ø34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01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Garniture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50323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PChart"/>
          <p:cNvSpPr/>
          <p:nvPr>
            <p:custDataLst>
              <p:tags r:id="rId2"/>
            </p:custDataLst>
          </p:nvPr>
        </p:nvSpPr>
        <p:spPr>
          <a:xfrm>
            <a:off x="4508500" y="1714500"/>
            <a:ext cx="4572000" cy="51435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cotation fonctionnelle peut être faite sur un plan d’ensemble ou sur un plan de définition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/>
              <a:t>Vrai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/>
              <a:t>Faux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913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Reconnaître les classes d’équivalence – Classe galet 06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60</a:t>
            </a:fld>
            <a:endParaRPr lang="fr-FR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2716696" y="776049"/>
          <a:ext cx="3404570" cy="546573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37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rivet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35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Vis H M16</a:t>
                      </a:r>
                    </a:p>
                  </a:txBody>
                  <a:tcPr marL="0" marR="0" marT="0" marB="0">
                    <a:solidFill>
                      <a:srgbClr val="8E8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34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Chapeau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33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Anneau élastique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32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Roulement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31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Poulie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30</a:t>
                      </a:r>
                    </a:p>
                  </a:txBody>
                  <a:tcPr marL="0" marR="0" marT="0" marB="0">
                    <a:solidFill>
                      <a:srgbClr val="FF33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Ressort</a:t>
                      </a:r>
                    </a:p>
                  </a:txBody>
                  <a:tcPr marL="0" marR="0" marT="0" marB="0">
                    <a:solidFill>
                      <a:srgbClr val="FF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29</a:t>
                      </a:r>
                    </a:p>
                  </a:txBody>
                  <a:tcPr marL="0" marR="0" marT="0" marB="0">
                    <a:solidFill>
                      <a:srgbClr val="3402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Baladeur</a:t>
                      </a:r>
                    </a:p>
                  </a:txBody>
                  <a:tcPr marL="0" marR="0" marT="0" marB="0">
                    <a:solidFill>
                      <a:srgbClr val="3402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28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Joint Ø56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26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Corps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23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Rondelle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22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Pignon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21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Ecrou H M12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19</a:t>
                      </a:r>
                    </a:p>
                  </a:txBody>
                  <a:tcPr marL="0" marR="0" marT="0" marB="0">
                    <a:solidFill>
                      <a:srgbClr val="FF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Demi-fourchette</a:t>
                      </a:r>
                    </a:p>
                  </a:txBody>
                  <a:tcPr marL="0" marR="0" marT="0" marB="0">
                    <a:solidFill>
                      <a:srgbClr val="FF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18</a:t>
                      </a:r>
                    </a:p>
                  </a:txBody>
                  <a:tcPr marL="0" marR="0" marT="0" marB="0">
                    <a:solidFill>
                      <a:srgbClr val="FF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Goupille</a:t>
                      </a:r>
                    </a:p>
                  </a:txBody>
                  <a:tcPr marL="0" marR="0" marT="0" marB="0">
                    <a:solidFill>
                      <a:srgbClr val="FF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17</a:t>
                      </a:r>
                    </a:p>
                  </a:txBody>
                  <a:tcPr marL="0" marR="0" marT="0" marB="0">
                    <a:solidFill>
                      <a:srgbClr val="FF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Levier</a:t>
                      </a:r>
                      <a:r>
                        <a:rPr lang="fr-FR" sz="1100" baseline="0" dirty="0"/>
                        <a:t> de commande</a:t>
                      </a:r>
                      <a:endParaRPr lang="fr-FR" sz="1100" dirty="0"/>
                    </a:p>
                  </a:txBody>
                  <a:tcPr marL="0" marR="0" marT="0" marB="0">
                    <a:solidFill>
                      <a:srgbClr val="FF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16</a:t>
                      </a:r>
                    </a:p>
                  </a:txBody>
                  <a:tcPr marL="0" marR="0" marT="0" marB="0">
                    <a:solidFill>
                      <a:srgbClr val="FF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Axe</a:t>
                      </a:r>
                    </a:p>
                  </a:txBody>
                  <a:tcPr marL="0" marR="0" marT="0" marB="0">
                    <a:solidFill>
                      <a:srgbClr val="FF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15</a:t>
                      </a:r>
                    </a:p>
                  </a:txBody>
                  <a:tcPr marL="0" marR="0" marT="0" marB="0">
                    <a:solidFill>
                      <a:srgbClr val="CC00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Galet</a:t>
                      </a:r>
                    </a:p>
                  </a:txBody>
                  <a:tcPr marL="0" marR="0" marT="0" marB="0">
                    <a:solidFill>
                      <a:srgbClr val="CC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14</a:t>
                      </a:r>
                    </a:p>
                  </a:txBody>
                  <a:tcPr marL="0" marR="0" marT="0" marB="0">
                    <a:solidFill>
                      <a:srgbClr val="FF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Vis axe</a:t>
                      </a:r>
                    </a:p>
                  </a:txBody>
                  <a:tcPr marL="0" marR="0" marT="0" marB="0">
                    <a:solidFill>
                      <a:srgbClr val="FF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13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Clavette</a:t>
                      </a:r>
                      <a:r>
                        <a:rPr lang="fr-FR" sz="1100" baseline="0" dirty="0"/>
                        <a:t> 7x7x22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11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Vis </a:t>
                      </a:r>
                      <a:r>
                        <a:rPr lang="fr-FR" sz="1100" baseline="0" dirty="0" err="1"/>
                        <a:t>CHc</a:t>
                      </a:r>
                      <a:r>
                        <a:rPr lang="fr-FR" sz="1100" baseline="0" dirty="0"/>
                        <a:t> M5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10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Couvercle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09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Boîtier</a:t>
                      </a:r>
                    </a:p>
                  </a:txBody>
                  <a:tcPr marL="0" marR="0" marT="0" marB="0">
                    <a:solidFill>
                      <a:srgbClr val="33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08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Entretoise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07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Arbre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06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Roulement Ø28</a:t>
                      </a:r>
                    </a:p>
                  </a:txBody>
                  <a:tcPr marL="0" marR="0" marT="0" marB="0">
                    <a:solidFill>
                      <a:srgbClr val="FF00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05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Joint à lèvre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04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Butée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03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Clavette parallèle 7x7x24</a:t>
                      </a:r>
                    </a:p>
                  </a:txBody>
                  <a:tcPr marL="0" marR="0" marT="0" marB="0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02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Joint Ø34</a:t>
                      </a:r>
                    </a:p>
                  </a:txBody>
                  <a:tcPr marL="0" marR="0" marT="0" marB="0">
                    <a:solidFill>
                      <a:srgbClr val="FF00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631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01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aseline="0" dirty="0"/>
                        <a:t>Garniture</a:t>
                      </a:r>
                    </a:p>
                  </a:txBody>
                  <a:tcPr marL="0" marR="0" marT="0" marB="0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848" y="3050920"/>
            <a:ext cx="3968840" cy="29507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220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Reconnaître les classes d’équivalence – Dessin d’ensemble colorié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61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0315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Contacts et Liaisons</a:t>
            </a:r>
          </a:p>
        </p:txBody>
      </p:sp>
    </p:spTree>
    <p:extLst>
      <p:ext uri="{BB962C8B-B14F-4D97-AF65-F5344CB8AC3E}">
        <p14:creationId xmlns:p14="http://schemas.microsoft.com/office/powerpoint/2010/main" val="214280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rganigramme : Terminateur 24"/>
          <p:cNvSpPr/>
          <p:nvPr/>
        </p:nvSpPr>
        <p:spPr>
          <a:xfrm>
            <a:off x="1881809" y="4677291"/>
            <a:ext cx="4524021" cy="1666937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Organigramme : Terminateur 23"/>
          <p:cNvSpPr/>
          <p:nvPr/>
        </p:nvSpPr>
        <p:spPr>
          <a:xfrm>
            <a:off x="1881809" y="3246851"/>
            <a:ext cx="4524021" cy="1666937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Terminateur 10"/>
          <p:cNvSpPr/>
          <p:nvPr/>
        </p:nvSpPr>
        <p:spPr>
          <a:xfrm>
            <a:off x="1881809" y="1721585"/>
            <a:ext cx="6997148" cy="1666937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Contacts élémentaires</a:t>
            </a:r>
          </a:p>
        </p:txBody>
      </p:sp>
      <p:pic>
        <p:nvPicPr>
          <p:cNvPr id="1026" name="Picture 2" descr="Ponctuelle 3D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9904" y="1687150"/>
            <a:ext cx="190500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49357" y="2398884"/>
            <a:ext cx="833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Sphère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49357" y="3897865"/>
            <a:ext cx="94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Cylindre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49357" y="5326094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Plan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861998" y="1288547"/>
            <a:ext cx="94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Cylindre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831299" y="1288547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Plan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025769" y="1288547"/>
            <a:ext cx="833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Sphère</a:t>
            </a:r>
          </a:p>
        </p:txBody>
      </p:sp>
      <p:pic>
        <p:nvPicPr>
          <p:cNvPr id="1028" name="Picture 4" descr="Appui plan 3D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8931" y="4663035"/>
            <a:ext cx="190500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vot glissant 3D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0934" y="3400355"/>
            <a:ext cx="1407070" cy="128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otule 3D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0114" y="1696676"/>
            <a:ext cx="19050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ineaire rectiligne 3D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4769" y="3369777"/>
            <a:ext cx="1543488" cy="149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ineaire annulaire 3D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0009" y="1731062"/>
            <a:ext cx="1905000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331087" y="3496164"/>
            <a:ext cx="25628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La norme  </a:t>
            </a:r>
            <a:r>
              <a:rPr lang="fr-FR" b="1" dirty="0">
                <a:latin typeface="Calibri Light" panose="020F0302020204030204" pitchFamily="34" charset="0"/>
              </a:rPr>
              <a:t>NF E 04 015 </a:t>
            </a:r>
            <a:r>
              <a:rPr lang="fr-FR" dirty="0">
                <a:latin typeface="Calibri Light" panose="020F0302020204030204" pitchFamily="34" charset="0"/>
              </a:rPr>
              <a:t>s’intéresse aux </a:t>
            </a:r>
            <a:r>
              <a:rPr lang="fr-FR" b="1" dirty="0">
                <a:latin typeface="Calibri Light" panose="020F0302020204030204" pitchFamily="34" charset="0"/>
              </a:rPr>
              <a:t>6 contacts élémentaires  entre les surfaces sphériques, planes et cylindriques </a:t>
            </a:r>
            <a:r>
              <a:rPr lang="fr-FR" dirty="0">
                <a:latin typeface="Calibri Light" panose="020F0302020204030204" pitchFamily="34" charset="0"/>
              </a:rPr>
              <a:t>car facilement fabricable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Calibri Light" panose="020F0302020204030204" pitchFamily="34" charset="0"/>
              </a:rPr>
              <a:t>6 liaisons élémentaires </a:t>
            </a:r>
            <a:r>
              <a:rPr lang="fr-FR" dirty="0">
                <a:latin typeface="Calibri Light" panose="020F0302020204030204" pitchFamily="34" charset="0"/>
              </a:rPr>
              <a:t>sont issues de ces contacts</a:t>
            </a:r>
          </a:p>
        </p:txBody>
      </p:sp>
      <p:sp>
        <p:nvSpPr>
          <p:cNvPr id="9" name="Rogner un rectangle avec un coin diagonal 8"/>
          <p:cNvSpPr/>
          <p:nvPr/>
        </p:nvSpPr>
        <p:spPr>
          <a:xfrm>
            <a:off x="2169904" y="2979174"/>
            <a:ext cx="1905000" cy="403427"/>
          </a:xfrm>
          <a:prstGeom prst="snip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i="1" dirty="0"/>
              <a:t>Point</a:t>
            </a:r>
          </a:p>
        </p:txBody>
      </p:sp>
      <p:sp>
        <p:nvSpPr>
          <p:cNvPr id="28" name="Rogner un rectangle avec un coin diagonal 27"/>
          <p:cNvSpPr/>
          <p:nvPr/>
        </p:nvSpPr>
        <p:spPr>
          <a:xfrm>
            <a:off x="4427883" y="2979174"/>
            <a:ext cx="1905000" cy="403427"/>
          </a:xfrm>
          <a:prstGeom prst="snip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i="1" dirty="0"/>
              <a:t>Ligne circulaire</a:t>
            </a:r>
          </a:p>
        </p:txBody>
      </p:sp>
      <p:sp>
        <p:nvSpPr>
          <p:cNvPr id="30" name="Rogner un rectangle avec un coin diagonal 29"/>
          <p:cNvSpPr/>
          <p:nvPr/>
        </p:nvSpPr>
        <p:spPr>
          <a:xfrm>
            <a:off x="6647345" y="2979174"/>
            <a:ext cx="1905000" cy="403427"/>
          </a:xfrm>
          <a:prstGeom prst="snip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i="1" dirty="0"/>
              <a:t>Surface sphérique</a:t>
            </a:r>
          </a:p>
        </p:txBody>
      </p:sp>
      <p:sp>
        <p:nvSpPr>
          <p:cNvPr id="31" name="Rogner un rectangle avec un coin diagonal 30"/>
          <p:cNvSpPr/>
          <p:nvPr/>
        </p:nvSpPr>
        <p:spPr>
          <a:xfrm>
            <a:off x="2169904" y="4533774"/>
            <a:ext cx="1905000" cy="403427"/>
          </a:xfrm>
          <a:prstGeom prst="snip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i="1" dirty="0"/>
              <a:t>Ligne droite</a:t>
            </a:r>
          </a:p>
        </p:txBody>
      </p:sp>
      <p:sp>
        <p:nvSpPr>
          <p:cNvPr id="32" name="Rogner un rectangle avec un coin diagonal 31"/>
          <p:cNvSpPr/>
          <p:nvPr/>
        </p:nvSpPr>
        <p:spPr>
          <a:xfrm>
            <a:off x="2169904" y="5944080"/>
            <a:ext cx="1905000" cy="403427"/>
          </a:xfrm>
          <a:prstGeom prst="snip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i="1" dirty="0"/>
              <a:t>Surface plane</a:t>
            </a:r>
          </a:p>
        </p:txBody>
      </p:sp>
      <p:sp>
        <p:nvSpPr>
          <p:cNvPr id="33" name="Rogner un rectangle avec un coin diagonal 32"/>
          <p:cNvSpPr/>
          <p:nvPr/>
        </p:nvSpPr>
        <p:spPr>
          <a:xfrm>
            <a:off x="4330009" y="4533774"/>
            <a:ext cx="1905000" cy="403427"/>
          </a:xfrm>
          <a:prstGeom prst="snip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i="1" dirty="0"/>
              <a:t>Surface cylindrique</a:t>
            </a:r>
          </a:p>
        </p:txBody>
      </p:sp>
    </p:spTree>
    <p:extLst>
      <p:ext uri="{BB962C8B-B14F-4D97-AF65-F5344CB8AC3E}">
        <p14:creationId xmlns:p14="http://schemas.microsoft.com/office/powerpoint/2010/main" val="1375034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rganigramme : Terminateur 24"/>
          <p:cNvSpPr/>
          <p:nvPr/>
        </p:nvSpPr>
        <p:spPr>
          <a:xfrm>
            <a:off x="1881809" y="4677291"/>
            <a:ext cx="4524021" cy="1666937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Organigramme : Terminateur 23"/>
          <p:cNvSpPr/>
          <p:nvPr/>
        </p:nvSpPr>
        <p:spPr>
          <a:xfrm>
            <a:off x="1881809" y="3246851"/>
            <a:ext cx="4524021" cy="1666937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Terminateur 10"/>
          <p:cNvSpPr/>
          <p:nvPr/>
        </p:nvSpPr>
        <p:spPr>
          <a:xfrm>
            <a:off x="1881809" y="1721585"/>
            <a:ext cx="6997148" cy="1666937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Contacts élémentaires</a:t>
            </a:r>
          </a:p>
        </p:txBody>
      </p:sp>
      <p:pic>
        <p:nvPicPr>
          <p:cNvPr id="1026" name="Picture 2" descr="Ponctuelle 3D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9904" y="1687150"/>
            <a:ext cx="190500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49357" y="2398884"/>
            <a:ext cx="833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Sphère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49357" y="3897865"/>
            <a:ext cx="94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Cylindre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49357" y="5326094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Plan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861998" y="1288547"/>
            <a:ext cx="94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Cylindre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831299" y="1288547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Plan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025769" y="1288547"/>
            <a:ext cx="833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Sphère</a:t>
            </a:r>
          </a:p>
        </p:txBody>
      </p:sp>
      <p:pic>
        <p:nvPicPr>
          <p:cNvPr id="1028" name="Picture 4" descr="Appui plan 3D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8931" y="4663035"/>
            <a:ext cx="190500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vot glissant 3D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0934" y="3400355"/>
            <a:ext cx="1407070" cy="128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otule 3D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0114" y="1696676"/>
            <a:ext cx="19050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ineaire rectiligne 3D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4769" y="3369777"/>
            <a:ext cx="1543488" cy="149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ineaire annulaire 3D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0009" y="1731062"/>
            <a:ext cx="1905000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331087" y="3496164"/>
            <a:ext cx="25628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La norme  </a:t>
            </a:r>
            <a:r>
              <a:rPr lang="fr-FR" b="1" dirty="0">
                <a:latin typeface="Calibri Light" panose="020F0302020204030204" pitchFamily="34" charset="0"/>
              </a:rPr>
              <a:t>NF E 04 015 </a:t>
            </a:r>
            <a:r>
              <a:rPr lang="fr-FR" dirty="0">
                <a:latin typeface="Calibri Light" panose="020F0302020204030204" pitchFamily="34" charset="0"/>
              </a:rPr>
              <a:t>s’intéresse aux </a:t>
            </a:r>
            <a:r>
              <a:rPr lang="fr-FR" b="1" dirty="0">
                <a:latin typeface="Calibri Light" panose="020F0302020204030204" pitchFamily="34" charset="0"/>
              </a:rPr>
              <a:t>6 contacts élémentaires  entre les surfaces sphériques, planes et cylindriques </a:t>
            </a:r>
            <a:r>
              <a:rPr lang="fr-FR" dirty="0">
                <a:latin typeface="Calibri Light" panose="020F0302020204030204" pitchFamily="34" charset="0"/>
              </a:rPr>
              <a:t>car facilement fabricable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Calibri Light" panose="020F0302020204030204" pitchFamily="34" charset="0"/>
              </a:rPr>
              <a:t>6 liaisons élémentaires </a:t>
            </a:r>
            <a:r>
              <a:rPr lang="fr-FR" dirty="0">
                <a:latin typeface="Calibri Light" panose="020F0302020204030204" pitchFamily="34" charset="0"/>
              </a:rPr>
              <a:t>sont issues de ces contacts</a:t>
            </a:r>
          </a:p>
        </p:txBody>
      </p:sp>
      <p:sp>
        <p:nvSpPr>
          <p:cNvPr id="9" name="Rogner un rectangle avec un coin diagonal 8"/>
          <p:cNvSpPr/>
          <p:nvPr/>
        </p:nvSpPr>
        <p:spPr>
          <a:xfrm>
            <a:off x="2169904" y="2979174"/>
            <a:ext cx="1905000" cy="403427"/>
          </a:xfrm>
          <a:prstGeom prst="snip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i="1" dirty="0"/>
              <a:t>Point</a:t>
            </a:r>
          </a:p>
        </p:txBody>
      </p:sp>
      <p:sp>
        <p:nvSpPr>
          <p:cNvPr id="28" name="Rogner un rectangle avec un coin diagonal 27"/>
          <p:cNvSpPr/>
          <p:nvPr/>
        </p:nvSpPr>
        <p:spPr>
          <a:xfrm>
            <a:off x="4427883" y="2979174"/>
            <a:ext cx="1905000" cy="403427"/>
          </a:xfrm>
          <a:prstGeom prst="snip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i="1" dirty="0"/>
              <a:t>Ligne circulaire</a:t>
            </a:r>
          </a:p>
        </p:txBody>
      </p:sp>
      <p:sp>
        <p:nvSpPr>
          <p:cNvPr id="30" name="Rogner un rectangle avec un coin diagonal 29"/>
          <p:cNvSpPr/>
          <p:nvPr/>
        </p:nvSpPr>
        <p:spPr>
          <a:xfrm>
            <a:off x="6647345" y="2979174"/>
            <a:ext cx="1905000" cy="403427"/>
          </a:xfrm>
          <a:prstGeom prst="snip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i="1" dirty="0"/>
              <a:t>Surface sphérique</a:t>
            </a:r>
          </a:p>
        </p:txBody>
      </p:sp>
      <p:sp>
        <p:nvSpPr>
          <p:cNvPr id="31" name="Rogner un rectangle avec un coin diagonal 30"/>
          <p:cNvSpPr/>
          <p:nvPr/>
        </p:nvSpPr>
        <p:spPr>
          <a:xfrm>
            <a:off x="2169904" y="4533774"/>
            <a:ext cx="1905000" cy="403427"/>
          </a:xfrm>
          <a:prstGeom prst="snip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i="1" dirty="0"/>
              <a:t>Ligne droite</a:t>
            </a:r>
          </a:p>
        </p:txBody>
      </p:sp>
      <p:sp>
        <p:nvSpPr>
          <p:cNvPr id="32" name="Rogner un rectangle avec un coin diagonal 31"/>
          <p:cNvSpPr/>
          <p:nvPr/>
        </p:nvSpPr>
        <p:spPr>
          <a:xfrm>
            <a:off x="2169904" y="5944080"/>
            <a:ext cx="1905000" cy="403427"/>
          </a:xfrm>
          <a:prstGeom prst="snip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i="1" dirty="0"/>
              <a:t>Surface plane</a:t>
            </a:r>
          </a:p>
        </p:txBody>
      </p:sp>
      <p:sp>
        <p:nvSpPr>
          <p:cNvPr id="33" name="Rogner un rectangle avec un coin diagonal 32"/>
          <p:cNvSpPr/>
          <p:nvPr/>
        </p:nvSpPr>
        <p:spPr>
          <a:xfrm>
            <a:off x="4330009" y="4533774"/>
            <a:ext cx="1905000" cy="403427"/>
          </a:xfrm>
          <a:prstGeom prst="snip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i="1" dirty="0"/>
              <a:t>Surface cylindrique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2174822" y="2984094"/>
            <a:ext cx="6382441" cy="3368333"/>
            <a:chOff x="2174822" y="2984094"/>
            <a:chExt cx="6382441" cy="3368333"/>
          </a:xfrm>
        </p:grpSpPr>
        <p:sp>
          <p:nvSpPr>
            <p:cNvPr id="26" name="Rogner un rectangle avec un coin diagonal 25"/>
            <p:cNvSpPr/>
            <p:nvPr/>
          </p:nvSpPr>
          <p:spPr>
            <a:xfrm>
              <a:off x="2174822" y="2984094"/>
              <a:ext cx="1905000" cy="403427"/>
            </a:xfrm>
            <a:prstGeom prst="snip2Diag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400" b="1" i="1" dirty="0"/>
                <a:t>Ponctuelle</a:t>
              </a:r>
            </a:p>
          </p:txBody>
        </p:sp>
        <p:sp>
          <p:nvSpPr>
            <p:cNvPr id="27" name="Rogner un rectangle avec un coin diagonal 26"/>
            <p:cNvSpPr/>
            <p:nvPr/>
          </p:nvSpPr>
          <p:spPr>
            <a:xfrm>
              <a:off x="4432801" y="2984094"/>
              <a:ext cx="1905000" cy="403427"/>
            </a:xfrm>
            <a:prstGeom prst="snip2Diag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400" b="1" i="1" dirty="0"/>
                <a:t>Linéaire Annulaire</a:t>
              </a:r>
            </a:p>
          </p:txBody>
        </p:sp>
        <p:sp>
          <p:nvSpPr>
            <p:cNvPr id="29" name="Rogner un rectangle avec un coin diagonal 28"/>
            <p:cNvSpPr/>
            <p:nvPr/>
          </p:nvSpPr>
          <p:spPr>
            <a:xfrm>
              <a:off x="6652263" y="2984094"/>
              <a:ext cx="1905000" cy="403427"/>
            </a:xfrm>
            <a:prstGeom prst="snip2Diag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400" b="1" i="1" dirty="0"/>
                <a:t>Rotule</a:t>
              </a:r>
            </a:p>
          </p:txBody>
        </p:sp>
        <p:sp>
          <p:nvSpPr>
            <p:cNvPr id="34" name="Rogner un rectangle avec un coin diagonal 33"/>
            <p:cNvSpPr/>
            <p:nvPr/>
          </p:nvSpPr>
          <p:spPr>
            <a:xfrm>
              <a:off x="2174822" y="4538694"/>
              <a:ext cx="1905000" cy="403427"/>
            </a:xfrm>
            <a:prstGeom prst="snip2Diag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400" b="1" i="1" dirty="0"/>
                <a:t>Linéaire Rectiligne</a:t>
              </a:r>
            </a:p>
          </p:txBody>
        </p:sp>
        <p:sp>
          <p:nvSpPr>
            <p:cNvPr id="35" name="Rogner un rectangle avec un coin diagonal 34"/>
            <p:cNvSpPr/>
            <p:nvPr/>
          </p:nvSpPr>
          <p:spPr>
            <a:xfrm>
              <a:off x="2174822" y="5949000"/>
              <a:ext cx="1905000" cy="403427"/>
            </a:xfrm>
            <a:prstGeom prst="snip2Diag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400" b="1" i="1" dirty="0"/>
                <a:t>Appui plan</a:t>
              </a:r>
            </a:p>
          </p:txBody>
        </p:sp>
        <p:sp>
          <p:nvSpPr>
            <p:cNvPr id="36" name="Rogner un rectangle avec un coin diagonal 35"/>
            <p:cNvSpPr/>
            <p:nvPr/>
          </p:nvSpPr>
          <p:spPr>
            <a:xfrm>
              <a:off x="4334927" y="4538694"/>
              <a:ext cx="1905000" cy="403427"/>
            </a:xfrm>
            <a:prstGeom prst="snip2Diag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400" b="1" i="1" dirty="0"/>
                <a:t>Pivot glissant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9134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rganigramme : Terminateur 24"/>
          <p:cNvSpPr/>
          <p:nvPr/>
        </p:nvSpPr>
        <p:spPr>
          <a:xfrm>
            <a:off x="1881809" y="4677291"/>
            <a:ext cx="4524021" cy="1666937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Organigramme : Terminateur 23"/>
          <p:cNvSpPr/>
          <p:nvPr/>
        </p:nvSpPr>
        <p:spPr>
          <a:xfrm>
            <a:off x="1881809" y="3246851"/>
            <a:ext cx="4524021" cy="1666937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Terminateur 10"/>
          <p:cNvSpPr/>
          <p:nvPr/>
        </p:nvSpPr>
        <p:spPr>
          <a:xfrm>
            <a:off x="1881809" y="1721585"/>
            <a:ext cx="6997148" cy="1666937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Contacts élémentaires</a:t>
            </a:r>
          </a:p>
        </p:txBody>
      </p:sp>
      <p:pic>
        <p:nvPicPr>
          <p:cNvPr id="1026" name="Picture 2" descr="Ponctuelle 3D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9904" y="1687150"/>
            <a:ext cx="190500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49357" y="2398884"/>
            <a:ext cx="833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Sphère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49357" y="3897865"/>
            <a:ext cx="94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Cylindre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49357" y="5326094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Plan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861998" y="1288547"/>
            <a:ext cx="94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Cylindre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831299" y="1288547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Plan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025769" y="1288547"/>
            <a:ext cx="833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Sphère</a:t>
            </a:r>
          </a:p>
        </p:txBody>
      </p:sp>
      <p:pic>
        <p:nvPicPr>
          <p:cNvPr id="1028" name="Picture 4" descr="Appui plan 3D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8931" y="4663035"/>
            <a:ext cx="190500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vot glissant 3D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0934" y="3400355"/>
            <a:ext cx="1407070" cy="128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otule 3D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0114" y="1696676"/>
            <a:ext cx="19050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ineaire rectiligne 3D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4769" y="3369777"/>
            <a:ext cx="1543488" cy="149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ineaire annulaire 3D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0009" y="1731062"/>
            <a:ext cx="1905000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331087" y="3496164"/>
            <a:ext cx="25628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La norme  </a:t>
            </a:r>
            <a:r>
              <a:rPr lang="fr-FR" b="1" dirty="0">
                <a:latin typeface="Calibri Light" panose="020F0302020204030204" pitchFamily="34" charset="0"/>
              </a:rPr>
              <a:t>NF E 04 015 </a:t>
            </a:r>
            <a:r>
              <a:rPr lang="fr-FR" dirty="0">
                <a:latin typeface="Calibri Light" panose="020F0302020204030204" pitchFamily="34" charset="0"/>
              </a:rPr>
              <a:t>s’intéresse aux </a:t>
            </a:r>
            <a:r>
              <a:rPr lang="fr-FR" b="1" dirty="0">
                <a:latin typeface="Calibri Light" panose="020F0302020204030204" pitchFamily="34" charset="0"/>
              </a:rPr>
              <a:t>6 contacts élémentaires  entre les surfaces sphériques, planes et cylindriques </a:t>
            </a:r>
            <a:r>
              <a:rPr lang="fr-FR" dirty="0">
                <a:latin typeface="Calibri Light" panose="020F0302020204030204" pitchFamily="34" charset="0"/>
              </a:rPr>
              <a:t>car facilement fabricable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Calibri Light" panose="020F0302020204030204" pitchFamily="34" charset="0"/>
              </a:rPr>
              <a:t>6 liaisons élémentaires </a:t>
            </a:r>
            <a:r>
              <a:rPr lang="fr-FR" dirty="0">
                <a:latin typeface="Calibri Light" panose="020F0302020204030204" pitchFamily="34" charset="0"/>
              </a:rPr>
              <a:t>sont issues de ces contacts</a:t>
            </a:r>
          </a:p>
        </p:txBody>
      </p:sp>
      <p:sp>
        <p:nvSpPr>
          <p:cNvPr id="9" name="Rogner un rectangle avec un coin diagonal 8"/>
          <p:cNvSpPr/>
          <p:nvPr/>
        </p:nvSpPr>
        <p:spPr>
          <a:xfrm>
            <a:off x="2169904" y="2979174"/>
            <a:ext cx="1905000" cy="403427"/>
          </a:xfrm>
          <a:prstGeom prst="snip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i="1" dirty="0"/>
              <a:t>Point</a:t>
            </a:r>
          </a:p>
        </p:txBody>
      </p:sp>
      <p:sp>
        <p:nvSpPr>
          <p:cNvPr id="28" name="Rogner un rectangle avec un coin diagonal 27"/>
          <p:cNvSpPr/>
          <p:nvPr/>
        </p:nvSpPr>
        <p:spPr>
          <a:xfrm>
            <a:off x="4427883" y="2979174"/>
            <a:ext cx="1905000" cy="403427"/>
          </a:xfrm>
          <a:prstGeom prst="snip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i="1" dirty="0"/>
              <a:t>Ligne circulaire</a:t>
            </a:r>
          </a:p>
        </p:txBody>
      </p:sp>
      <p:sp>
        <p:nvSpPr>
          <p:cNvPr id="30" name="Rogner un rectangle avec un coin diagonal 29"/>
          <p:cNvSpPr/>
          <p:nvPr/>
        </p:nvSpPr>
        <p:spPr>
          <a:xfrm>
            <a:off x="6647345" y="2979174"/>
            <a:ext cx="1905000" cy="403427"/>
          </a:xfrm>
          <a:prstGeom prst="snip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i="1" dirty="0"/>
              <a:t>Surface sphérique</a:t>
            </a:r>
          </a:p>
        </p:txBody>
      </p:sp>
      <p:sp>
        <p:nvSpPr>
          <p:cNvPr id="31" name="Rogner un rectangle avec un coin diagonal 30"/>
          <p:cNvSpPr/>
          <p:nvPr/>
        </p:nvSpPr>
        <p:spPr>
          <a:xfrm>
            <a:off x="2169904" y="4533774"/>
            <a:ext cx="1905000" cy="403427"/>
          </a:xfrm>
          <a:prstGeom prst="snip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i="1" dirty="0"/>
              <a:t>Ligne droite</a:t>
            </a:r>
          </a:p>
        </p:txBody>
      </p:sp>
      <p:sp>
        <p:nvSpPr>
          <p:cNvPr id="32" name="Rogner un rectangle avec un coin diagonal 31"/>
          <p:cNvSpPr/>
          <p:nvPr/>
        </p:nvSpPr>
        <p:spPr>
          <a:xfrm>
            <a:off x="2169904" y="5944080"/>
            <a:ext cx="1905000" cy="403427"/>
          </a:xfrm>
          <a:prstGeom prst="snip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i="1" dirty="0"/>
              <a:t>Surface plane</a:t>
            </a:r>
          </a:p>
        </p:txBody>
      </p:sp>
      <p:sp>
        <p:nvSpPr>
          <p:cNvPr id="33" name="Rogner un rectangle avec un coin diagonal 32"/>
          <p:cNvSpPr/>
          <p:nvPr/>
        </p:nvSpPr>
        <p:spPr>
          <a:xfrm>
            <a:off x="4330009" y="4533774"/>
            <a:ext cx="1905000" cy="403427"/>
          </a:xfrm>
          <a:prstGeom prst="snip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i="1" dirty="0"/>
              <a:t>Surface cylindrique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2174822" y="2984094"/>
            <a:ext cx="6382441" cy="3368333"/>
            <a:chOff x="2174822" y="2984094"/>
            <a:chExt cx="6382441" cy="3368333"/>
          </a:xfrm>
        </p:grpSpPr>
        <p:sp>
          <p:nvSpPr>
            <p:cNvPr id="26" name="Rogner un rectangle avec un coin diagonal 25"/>
            <p:cNvSpPr/>
            <p:nvPr/>
          </p:nvSpPr>
          <p:spPr>
            <a:xfrm>
              <a:off x="2174822" y="2984094"/>
              <a:ext cx="1905000" cy="403427"/>
            </a:xfrm>
            <a:prstGeom prst="snip2Diag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400" b="1" i="1" dirty="0"/>
                <a:t>Ponctuelle</a:t>
              </a:r>
            </a:p>
          </p:txBody>
        </p:sp>
        <p:sp>
          <p:nvSpPr>
            <p:cNvPr id="27" name="Rogner un rectangle avec un coin diagonal 26"/>
            <p:cNvSpPr/>
            <p:nvPr/>
          </p:nvSpPr>
          <p:spPr>
            <a:xfrm>
              <a:off x="4432801" y="2984094"/>
              <a:ext cx="1905000" cy="403427"/>
            </a:xfrm>
            <a:prstGeom prst="snip2Diag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400" b="1" i="1" dirty="0"/>
                <a:t>Linéaire Annulaire</a:t>
              </a:r>
            </a:p>
          </p:txBody>
        </p:sp>
        <p:sp>
          <p:nvSpPr>
            <p:cNvPr id="29" name="Rogner un rectangle avec un coin diagonal 28"/>
            <p:cNvSpPr/>
            <p:nvPr/>
          </p:nvSpPr>
          <p:spPr>
            <a:xfrm>
              <a:off x="6652263" y="2984094"/>
              <a:ext cx="1905000" cy="403427"/>
            </a:xfrm>
            <a:prstGeom prst="snip2Diag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400" b="1" i="1" dirty="0"/>
                <a:t>Rotule</a:t>
              </a:r>
            </a:p>
          </p:txBody>
        </p:sp>
        <p:sp>
          <p:nvSpPr>
            <p:cNvPr id="34" name="Rogner un rectangle avec un coin diagonal 33"/>
            <p:cNvSpPr/>
            <p:nvPr/>
          </p:nvSpPr>
          <p:spPr>
            <a:xfrm>
              <a:off x="2174822" y="4538694"/>
              <a:ext cx="1905000" cy="403427"/>
            </a:xfrm>
            <a:prstGeom prst="snip2Diag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400" b="1" i="1" dirty="0"/>
                <a:t>Linéaire Rectiligne</a:t>
              </a:r>
            </a:p>
          </p:txBody>
        </p:sp>
        <p:sp>
          <p:nvSpPr>
            <p:cNvPr id="35" name="Rogner un rectangle avec un coin diagonal 34"/>
            <p:cNvSpPr/>
            <p:nvPr/>
          </p:nvSpPr>
          <p:spPr>
            <a:xfrm>
              <a:off x="2174822" y="5949000"/>
              <a:ext cx="1905000" cy="403427"/>
            </a:xfrm>
            <a:prstGeom prst="snip2Diag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400" b="1" i="1" dirty="0"/>
                <a:t>Appui plan</a:t>
              </a:r>
            </a:p>
          </p:txBody>
        </p:sp>
        <p:sp>
          <p:nvSpPr>
            <p:cNvPr id="36" name="Rogner un rectangle avec un coin diagonal 35"/>
            <p:cNvSpPr/>
            <p:nvPr/>
          </p:nvSpPr>
          <p:spPr>
            <a:xfrm>
              <a:off x="4334927" y="4538694"/>
              <a:ext cx="1905000" cy="403427"/>
            </a:xfrm>
            <a:prstGeom prst="snip2Diag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400" b="1" i="1" dirty="0"/>
                <a:t>Pivot glissant</a:t>
              </a:r>
            </a:p>
          </p:txBody>
        </p:sp>
      </p:grpSp>
      <p:sp>
        <p:nvSpPr>
          <p:cNvPr id="13" name="Explosion 2 12"/>
          <p:cNvSpPr/>
          <p:nvPr/>
        </p:nvSpPr>
        <p:spPr>
          <a:xfrm rot="20600937">
            <a:off x="699122" y="986840"/>
            <a:ext cx="7745757" cy="4898396"/>
          </a:xfrm>
          <a:prstGeom prst="irregularSeal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4000" b="1" dirty="0">
                <a:ln/>
                <a:solidFill>
                  <a:schemeClr val="accent3"/>
                </a:solidFill>
              </a:rPr>
              <a:t>C’est loin d’être suffisant !...</a:t>
            </a:r>
          </a:p>
        </p:txBody>
      </p:sp>
    </p:spTree>
    <p:extLst>
      <p:ext uri="{BB962C8B-B14F-4D97-AF65-F5344CB8AC3E}">
        <p14:creationId xmlns:p14="http://schemas.microsoft.com/office/powerpoint/2010/main" val="3080461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  <p:extLst mod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996270">
            <a:off x="982797" y="4542691"/>
            <a:ext cx="1603513" cy="181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Notion de liaison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57201" y="980661"/>
            <a:ext cx="56785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Le mouvement instantané d’un solide (indéformable) S</a:t>
            </a:r>
            <a:r>
              <a:rPr lang="fr-FR" baseline="-25000" dirty="0">
                <a:latin typeface="Calibri Light" panose="020F0302020204030204" pitchFamily="34" charset="0"/>
              </a:rPr>
              <a:t>i</a:t>
            </a:r>
            <a:r>
              <a:rPr lang="fr-FR" dirty="0">
                <a:latin typeface="Calibri Light" panose="020F0302020204030204" pitchFamily="34" charset="0"/>
              </a:rPr>
              <a:t> par rapport à un autre solide </a:t>
            </a:r>
            <a:r>
              <a:rPr lang="fr-FR" dirty="0" err="1">
                <a:latin typeface="Calibri Light" panose="020F0302020204030204" pitchFamily="34" charset="0"/>
              </a:rPr>
              <a:t>S</a:t>
            </a:r>
            <a:r>
              <a:rPr lang="fr-FR" baseline="-25000" dirty="0" err="1">
                <a:latin typeface="Calibri Light" panose="020F0302020204030204" pitchFamily="34" charset="0"/>
              </a:rPr>
              <a:t>j</a:t>
            </a:r>
            <a:r>
              <a:rPr lang="fr-FR" dirty="0">
                <a:latin typeface="Calibri Light" panose="020F0302020204030204" pitchFamily="34" charset="0"/>
              </a:rPr>
              <a:t> peut-être décrit par le torseur cinématique </a:t>
            </a:r>
            <a:r>
              <a:rPr lang="fr-FR" dirty="0">
                <a:latin typeface="Calibri Light" panose="020F0302020204030204" pitchFamily="34" charset="0"/>
                <a:sym typeface="Symbol" panose="05050102010706020507" pitchFamily="18" charset="2"/>
              </a:rPr>
              <a:t></a:t>
            </a:r>
            <a:r>
              <a:rPr lang="fr-FR" baseline="-25000" dirty="0">
                <a:latin typeface="Calibri Light" panose="020F0302020204030204" pitchFamily="34" charset="0"/>
                <a:sym typeface="Symbol" panose="05050102010706020507" pitchFamily="18" charset="2"/>
              </a:rPr>
              <a:t>i/j</a:t>
            </a:r>
            <a:r>
              <a:rPr lang="fr-FR" dirty="0">
                <a:latin typeface="Calibri Light" panose="020F0302020204030204" pitchFamily="34" charset="0"/>
                <a:sym typeface="Symbol" panose="05050102010706020507" pitchFamily="18" charset="2"/>
              </a:rPr>
              <a:t> caractérisé par </a:t>
            </a:r>
            <a:r>
              <a:rPr lang="fr-FR" b="1" i="1" u="sng" dirty="0">
                <a:latin typeface="Calibri Light" panose="020F0302020204030204" pitchFamily="34" charset="0"/>
                <a:sym typeface="Symbol" panose="05050102010706020507" pitchFamily="18" charset="2"/>
              </a:rPr>
              <a:t>6 quantités scalaires </a:t>
            </a:r>
            <a:r>
              <a:rPr lang="fr-FR" dirty="0">
                <a:latin typeface="Calibri Light" panose="020F0302020204030204" pitchFamily="34" charset="0"/>
                <a:sym typeface="Symbol" panose="05050102010706020507" pitchFamily="18" charset="2"/>
              </a:rPr>
              <a:t>(éléments de réduction en un point quelconque A aussi appelée coordonnées </a:t>
            </a:r>
            <a:r>
              <a:rPr lang="fr-FR" dirty="0" err="1">
                <a:latin typeface="Calibri Light" panose="020F0302020204030204" pitchFamily="34" charset="0"/>
                <a:sym typeface="Symbol" panose="05050102010706020507" pitchFamily="18" charset="2"/>
              </a:rPr>
              <a:t>pluckériennes</a:t>
            </a:r>
            <a:r>
              <a:rPr lang="fr-FR" dirty="0">
                <a:latin typeface="Calibri Light" panose="020F0302020204030204" pitchFamily="34" charset="0"/>
                <a:sym typeface="Symbol" panose="05050102010706020507" pitchFamily="18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  <a:sym typeface="Symbol" panose="05050102010706020507" pitchFamily="18" charset="2"/>
              </a:rPr>
              <a:t>Si ces 6 quantités varient </a:t>
            </a:r>
            <a:r>
              <a:rPr lang="fr-FR" b="1" i="1" u="sng" dirty="0">
                <a:latin typeface="Calibri Light" panose="020F0302020204030204" pitchFamily="34" charset="0"/>
                <a:sym typeface="Symbol" panose="05050102010706020507" pitchFamily="18" charset="2"/>
              </a:rPr>
              <a:t>de façon indépendante</a:t>
            </a:r>
            <a:r>
              <a:rPr lang="fr-FR" dirty="0">
                <a:latin typeface="Calibri Light" panose="020F0302020204030204" pitchFamily="34" charset="0"/>
                <a:sym typeface="Symbol" panose="05050102010706020507" pitchFamily="18" charset="2"/>
              </a:rPr>
              <a:t>, le solide S</a:t>
            </a:r>
            <a:r>
              <a:rPr lang="fr-FR" baseline="-25000" dirty="0">
                <a:latin typeface="Calibri Light" panose="020F0302020204030204" pitchFamily="34" charset="0"/>
                <a:sym typeface="Symbol" panose="05050102010706020507" pitchFamily="18" charset="2"/>
              </a:rPr>
              <a:t>i</a:t>
            </a:r>
            <a:r>
              <a:rPr lang="fr-FR" dirty="0">
                <a:latin typeface="Calibri Light" panose="020F0302020204030204" pitchFamily="34" charset="0"/>
                <a:sym typeface="Symbol" panose="05050102010706020507" pitchFamily="18" charset="2"/>
              </a:rPr>
              <a:t> est dit libre par rapport à </a:t>
            </a:r>
            <a:r>
              <a:rPr lang="fr-FR" dirty="0" err="1">
                <a:latin typeface="Calibri Light" panose="020F0302020204030204" pitchFamily="34" charset="0"/>
                <a:sym typeface="Symbol" panose="05050102010706020507" pitchFamily="18" charset="2"/>
              </a:rPr>
              <a:t>S</a:t>
            </a:r>
            <a:r>
              <a:rPr lang="fr-FR" baseline="-25000" dirty="0" err="1">
                <a:latin typeface="Calibri Light" panose="020F0302020204030204" pitchFamily="34" charset="0"/>
                <a:sym typeface="Symbol" panose="05050102010706020507" pitchFamily="18" charset="2"/>
              </a:rPr>
              <a:t>j</a:t>
            </a:r>
            <a:r>
              <a:rPr lang="fr-FR" dirty="0">
                <a:latin typeface="Calibri Light" panose="020F0302020204030204" pitchFamily="34" charset="0"/>
                <a:sym typeface="Symbol" panose="05050102010706020507" pitchFamily="18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  <a:sym typeface="Symbol" panose="05050102010706020507" pitchFamily="18" charset="2"/>
              </a:rPr>
              <a:t>Si moins de 6 paramètres indépendants permettent de décrire le mouvement relatif de S</a:t>
            </a:r>
            <a:r>
              <a:rPr lang="fr-FR" baseline="-25000" dirty="0">
                <a:latin typeface="Calibri Light" panose="020F0302020204030204" pitchFamily="34" charset="0"/>
                <a:sym typeface="Symbol" panose="05050102010706020507" pitchFamily="18" charset="2"/>
              </a:rPr>
              <a:t>i</a:t>
            </a:r>
            <a:r>
              <a:rPr lang="fr-FR" dirty="0">
                <a:latin typeface="Calibri Light" panose="020F0302020204030204" pitchFamily="34" charset="0"/>
                <a:sym typeface="Symbol" panose="05050102010706020507" pitchFamily="18" charset="2"/>
              </a:rPr>
              <a:t> par rapport à </a:t>
            </a:r>
            <a:r>
              <a:rPr lang="fr-FR" b="1" i="1" u="sng" dirty="0" err="1">
                <a:latin typeface="Calibri Light" panose="020F0302020204030204" pitchFamily="34" charset="0"/>
                <a:sym typeface="Symbol" panose="05050102010706020507" pitchFamily="18" charset="2"/>
              </a:rPr>
              <a:t>S</a:t>
            </a:r>
            <a:r>
              <a:rPr lang="fr-FR" b="1" i="1" u="sng" baseline="-25000" dirty="0" err="1">
                <a:latin typeface="Calibri Light" panose="020F0302020204030204" pitchFamily="34" charset="0"/>
                <a:sym typeface="Symbol" panose="05050102010706020507" pitchFamily="18" charset="2"/>
              </a:rPr>
              <a:t>j</a:t>
            </a:r>
            <a:r>
              <a:rPr lang="fr-FR" b="1" i="1" u="sng" dirty="0">
                <a:latin typeface="Calibri Light" panose="020F0302020204030204" pitchFamily="34" charset="0"/>
                <a:sym typeface="Symbol" panose="05050102010706020507" pitchFamily="18" charset="2"/>
              </a:rPr>
              <a:t> alors S</a:t>
            </a:r>
            <a:r>
              <a:rPr lang="fr-FR" b="1" i="1" u="sng" baseline="-25000" dirty="0">
                <a:latin typeface="Calibri Light" panose="020F0302020204030204" pitchFamily="34" charset="0"/>
                <a:sym typeface="Symbol" panose="05050102010706020507" pitchFamily="18" charset="2"/>
              </a:rPr>
              <a:t>i</a:t>
            </a:r>
            <a:r>
              <a:rPr lang="fr-FR" b="1" i="1" u="sng" dirty="0">
                <a:latin typeface="Calibri Light" panose="020F0302020204030204" pitchFamily="34" charset="0"/>
                <a:sym typeface="Symbol" panose="05050102010706020507" pitchFamily="18" charset="2"/>
              </a:rPr>
              <a:t> est dit lié à </a:t>
            </a:r>
            <a:r>
              <a:rPr lang="fr-FR" b="1" i="1" u="sng" dirty="0" err="1">
                <a:latin typeface="Calibri Light" panose="020F0302020204030204" pitchFamily="34" charset="0"/>
                <a:sym typeface="Symbol" panose="05050102010706020507" pitchFamily="18" charset="2"/>
              </a:rPr>
              <a:t>S</a:t>
            </a:r>
            <a:r>
              <a:rPr lang="fr-FR" b="1" i="1" u="sng" baseline="-25000" dirty="0" err="1">
                <a:latin typeface="Calibri Light" panose="020F0302020204030204" pitchFamily="34" charset="0"/>
                <a:sym typeface="Symbol" panose="05050102010706020507" pitchFamily="18" charset="2"/>
              </a:rPr>
              <a:t>j</a:t>
            </a:r>
            <a:r>
              <a:rPr lang="fr-FR" dirty="0">
                <a:latin typeface="Calibri Light" panose="020F0302020204030204" pitchFamily="34" charset="0"/>
                <a:sym typeface="Symbol" panose="05050102010706020507" pitchFamily="18" charset="2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Le nombre de paramètres permettant de </a:t>
            </a:r>
            <a:r>
              <a:rPr lang="fr-FR" dirty="0">
                <a:latin typeface="Calibri Light" panose="020F0302020204030204" pitchFamily="34" charset="0"/>
                <a:sym typeface="Symbol" panose="05050102010706020507" pitchFamily="18" charset="2"/>
              </a:rPr>
              <a:t>décrire ce mouvement </a:t>
            </a:r>
            <a:r>
              <a:rPr lang="fr-FR" b="1" i="1" u="sng" dirty="0">
                <a:latin typeface="Calibri Light" panose="020F0302020204030204" pitchFamily="34" charset="0"/>
                <a:sym typeface="Symbol" panose="05050102010706020507" pitchFamily="18" charset="2"/>
              </a:rPr>
              <a:t>est appelé degré de liberté</a:t>
            </a:r>
            <a:endParaRPr lang="fr-FR" dirty="0">
              <a:latin typeface="Calibri Light" panose="020F030202020403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2018" y="980661"/>
            <a:ext cx="2621926" cy="1099930"/>
          </a:xfrm>
          <a:prstGeom prst="rect">
            <a:avLst/>
          </a:prstGeom>
        </p:spPr>
      </p:pic>
      <p:graphicFrame>
        <p:nvGraphicFramePr>
          <p:cNvPr id="2" name="Tableau 1"/>
          <p:cNvGraphicFramePr>
            <a:graphicFrameLocks noGrp="1"/>
          </p:cNvGraphicFramePr>
          <p:nvPr>
            <p:extLst/>
          </p:nvPr>
        </p:nvGraphicFramePr>
        <p:xfrm>
          <a:off x="2940057" y="4597592"/>
          <a:ext cx="173902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Tx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Rx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Ty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Ry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Tz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Rz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Flèche courbée vers le bas 6"/>
          <p:cNvSpPr/>
          <p:nvPr/>
        </p:nvSpPr>
        <p:spPr>
          <a:xfrm rot="7860155">
            <a:off x="3533086" y="3385259"/>
            <a:ext cx="6134281" cy="2062666"/>
          </a:xfrm>
          <a:prstGeom prst="curvedDownArrow">
            <a:avLst/>
          </a:prstGeom>
          <a:solidFill>
            <a:srgbClr val="FFFFFF">
              <a:alpha val="58824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66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èche en arc 16"/>
          <p:cNvSpPr/>
          <p:nvPr/>
        </p:nvSpPr>
        <p:spPr>
          <a:xfrm rot="5002690" flipV="1">
            <a:off x="1037461" y="2392207"/>
            <a:ext cx="3080784" cy="391214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455359"/>
              <a:gd name="adj5" fmla="val 12500"/>
            </a:avLst>
          </a:prstGeom>
          <a:gradFill flip="none" rotWithShape="1">
            <a:gsLst>
              <a:gs pos="0">
                <a:schemeClr val="accent1">
                  <a:tint val="50000"/>
                  <a:satMod val="300000"/>
                  <a:alpha val="42000"/>
                </a:schemeClr>
              </a:gs>
              <a:gs pos="35000">
                <a:schemeClr val="accent1">
                  <a:tint val="37000"/>
                  <a:satMod val="300000"/>
                  <a:alpha val="43000"/>
                </a:schemeClr>
              </a:gs>
              <a:gs pos="100000">
                <a:schemeClr val="accent1">
                  <a:tint val="15000"/>
                  <a:satMod val="350000"/>
                  <a:alpha val="94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Liaisons et contacts élémentaires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67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57199" y="980879"/>
            <a:ext cx="51914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L’interdépendance des paramètres est due à des relations de </a:t>
            </a:r>
            <a:r>
              <a:rPr lang="fr-FR" b="1" i="1" u="sng" dirty="0">
                <a:latin typeface="Calibri Light" panose="020F0302020204030204" pitchFamily="34" charset="0"/>
              </a:rPr>
              <a:t>contacts entre les pièces S</a:t>
            </a:r>
            <a:r>
              <a:rPr lang="fr-FR" b="1" i="1" u="sng" baseline="-25000" dirty="0">
                <a:latin typeface="Calibri Light" panose="020F0302020204030204" pitchFamily="34" charset="0"/>
              </a:rPr>
              <a:t>i</a:t>
            </a:r>
            <a:r>
              <a:rPr lang="fr-FR" b="1" i="1" u="sng" dirty="0">
                <a:latin typeface="Calibri Light" panose="020F0302020204030204" pitchFamily="34" charset="0"/>
              </a:rPr>
              <a:t> et </a:t>
            </a:r>
            <a:r>
              <a:rPr lang="fr-FR" b="1" i="1" u="sng" dirty="0" err="1">
                <a:latin typeface="Calibri Light" panose="020F0302020204030204" pitchFamily="34" charset="0"/>
              </a:rPr>
              <a:t>S</a:t>
            </a:r>
            <a:r>
              <a:rPr lang="fr-FR" b="1" i="1" u="sng" baseline="-25000" dirty="0" err="1">
                <a:latin typeface="Calibri Light" panose="020F0302020204030204" pitchFamily="34" charset="0"/>
              </a:rPr>
              <a:t>j</a:t>
            </a:r>
            <a:endParaRPr lang="fr-FR" b="1" i="1" u="sng" baseline="-25000" dirty="0"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Sur les 64 combinaisons possibles pour arranger les paramètres dans le torseur cinématique, certaines sont « faciles » à traduire par des contacts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D’autres…</a:t>
            </a:r>
          </a:p>
        </p:txBody>
      </p:sp>
      <p:sp>
        <p:nvSpPr>
          <p:cNvPr id="7" name="Explosion 2 6"/>
          <p:cNvSpPr/>
          <p:nvPr/>
        </p:nvSpPr>
        <p:spPr>
          <a:xfrm rot="1211467">
            <a:off x="5516210" y="328073"/>
            <a:ext cx="4104825" cy="2346975"/>
          </a:xfrm>
          <a:prstGeom prst="irregularSeal2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</a:rPr>
              <a:t>Pas de contact, pas de liaison !</a:t>
            </a:r>
          </a:p>
          <a:p>
            <a:pPr algn="ctr"/>
            <a:endParaRPr lang="fr-FR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78427" y="3377381"/>
                <a:ext cx="1873045" cy="14501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fr-FR" sz="28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28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fr-FR" sz="28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fr-FR" sz="28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28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fr-FR" sz="28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fr-F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fr-FR" sz="44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5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∀</m:t>
                      </m:r>
                      <m:r>
                        <a:rPr lang="fr-FR" sz="105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fr-FR" sz="105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∈</m:t>
                      </m:r>
                      <m:d>
                        <m:dPr>
                          <m:ctrlPr>
                            <a:rPr lang="fr-FR" sz="105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05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  <m:r>
                            <a:rPr lang="fr-FR" sz="105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fr-FR" sz="105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05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27" y="3377381"/>
                <a:ext cx="1873045" cy="145014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 descr="Pivot glissant 3D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7318" y="4409246"/>
            <a:ext cx="1860754" cy="169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356556" y="2718171"/>
                <a:ext cx="1873045" cy="14727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fr-FR" sz="2800" b="0" i="1" smtClean="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fr-FR" sz="28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28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fr-FR" sz="28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fr-FR" sz="2800" b="0" i="1" smtClean="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𝑉</m:t>
                                    </m:r>
                                    <m:r>
                                      <a:rPr lang="fr-FR" sz="2800" b="0" i="1" baseline="-25000" smtClean="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𝑦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fr-F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fr-FR" sz="44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5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∀</m:t>
                      </m:r>
                      <m:r>
                        <a:rPr lang="fr-FR" sz="105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fr-FR" sz="105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∈</m:t>
                      </m:r>
                      <m:d>
                        <m:dPr>
                          <m:ctrlPr>
                            <a:rPr lang="fr-FR" sz="105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05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  <m:r>
                            <a:rPr lang="fr-FR" sz="105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fr-FR" sz="105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05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556" y="2718171"/>
                <a:ext cx="1873045" cy="147271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/>
          <p:cNvSpPr txBox="1"/>
          <p:nvPr/>
        </p:nvSpPr>
        <p:spPr>
          <a:xfrm rot="20085190">
            <a:off x="5210419" y="4274604"/>
            <a:ext cx="7441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837436" y="4169496"/>
            <a:ext cx="7441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16" name="ZoneTexte 15"/>
          <p:cNvSpPr txBox="1"/>
          <p:nvPr/>
        </p:nvSpPr>
        <p:spPr>
          <a:xfrm rot="1135008">
            <a:off x="6656186" y="4278814"/>
            <a:ext cx="7441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18" name="Flèche en arc 17"/>
          <p:cNvSpPr/>
          <p:nvPr/>
        </p:nvSpPr>
        <p:spPr>
          <a:xfrm rot="16597310" flipH="1" flipV="1">
            <a:off x="5752686" y="2164127"/>
            <a:ext cx="3080784" cy="391214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875494"/>
              <a:gd name="adj5" fmla="val 12500"/>
            </a:avLst>
          </a:prstGeom>
          <a:gradFill flip="none" rotWithShape="1">
            <a:gsLst>
              <a:gs pos="0">
                <a:schemeClr val="accent1">
                  <a:tint val="50000"/>
                  <a:satMod val="300000"/>
                  <a:alpha val="42000"/>
                </a:schemeClr>
              </a:gs>
              <a:gs pos="35000">
                <a:schemeClr val="accent1">
                  <a:tint val="37000"/>
                  <a:satMod val="300000"/>
                  <a:alpha val="43000"/>
                </a:schemeClr>
              </a:gs>
              <a:gs pos="100000">
                <a:schemeClr val="accent1">
                  <a:tint val="15000"/>
                  <a:satMod val="350000"/>
                  <a:alpha val="94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47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Liaisons Normalisées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68</a:t>
            </a:fld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/>
          </p:nvPr>
        </p:nvGraphicFramePr>
        <p:xfrm>
          <a:off x="457200" y="1060176"/>
          <a:ext cx="8229600" cy="529617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62022">
                <a:tc>
                  <a:txBody>
                    <a:bodyPr/>
                    <a:lstStyle/>
                    <a:p>
                      <a:r>
                        <a:rPr lang="fr-FR" dirty="0"/>
                        <a:t>T 0 0 0</a:t>
                      </a:r>
                    </a:p>
                    <a:p>
                      <a:r>
                        <a:rPr lang="fr-FR" dirty="0"/>
                        <a:t>R 0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0</a:t>
                      </a:r>
                    </a:p>
                    <a:p>
                      <a:r>
                        <a:rPr lang="fr-FR" dirty="0"/>
                        <a:t>R 0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0</a:t>
                      </a:r>
                    </a:p>
                    <a:p>
                      <a:r>
                        <a:rPr lang="fr-FR" dirty="0"/>
                        <a:t>R 0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1</a:t>
                      </a:r>
                    </a:p>
                    <a:p>
                      <a:r>
                        <a:rPr lang="fr-FR" dirty="0"/>
                        <a:t>R 0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0</a:t>
                      </a:r>
                    </a:p>
                    <a:p>
                      <a:r>
                        <a:rPr lang="fr-FR" dirty="0"/>
                        <a:t>R 1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0</a:t>
                      </a:r>
                    </a:p>
                    <a:p>
                      <a:r>
                        <a:rPr lang="fr-FR" dirty="0"/>
                        <a:t>R 0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0</a:t>
                      </a:r>
                    </a:p>
                    <a:p>
                      <a:r>
                        <a:rPr lang="fr-FR" dirty="0"/>
                        <a:t>R 0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0</a:t>
                      </a:r>
                    </a:p>
                    <a:p>
                      <a:r>
                        <a:rPr lang="fr-FR" dirty="0"/>
                        <a:t>R 1 1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022">
                <a:tc>
                  <a:txBody>
                    <a:bodyPr/>
                    <a:lstStyle/>
                    <a:p>
                      <a:r>
                        <a:rPr lang="fr-FR" dirty="0"/>
                        <a:t>T 0 0 0</a:t>
                      </a:r>
                    </a:p>
                    <a:p>
                      <a:r>
                        <a:rPr lang="fr-FR" dirty="0"/>
                        <a:t>R 1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0</a:t>
                      </a:r>
                    </a:p>
                    <a:p>
                      <a:r>
                        <a:rPr lang="fr-FR" dirty="0"/>
                        <a:t>R 1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0</a:t>
                      </a:r>
                    </a:p>
                    <a:p>
                      <a:r>
                        <a:rPr lang="fr-FR" dirty="0"/>
                        <a:t>R 0 1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0</a:t>
                      </a:r>
                    </a:p>
                    <a:p>
                      <a:r>
                        <a:rPr lang="fr-FR" dirty="0"/>
                        <a:t>R 1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0</a:t>
                      </a:r>
                    </a:p>
                    <a:p>
                      <a:r>
                        <a:rPr lang="fr-FR" dirty="0"/>
                        <a:t>R 0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1</a:t>
                      </a:r>
                    </a:p>
                    <a:p>
                      <a:r>
                        <a:rPr lang="fr-FR" dirty="0"/>
                        <a:t>R 0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1 0</a:t>
                      </a:r>
                    </a:p>
                    <a:p>
                      <a:r>
                        <a:rPr lang="fr-FR" dirty="0"/>
                        <a:t>R 0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1 1</a:t>
                      </a:r>
                    </a:p>
                    <a:p>
                      <a:r>
                        <a:rPr lang="fr-FR" dirty="0"/>
                        <a:t>R 0 0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022">
                <a:tc>
                  <a:txBody>
                    <a:bodyPr/>
                    <a:lstStyle/>
                    <a:p>
                      <a:r>
                        <a:rPr lang="fr-FR" dirty="0"/>
                        <a:t>T 1 1 0</a:t>
                      </a:r>
                    </a:p>
                    <a:p>
                      <a:r>
                        <a:rPr lang="fr-FR" dirty="0"/>
                        <a:t>R 0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1</a:t>
                      </a:r>
                    </a:p>
                    <a:p>
                      <a:r>
                        <a:rPr lang="fr-FR" dirty="0"/>
                        <a:t>R 0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1</a:t>
                      </a:r>
                    </a:p>
                    <a:p>
                      <a:r>
                        <a:rPr lang="fr-FR" dirty="0"/>
                        <a:t>R 1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0</a:t>
                      </a:r>
                    </a:p>
                    <a:p>
                      <a:r>
                        <a:rPr lang="fr-FR" dirty="0"/>
                        <a:t>R 0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1 0</a:t>
                      </a:r>
                    </a:p>
                    <a:p>
                      <a:r>
                        <a:rPr lang="fr-FR" dirty="0"/>
                        <a:t>R 1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1 0</a:t>
                      </a:r>
                    </a:p>
                    <a:p>
                      <a:r>
                        <a:rPr lang="fr-FR" dirty="0"/>
                        <a:t>R 0 1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1</a:t>
                      </a:r>
                    </a:p>
                    <a:p>
                      <a:r>
                        <a:rPr lang="fr-FR" dirty="0"/>
                        <a:t>R 0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1 1</a:t>
                      </a:r>
                    </a:p>
                    <a:p>
                      <a:r>
                        <a:rPr lang="fr-FR" dirty="0"/>
                        <a:t>R 1 0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022">
                <a:tc>
                  <a:txBody>
                    <a:bodyPr/>
                    <a:lstStyle/>
                    <a:p>
                      <a:r>
                        <a:rPr lang="fr-FR" dirty="0"/>
                        <a:t>T 1 1 0</a:t>
                      </a:r>
                    </a:p>
                    <a:p>
                      <a:r>
                        <a:rPr lang="fr-FR" dirty="0"/>
                        <a:t>R 1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1 0</a:t>
                      </a:r>
                    </a:p>
                    <a:p>
                      <a:r>
                        <a:rPr lang="fr-FR" dirty="0"/>
                        <a:t>R 0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1</a:t>
                      </a:r>
                    </a:p>
                    <a:p>
                      <a:r>
                        <a:rPr lang="fr-FR" dirty="0"/>
                        <a:t>R 1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0</a:t>
                      </a:r>
                    </a:p>
                    <a:p>
                      <a:r>
                        <a:rPr lang="fr-FR" dirty="0"/>
                        <a:t>R 0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1</a:t>
                      </a:r>
                    </a:p>
                    <a:p>
                      <a:r>
                        <a:rPr lang="fr-FR" dirty="0"/>
                        <a:t>R 1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1</a:t>
                      </a:r>
                    </a:p>
                    <a:p>
                      <a:r>
                        <a:rPr lang="fr-FR" dirty="0"/>
                        <a:t>R 0 1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1</a:t>
                      </a:r>
                    </a:p>
                    <a:p>
                      <a:r>
                        <a:rPr lang="fr-FR" dirty="0"/>
                        <a:t>R 0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1 1</a:t>
                      </a:r>
                    </a:p>
                    <a:p>
                      <a:r>
                        <a:rPr lang="fr-FR" dirty="0"/>
                        <a:t>R 0</a:t>
                      </a:r>
                      <a:r>
                        <a:rPr lang="fr-FR" baseline="0" dirty="0"/>
                        <a:t> 1 0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2022">
                <a:tc>
                  <a:txBody>
                    <a:bodyPr/>
                    <a:lstStyle/>
                    <a:p>
                      <a:r>
                        <a:rPr lang="fr-FR" dirty="0"/>
                        <a:t>T 0 1 1</a:t>
                      </a:r>
                    </a:p>
                    <a:p>
                      <a:r>
                        <a:rPr lang="fr-FR" dirty="0"/>
                        <a:t>R 0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1</a:t>
                      </a:r>
                    </a:p>
                    <a:p>
                      <a:r>
                        <a:rPr lang="fr-FR" dirty="0"/>
                        <a:t>R 0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1</a:t>
                      </a:r>
                    </a:p>
                    <a:p>
                      <a:r>
                        <a:rPr lang="fr-FR" dirty="0"/>
                        <a:t>R 0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0</a:t>
                      </a:r>
                    </a:p>
                    <a:p>
                      <a:r>
                        <a:rPr lang="fr-FR" dirty="0"/>
                        <a:t>R 1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1</a:t>
                      </a:r>
                    </a:p>
                    <a:p>
                      <a:r>
                        <a:rPr lang="fr-FR" dirty="0"/>
                        <a:t>R 1 1</a:t>
                      </a:r>
                      <a:r>
                        <a:rPr lang="fr-FR" baseline="0" dirty="0"/>
                        <a:t> 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1</a:t>
                      </a:r>
                    </a:p>
                    <a:p>
                      <a:r>
                        <a:rPr lang="fr-FR" dirty="0"/>
                        <a:t>R 1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0</a:t>
                      </a:r>
                    </a:p>
                    <a:p>
                      <a:r>
                        <a:rPr lang="fr-FR" dirty="0"/>
                        <a:t>R 0 1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1 1</a:t>
                      </a:r>
                    </a:p>
                    <a:p>
                      <a:r>
                        <a:rPr lang="fr-FR" dirty="0"/>
                        <a:t>R 0 0</a:t>
                      </a:r>
                      <a:r>
                        <a:rPr lang="fr-FR" baseline="0" dirty="0"/>
                        <a:t> 1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2022">
                <a:tc>
                  <a:txBody>
                    <a:bodyPr/>
                    <a:lstStyle/>
                    <a:p>
                      <a:r>
                        <a:rPr lang="fr-FR" dirty="0"/>
                        <a:t>T 1 1 0</a:t>
                      </a:r>
                    </a:p>
                    <a:p>
                      <a:r>
                        <a:rPr lang="fr-FR" dirty="0"/>
                        <a:t>R 1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1</a:t>
                      </a:r>
                    </a:p>
                    <a:p>
                      <a:r>
                        <a:rPr lang="fr-FR" dirty="0"/>
                        <a:t>R 1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1</a:t>
                      </a:r>
                    </a:p>
                    <a:p>
                      <a:r>
                        <a:rPr lang="fr-FR" dirty="0"/>
                        <a:t>R 0 1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0</a:t>
                      </a:r>
                    </a:p>
                    <a:p>
                      <a:r>
                        <a:rPr lang="fr-FR" dirty="0"/>
                        <a:t>R 0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0</a:t>
                      </a:r>
                    </a:p>
                    <a:p>
                      <a:r>
                        <a:rPr lang="fr-FR" dirty="0"/>
                        <a:t>R 1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0</a:t>
                      </a:r>
                    </a:p>
                    <a:p>
                      <a:r>
                        <a:rPr lang="fr-FR" dirty="0"/>
                        <a:t>R 1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1</a:t>
                      </a:r>
                    </a:p>
                    <a:p>
                      <a:r>
                        <a:rPr lang="fr-FR" dirty="0"/>
                        <a:t>R 1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0</a:t>
                      </a:r>
                    </a:p>
                    <a:p>
                      <a:r>
                        <a:rPr lang="fr-FR" dirty="0"/>
                        <a:t>R 0 1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2022">
                <a:tc>
                  <a:txBody>
                    <a:bodyPr/>
                    <a:lstStyle/>
                    <a:p>
                      <a:r>
                        <a:rPr lang="fr-FR" dirty="0"/>
                        <a:t>T 1 0 0</a:t>
                      </a:r>
                    </a:p>
                    <a:p>
                      <a:r>
                        <a:rPr lang="fr-FR" dirty="0"/>
                        <a:t>R 1 1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0</a:t>
                      </a:r>
                    </a:p>
                    <a:p>
                      <a:r>
                        <a:rPr lang="fr-FR" dirty="0"/>
                        <a:t>R 1 1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1</a:t>
                      </a:r>
                    </a:p>
                    <a:p>
                      <a:r>
                        <a:rPr lang="fr-FR" dirty="0"/>
                        <a:t>R 1 1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1</a:t>
                      </a:r>
                    </a:p>
                    <a:p>
                      <a:r>
                        <a:rPr lang="fr-FR" dirty="0"/>
                        <a:t>R 1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0</a:t>
                      </a:r>
                    </a:p>
                    <a:p>
                      <a:r>
                        <a:rPr lang="fr-FR" dirty="0"/>
                        <a:t>R 1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0</a:t>
                      </a:r>
                    </a:p>
                    <a:p>
                      <a:r>
                        <a:rPr lang="fr-FR" dirty="0"/>
                        <a:t>R 1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1</a:t>
                      </a:r>
                    </a:p>
                    <a:p>
                      <a:r>
                        <a:rPr lang="fr-FR" dirty="0"/>
                        <a:t>R 1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1</a:t>
                      </a:r>
                    </a:p>
                    <a:p>
                      <a:r>
                        <a:rPr lang="fr-FR" dirty="0"/>
                        <a:t>R 0 1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2022">
                <a:tc>
                  <a:txBody>
                    <a:bodyPr/>
                    <a:lstStyle/>
                    <a:p>
                      <a:r>
                        <a:rPr lang="fr-FR" dirty="0"/>
                        <a:t>T 1 1 1</a:t>
                      </a:r>
                    </a:p>
                    <a:p>
                      <a:r>
                        <a:rPr lang="fr-FR" dirty="0"/>
                        <a:t>R 0 1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1 1</a:t>
                      </a:r>
                    </a:p>
                    <a:p>
                      <a:r>
                        <a:rPr lang="fr-FR" dirty="0"/>
                        <a:t>R 1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1 1</a:t>
                      </a:r>
                    </a:p>
                    <a:p>
                      <a:r>
                        <a:rPr lang="fr-FR" dirty="0"/>
                        <a:t>R 1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1</a:t>
                      </a:r>
                    </a:p>
                    <a:p>
                      <a:r>
                        <a:rPr lang="fr-FR" dirty="0"/>
                        <a:t>R 0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1 0</a:t>
                      </a:r>
                    </a:p>
                    <a:p>
                      <a:r>
                        <a:rPr lang="fr-FR" dirty="0"/>
                        <a:t>R 1 1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1</a:t>
                      </a:r>
                    </a:p>
                    <a:p>
                      <a:r>
                        <a:rPr lang="fr-FR" dirty="0"/>
                        <a:t>R 1 1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1</a:t>
                      </a:r>
                    </a:p>
                    <a:p>
                      <a:r>
                        <a:rPr lang="fr-FR" dirty="0"/>
                        <a:t>R 1</a:t>
                      </a:r>
                      <a:r>
                        <a:rPr lang="fr-FR" baseline="0" dirty="0"/>
                        <a:t> 1 1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1 1</a:t>
                      </a:r>
                    </a:p>
                    <a:p>
                      <a:r>
                        <a:rPr lang="fr-FR" dirty="0"/>
                        <a:t>R 1 1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841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Liaisons Normalisées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69</a:t>
            </a:fld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/>
          </p:nvPr>
        </p:nvGraphicFramePr>
        <p:xfrm>
          <a:off x="457200" y="1060176"/>
          <a:ext cx="8229600" cy="529617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62022">
                <a:tc>
                  <a:txBody>
                    <a:bodyPr/>
                    <a:lstStyle/>
                    <a:p>
                      <a:r>
                        <a:rPr lang="fr-FR" dirty="0"/>
                        <a:t>T 0 0 0</a:t>
                      </a:r>
                    </a:p>
                    <a:p>
                      <a:r>
                        <a:rPr lang="fr-FR" dirty="0"/>
                        <a:t>R 0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0</a:t>
                      </a:r>
                    </a:p>
                    <a:p>
                      <a:r>
                        <a:rPr lang="fr-FR" dirty="0"/>
                        <a:t>R 0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0</a:t>
                      </a:r>
                    </a:p>
                    <a:p>
                      <a:r>
                        <a:rPr lang="fr-FR" dirty="0"/>
                        <a:t>R 0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1</a:t>
                      </a:r>
                    </a:p>
                    <a:p>
                      <a:r>
                        <a:rPr lang="fr-FR" dirty="0"/>
                        <a:t>R 0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0</a:t>
                      </a:r>
                    </a:p>
                    <a:p>
                      <a:r>
                        <a:rPr lang="fr-FR" dirty="0"/>
                        <a:t>R 1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0</a:t>
                      </a:r>
                    </a:p>
                    <a:p>
                      <a:r>
                        <a:rPr lang="fr-FR" dirty="0"/>
                        <a:t>R 0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0</a:t>
                      </a:r>
                    </a:p>
                    <a:p>
                      <a:r>
                        <a:rPr lang="fr-FR" dirty="0"/>
                        <a:t>R 0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0</a:t>
                      </a:r>
                    </a:p>
                    <a:p>
                      <a:r>
                        <a:rPr lang="fr-FR" dirty="0"/>
                        <a:t>R 1 1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022">
                <a:tc>
                  <a:txBody>
                    <a:bodyPr/>
                    <a:lstStyle/>
                    <a:p>
                      <a:r>
                        <a:rPr lang="fr-FR" dirty="0"/>
                        <a:t>T 0 0 0</a:t>
                      </a:r>
                    </a:p>
                    <a:p>
                      <a:r>
                        <a:rPr lang="fr-FR" dirty="0"/>
                        <a:t>R 1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0</a:t>
                      </a:r>
                    </a:p>
                    <a:p>
                      <a:r>
                        <a:rPr lang="fr-FR" dirty="0"/>
                        <a:t>R 1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0</a:t>
                      </a:r>
                    </a:p>
                    <a:p>
                      <a:r>
                        <a:rPr lang="fr-FR" dirty="0"/>
                        <a:t>R 0 1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0</a:t>
                      </a:r>
                    </a:p>
                    <a:p>
                      <a:r>
                        <a:rPr lang="fr-FR" dirty="0"/>
                        <a:t>R 1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0</a:t>
                      </a:r>
                    </a:p>
                    <a:p>
                      <a:r>
                        <a:rPr lang="fr-FR" dirty="0"/>
                        <a:t>R 0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1</a:t>
                      </a:r>
                    </a:p>
                    <a:p>
                      <a:r>
                        <a:rPr lang="fr-FR" dirty="0"/>
                        <a:t>R 0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1 0</a:t>
                      </a:r>
                    </a:p>
                    <a:p>
                      <a:r>
                        <a:rPr lang="fr-FR" dirty="0"/>
                        <a:t>R 0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1 1</a:t>
                      </a:r>
                    </a:p>
                    <a:p>
                      <a:r>
                        <a:rPr lang="fr-FR" dirty="0"/>
                        <a:t>R 0 0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022">
                <a:tc>
                  <a:txBody>
                    <a:bodyPr/>
                    <a:lstStyle/>
                    <a:p>
                      <a:r>
                        <a:rPr lang="fr-FR" dirty="0"/>
                        <a:t>T 1 1 0</a:t>
                      </a:r>
                    </a:p>
                    <a:p>
                      <a:r>
                        <a:rPr lang="fr-FR" dirty="0"/>
                        <a:t>R 0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1</a:t>
                      </a:r>
                    </a:p>
                    <a:p>
                      <a:r>
                        <a:rPr lang="fr-FR" dirty="0"/>
                        <a:t>R 0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1</a:t>
                      </a:r>
                    </a:p>
                    <a:p>
                      <a:r>
                        <a:rPr lang="fr-FR" dirty="0"/>
                        <a:t>R 1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0</a:t>
                      </a:r>
                    </a:p>
                    <a:p>
                      <a:r>
                        <a:rPr lang="fr-FR" dirty="0"/>
                        <a:t>R 0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1 0</a:t>
                      </a:r>
                    </a:p>
                    <a:p>
                      <a:r>
                        <a:rPr lang="fr-FR" dirty="0"/>
                        <a:t>R 1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1 0</a:t>
                      </a:r>
                    </a:p>
                    <a:p>
                      <a:r>
                        <a:rPr lang="fr-FR" dirty="0"/>
                        <a:t>R 0 1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1</a:t>
                      </a:r>
                    </a:p>
                    <a:p>
                      <a:r>
                        <a:rPr lang="fr-FR" dirty="0"/>
                        <a:t>R 0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1 1</a:t>
                      </a:r>
                    </a:p>
                    <a:p>
                      <a:r>
                        <a:rPr lang="fr-FR" dirty="0"/>
                        <a:t>R 1 0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022">
                <a:tc>
                  <a:txBody>
                    <a:bodyPr/>
                    <a:lstStyle/>
                    <a:p>
                      <a:r>
                        <a:rPr lang="fr-FR" dirty="0"/>
                        <a:t>T 1 1 0</a:t>
                      </a:r>
                    </a:p>
                    <a:p>
                      <a:r>
                        <a:rPr lang="fr-FR" dirty="0"/>
                        <a:t>R 1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1 0</a:t>
                      </a:r>
                    </a:p>
                    <a:p>
                      <a:r>
                        <a:rPr lang="fr-FR" dirty="0"/>
                        <a:t>R 0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1</a:t>
                      </a:r>
                    </a:p>
                    <a:p>
                      <a:r>
                        <a:rPr lang="fr-FR" dirty="0"/>
                        <a:t>R 1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0</a:t>
                      </a:r>
                    </a:p>
                    <a:p>
                      <a:r>
                        <a:rPr lang="fr-FR" dirty="0"/>
                        <a:t>R 0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1</a:t>
                      </a:r>
                    </a:p>
                    <a:p>
                      <a:r>
                        <a:rPr lang="fr-FR" dirty="0"/>
                        <a:t>R 1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1</a:t>
                      </a:r>
                    </a:p>
                    <a:p>
                      <a:r>
                        <a:rPr lang="fr-FR" dirty="0"/>
                        <a:t>R 0 1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1</a:t>
                      </a:r>
                    </a:p>
                    <a:p>
                      <a:r>
                        <a:rPr lang="fr-FR" dirty="0"/>
                        <a:t>R 0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1 1</a:t>
                      </a:r>
                    </a:p>
                    <a:p>
                      <a:r>
                        <a:rPr lang="fr-FR" dirty="0"/>
                        <a:t>R 0</a:t>
                      </a:r>
                      <a:r>
                        <a:rPr lang="fr-FR" baseline="0" dirty="0"/>
                        <a:t> 1 0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2022">
                <a:tc>
                  <a:txBody>
                    <a:bodyPr/>
                    <a:lstStyle/>
                    <a:p>
                      <a:r>
                        <a:rPr lang="fr-FR" dirty="0"/>
                        <a:t>T 0 1 1</a:t>
                      </a:r>
                    </a:p>
                    <a:p>
                      <a:r>
                        <a:rPr lang="fr-FR" dirty="0"/>
                        <a:t>R 0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1</a:t>
                      </a:r>
                    </a:p>
                    <a:p>
                      <a:r>
                        <a:rPr lang="fr-FR" dirty="0"/>
                        <a:t>R 0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1</a:t>
                      </a:r>
                    </a:p>
                    <a:p>
                      <a:r>
                        <a:rPr lang="fr-FR" dirty="0"/>
                        <a:t>R 0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0</a:t>
                      </a:r>
                    </a:p>
                    <a:p>
                      <a:r>
                        <a:rPr lang="fr-FR" dirty="0"/>
                        <a:t>R 1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1</a:t>
                      </a:r>
                    </a:p>
                    <a:p>
                      <a:r>
                        <a:rPr lang="fr-FR" dirty="0"/>
                        <a:t>R 1 1</a:t>
                      </a:r>
                      <a:r>
                        <a:rPr lang="fr-FR" baseline="0" dirty="0"/>
                        <a:t> 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1</a:t>
                      </a:r>
                    </a:p>
                    <a:p>
                      <a:r>
                        <a:rPr lang="fr-FR" dirty="0"/>
                        <a:t>R 1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0</a:t>
                      </a:r>
                    </a:p>
                    <a:p>
                      <a:r>
                        <a:rPr lang="fr-FR" dirty="0"/>
                        <a:t>R 0 1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1 1</a:t>
                      </a:r>
                    </a:p>
                    <a:p>
                      <a:r>
                        <a:rPr lang="fr-FR" dirty="0"/>
                        <a:t>R 0 0</a:t>
                      </a:r>
                      <a:r>
                        <a:rPr lang="fr-FR" baseline="0" dirty="0"/>
                        <a:t> 1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2022">
                <a:tc>
                  <a:txBody>
                    <a:bodyPr/>
                    <a:lstStyle/>
                    <a:p>
                      <a:r>
                        <a:rPr lang="fr-FR" dirty="0"/>
                        <a:t>T 1 1 0</a:t>
                      </a:r>
                    </a:p>
                    <a:p>
                      <a:r>
                        <a:rPr lang="fr-FR" dirty="0"/>
                        <a:t>R 1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1</a:t>
                      </a:r>
                    </a:p>
                    <a:p>
                      <a:r>
                        <a:rPr lang="fr-FR" dirty="0"/>
                        <a:t>R 1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1</a:t>
                      </a:r>
                    </a:p>
                    <a:p>
                      <a:r>
                        <a:rPr lang="fr-FR" dirty="0"/>
                        <a:t>R 0 1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0</a:t>
                      </a:r>
                    </a:p>
                    <a:p>
                      <a:r>
                        <a:rPr lang="fr-FR" dirty="0"/>
                        <a:t>R 0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0</a:t>
                      </a:r>
                    </a:p>
                    <a:p>
                      <a:r>
                        <a:rPr lang="fr-FR" dirty="0"/>
                        <a:t>R 1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0</a:t>
                      </a:r>
                    </a:p>
                    <a:p>
                      <a:r>
                        <a:rPr lang="fr-FR" dirty="0"/>
                        <a:t>R 1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1</a:t>
                      </a:r>
                    </a:p>
                    <a:p>
                      <a:r>
                        <a:rPr lang="fr-FR" dirty="0"/>
                        <a:t>R 1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0</a:t>
                      </a:r>
                    </a:p>
                    <a:p>
                      <a:r>
                        <a:rPr lang="fr-FR" dirty="0"/>
                        <a:t>R 0 1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2022">
                <a:tc>
                  <a:txBody>
                    <a:bodyPr/>
                    <a:lstStyle/>
                    <a:p>
                      <a:r>
                        <a:rPr lang="fr-FR" dirty="0"/>
                        <a:t>T 1 0 0</a:t>
                      </a:r>
                    </a:p>
                    <a:p>
                      <a:r>
                        <a:rPr lang="fr-FR" dirty="0"/>
                        <a:t>R 1 1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0</a:t>
                      </a:r>
                    </a:p>
                    <a:p>
                      <a:r>
                        <a:rPr lang="fr-FR" dirty="0"/>
                        <a:t>R 1 1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1</a:t>
                      </a:r>
                    </a:p>
                    <a:p>
                      <a:r>
                        <a:rPr lang="fr-FR" dirty="0"/>
                        <a:t>R 1 1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1</a:t>
                      </a:r>
                    </a:p>
                    <a:p>
                      <a:r>
                        <a:rPr lang="fr-FR" dirty="0"/>
                        <a:t>R 1 0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0</a:t>
                      </a:r>
                    </a:p>
                    <a:p>
                      <a:r>
                        <a:rPr lang="fr-FR" dirty="0"/>
                        <a:t>R 1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0</a:t>
                      </a:r>
                    </a:p>
                    <a:p>
                      <a:r>
                        <a:rPr lang="fr-FR" dirty="0"/>
                        <a:t>R 1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1</a:t>
                      </a:r>
                    </a:p>
                    <a:p>
                      <a:r>
                        <a:rPr lang="fr-FR" dirty="0"/>
                        <a:t>R 1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1</a:t>
                      </a:r>
                    </a:p>
                    <a:p>
                      <a:r>
                        <a:rPr lang="fr-FR" dirty="0"/>
                        <a:t>R 0 1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2022">
                <a:tc>
                  <a:txBody>
                    <a:bodyPr/>
                    <a:lstStyle/>
                    <a:p>
                      <a:r>
                        <a:rPr lang="fr-FR" dirty="0"/>
                        <a:t>T 1 1 1</a:t>
                      </a:r>
                    </a:p>
                    <a:p>
                      <a:r>
                        <a:rPr lang="fr-FR" dirty="0"/>
                        <a:t>R 0 1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1 1</a:t>
                      </a:r>
                    </a:p>
                    <a:p>
                      <a:r>
                        <a:rPr lang="fr-FR" dirty="0"/>
                        <a:t>R 1 0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1 1</a:t>
                      </a:r>
                    </a:p>
                    <a:p>
                      <a:r>
                        <a:rPr lang="fr-FR" dirty="0"/>
                        <a:t>R 1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0 1</a:t>
                      </a:r>
                    </a:p>
                    <a:p>
                      <a:r>
                        <a:rPr lang="fr-FR" dirty="0"/>
                        <a:t>R 0 1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1 0</a:t>
                      </a:r>
                    </a:p>
                    <a:p>
                      <a:r>
                        <a:rPr lang="fr-FR" dirty="0"/>
                        <a:t>R 1 1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0 1</a:t>
                      </a:r>
                    </a:p>
                    <a:p>
                      <a:r>
                        <a:rPr lang="fr-FR" dirty="0"/>
                        <a:t>R 1 1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0 1 1</a:t>
                      </a:r>
                    </a:p>
                    <a:p>
                      <a:r>
                        <a:rPr lang="fr-FR" dirty="0"/>
                        <a:t>R 1</a:t>
                      </a:r>
                      <a:r>
                        <a:rPr lang="fr-FR" baseline="0" dirty="0"/>
                        <a:t> 1 1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 1 1 1</a:t>
                      </a:r>
                    </a:p>
                    <a:p>
                      <a:r>
                        <a:rPr lang="fr-FR" dirty="0"/>
                        <a:t>R 1 1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à coins arrondis 4"/>
          <p:cNvSpPr/>
          <p:nvPr/>
        </p:nvSpPr>
        <p:spPr>
          <a:xfrm>
            <a:off x="457200" y="1060176"/>
            <a:ext cx="1040296" cy="636102"/>
          </a:xfrm>
          <a:prstGeom prst="roundRect">
            <a:avLst/>
          </a:prstGeom>
          <a:solidFill>
            <a:srgbClr val="E7E6E6">
              <a:alpha val="80000"/>
            </a:srgbClr>
          </a:solidFill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Encastrement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1497496" y="1060176"/>
            <a:ext cx="3061252" cy="636102"/>
          </a:xfrm>
          <a:prstGeom prst="roundRect">
            <a:avLst/>
          </a:prstGeom>
          <a:solidFill>
            <a:srgbClr val="E7E6E6">
              <a:alpha val="80000"/>
            </a:srgbClr>
          </a:solidFill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GLISSIERE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4572000" y="1060176"/>
            <a:ext cx="3061252" cy="636102"/>
          </a:xfrm>
          <a:prstGeom prst="roundRect">
            <a:avLst/>
          </a:prstGeom>
          <a:solidFill>
            <a:srgbClr val="E7E6E6">
              <a:alpha val="80000"/>
            </a:srgbClr>
          </a:solidFill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PIVOT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7639878" y="1060176"/>
            <a:ext cx="1040296" cy="636102"/>
          </a:xfrm>
          <a:prstGeom prst="roundRect">
            <a:avLst/>
          </a:prstGeom>
          <a:solidFill>
            <a:srgbClr val="E7E6E6">
              <a:alpha val="80000"/>
            </a:srgbClr>
          </a:solidFill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/>
              <a:t>ROTULE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7639878" y="5720250"/>
            <a:ext cx="1040296" cy="636102"/>
          </a:xfrm>
          <a:prstGeom prst="roundRect">
            <a:avLst/>
          </a:prstGeom>
          <a:solidFill>
            <a:srgbClr val="E7E6E6">
              <a:alpha val="80000"/>
            </a:srgbClr>
          </a:solidFill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LIBRE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457200" y="1709530"/>
            <a:ext cx="3061252" cy="636102"/>
          </a:xfrm>
          <a:prstGeom prst="roundRect">
            <a:avLst/>
          </a:prstGeom>
          <a:solidFill>
            <a:srgbClr val="E7E6E6">
              <a:alpha val="80000"/>
            </a:srgbClr>
          </a:solidFill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ROTULE à DOIGT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4578626" y="5720250"/>
            <a:ext cx="3061252" cy="636102"/>
          </a:xfrm>
          <a:prstGeom prst="roundRect">
            <a:avLst/>
          </a:prstGeom>
          <a:solidFill>
            <a:srgbClr val="E7E6E6">
              <a:alpha val="80000"/>
            </a:srgbClr>
          </a:solidFill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PONCTUELLE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3518452" y="1709530"/>
            <a:ext cx="3061252" cy="636102"/>
          </a:xfrm>
          <a:prstGeom prst="roundRect">
            <a:avLst/>
          </a:prstGeom>
          <a:solidFill>
            <a:srgbClr val="E7E6E6">
              <a:alpha val="80000"/>
            </a:srgbClr>
          </a:solidFill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PIVOT GLISSANT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457200" y="2372134"/>
            <a:ext cx="3061252" cy="636102"/>
          </a:xfrm>
          <a:prstGeom prst="roundRect">
            <a:avLst/>
          </a:prstGeom>
          <a:solidFill>
            <a:srgbClr val="E7E6E6">
              <a:alpha val="80000"/>
            </a:srgbClr>
          </a:solidFill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APPUI PLAN</a:t>
            </a:r>
          </a:p>
        </p:txBody>
      </p:sp>
      <p:sp>
        <p:nvSpPr>
          <p:cNvPr id="23" name="Rectangle à coins arrondis 22"/>
          <p:cNvSpPr/>
          <p:nvPr/>
        </p:nvSpPr>
        <p:spPr>
          <a:xfrm>
            <a:off x="457200" y="5084148"/>
            <a:ext cx="3061252" cy="636102"/>
          </a:xfrm>
          <a:prstGeom prst="roundRect">
            <a:avLst/>
          </a:prstGeom>
          <a:solidFill>
            <a:srgbClr val="E7E6E6">
              <a:alpha val="80000"/>
            </a:srgbClr>
          </a:solidFill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LINEAIRE ANNULAIRE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4605130" y="2372133"/>
            <a:ext cx="1974574" cy="1961327"/>
          </a:xfrm>
          <a:prstGeom prst="roundRect">
            <a:avLst/>
          </a:prstGeom>
          <a:solidFill>
            <a:srgbClr val="E7E6E6">
              <a:alpha val="80000"/>
            </a:srgbClr>
          </a:solidFill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fr-FR" b="1" dirty="0"/>
              <a:t>LINEAIRE RECTILIGNE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457200" y="1696278"/>
            <a:ext cx="8232913" cy="4660074"/>
            <a:chOff x="457200" y="1696278"/>
            <a:chExt cx="8232913" cy="4660074"/>
          </a:xfrm>
        </p:grpSpPr>
        <p:sp>
          <p:nvSpPr>
            <p:cNvPr id="15" name="Rectangle à coins arrondis 14"/>
            <p:cNvSpPr/>
            <p:nvPr/>
          </p:nvSpPr>
          <p:spPr>
            <a:xfrm>
              <a:off x="457200" y="5720250"/>
              <a:ext cx="3061252" cy="636102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1 seule rotation bloquée</a:t>
              </a:r>
            </a:p>
          </p:txBody>
        </p:sp>
        <p:sp>
          <p:nvSpPr>
            <p:cNvPr id="18" name="Rectangle à coins arrondis 17"/>
            <p:cNvSpPr/>
            <p:nvPr/>
          </p:nvSpPr>
          <p:spPr>
            <a:xfrm>
              <a:off x="7639878" y="1709530"/>
              <a:ext cx="1040296" cy="636102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100" b="1" dirty="0"/>
                <a:t>3 translations</a:t>
              </a:r>
            </a:p>
          </p:txBody>
        </p:sp>
        <p:sp>
          <p:nvSpPr>
            <p:cNvPr id="20" name="Rectangle à coins arrondis 19"/>
            <p:cNvSpPr/>
            <p:nvPr/>
          </p:nvSpPr>
          <p:spPr>
            <a:xfrm>
              <a:off x="3541643" y="2345632"/>
              <a:ext cx="1040296" cy="4010718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fr-FR" b="1" dirty="0"/>
                <a:t>1 translation et 1 rotation d’axe différent</a:t>
              </a:r>
            </a:p>
          </p:txBody>
        </p:sp>
        <p:sp>
          <p:nvSpPr>
            <p:cNvPr id="25" name="Rectangle à coins arrondis 24"/>
            <p:cNvSpPr/>
            <p:nvPr/>
          </p:nvSpPr>
          <p:spPr>
            <a:xfrm>
              <a:off x="6616147" y="1696278"/>
              <a:ext cx="1040296" cy="2014331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fr-FR" b="1" dirty="0"/>
                <a:t>2 translations</a:t>
              </a:r>
            </a:p>
          </p:txBody>
        </p:sp>
        <p:sp>
          <p:nvSpPr>
            <p:cNvPr id="26" name="Rectangle à coins arrondis 25"/>
            <p:cNvSpPr/>
            <p:nvPr/>
          </p:nvSpPr>
          <p:spPr>
            <a:xfrm>
              <a:off x="7649817" y="2319122"/>
              <a:ext cx="1040296" cy="2014331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fr-FR" b="1" dirty="0"/>
                <a:t>3 translations et 1 rotation</a:t>
              </a:r>
            </a:p>
          </p:txBody>
        </p:sp>
        <p:sp>
          <p:nvSpPr>
            <p:cNvPr id="27" name="Rectangle à coins arrondis 26"/>
            <p:cNvSpPr/>
            <p:nvPr/>
          </p:nvSpPr>
          <p:spPr>
            <a:xfrm>
              <a:off x="457200" y="3043298"/>
              <a:ext cx="3061252" cy="1290161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2 translations et 1 rotation dans le plan de glissement</a:t>
              </a:r>
            </a:p>
          </p:txBody>
        </p:sp>
        <p:sp>
          <p:nvSpPr>
            <p:cNvPr id="28" name="Rectangle à coins arrondis 27"/>
            <p:cNvSpPr/>
            <p:nvPr/>
          </p:nvSpPr>
          <p:spPr>
            <a:xfrm>
              <a:off x="457200" y="4368521"/>
              <a:ext cx="3061252" cy="636102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600" b="1" dirty="0"/>
                <a:t>2 translations et 2 rotations dans le plan de glissement</a:t>
              </a:r>
            </a:p>
          </p:txBody>
        </p:sp>
        <p:sp>
          <p:nvSpPr>
            <p:cNvPr id="29" name="Rectangle à coins arrondis 28"/>
            <p:cNvSpPr/>
            <p:nvPr/>
          </p:nvSpPr>
          <p:spPr>
            <a:xfrm>
              <a:off x="4605130" y="4381767"/>
              <a:ext cx="4075044" cy="1290161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2 rotations et 1 translation</a:t>
              </a:r>
              <a:br>
                <a:rPr lang="fr-FR" b="1" dirty="0"/>
              </a:br>
              <a:r>
                <a:rPr lang="fr-FR" b="1" dirty="0"/>
                <a:t>(glissière courte)</a:t>
              </a:r>
            </a:p>
          </p:txBody>
        </p:sp>
        <p:sp>
          <p:nvSpPr>
            <p:cNvPr id="31" name="Rectangle à coins arrondis 30"/>
            <p:cNvSpPr/>
            <p:nvPr/>
          </p:nvSpPr>
          <p:spPr>
            <a:xfrm>
              <a:off x="6592956" y="3732419"/>
              <a:ext cx="1040296" cy="636102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1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8424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21" grpId="0" animBg="1"/>
      <p:bldP spid="23" grpId="0" animBg="1"/>
      <p:bldP spid="24" grpId="0" animBg="1"/>
    </p:bld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PChart"/>
          <p:cNvSpPr/>
          <p:nvPr>
            <p:custDataLst>
              <p:tags r:id="rId2"/>
            </p:custDataLst>
          </p:nvPr>
        </p:nvSpPr>
        <p:spPr>
          <a:xfrm>
            <a:off x="4508500" y="1714500"/>
            <a:ext cx="4572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Quelle norme doit on utiliser?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90830" y="1690689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Concordance des vues A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Concordance des vues B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58651" t="22553" r="-2093" b="3858"/>
          <a:stretch/>
        </p:blipFill>
        <p:spPr>
          <a:xfrm>
            <a:off x="3726447" y="2136592"/>
            <a:ext cx="1289786" cy="52939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/>
          <a:srcRect t="22553" r="54911" b="-9080"/>
          <a:stretch/>
        </p:blipFill>
        <p:spPr>
          <a:xfrm>
            <a:off x="3564831" y="1347220"/>
            <a:ext cx="1338698" cy="6224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955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Tableau synthétique de la schématisation des liaisons normalisées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70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3897"/>
            <a:ext cx="9144000" cy="54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73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Liaison et éléments de schématisation complémentaires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71</a:t>
            </a:fld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/>
          </p:nvPr>
        </p:nvGraphicFramePr>
        <p:xfrm>
          <a:off x="457200" y="1268360"/>
          <a:ext cx="8229600" cy="4970208"/>
        </p:xfrm>
        <a:graphic>
          <a:graphicData uri="http://schemas.openxmlformats.org/drawingml/2006/table">
            <a:tbl>
              <a:tblPr bandCol="1">
                <a:tableStyleId>{BC89EF96-8CEA-46FF-86C4-4CE0E7609802}</a:tableStyleId>
              </a:tblPr>
              <a:tblGrid>
                <a:gridCol w="1651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2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0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44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1276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bâti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fr-FR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fr-FR" dirty="0"/>
                        <a:t>Courroies simples, étagées, chaînes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l"/>
                      <a:endParaRPr lang="fr-FR" dirty="0"/>
                    </a:p>
                  </a:txBody>
                  <a:tcPr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276">
                <a:tc rowSpan="2">
                  <a:txBody>
                    <a:bodyPr/>
                    <a:lstStyle/>
                    <a:p>
                      <a:pPr algn="l"/>
                      <a:r>
                        <a:rPr lang="fr-FR" dirty="0"/>
                        <a:t>Liaison</a:t>
                      </a:r>
                      <a:r>
                        <a:rPr lang="fr-FR" baseline="0" dirty="0"/>
                        <a:t> came</a:t>
                      </a:r>
                      <a:endParaRPr lang="fr-FR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l"/>
                      <a:endParaRPr lang="fr-FR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l"/>
                      <a:endParaRPr lang="fr-FR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l"/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1276">
                <a:tc vMerge="1">
                  <a:txBody>
                    <a:bodyPr/>
                    <a:lstStyle/>
                    <a:p>
                      <a:pPr algn="l"/>
                      <a:endParaRPr lang="fr-FR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l"/>
                      <a:endParaRPr lang="fr-FR" dirty="0"/>
                    </a:p>
                  </a:txBody>
                  <a:tcPr anchor="ctr"/>
                </a:tc>
                <a:tc rowSpan="2" gridSpan="2">
                  <a:txBody>
                    <a:bodyPr/>
                    <a:lstStyle/>
                    <a:p>
                      <a:pPr algn="l"/>
                      <a:endParaRPr lang="fr-FR" dirty="0"/>
                    </a:p>
                  </a:txBody>
                  <a:tcPr anchor="ctr">
                    <a:lnR w="12700" cmpd="sng">
                      <a:noFill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/>
                      <a:endParaRPr lang="fr-FR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2552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Roues de frictions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dirty="0"/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l"/>
                      <a:endParaRPr lang="fr-FR" dirty="0"/>
                    </a:p>
                  </a:txBody>
                  <a:tcPr anchor="ctr"/>
                </a:tc>
                <a:tc hMerge="1" vMerge="1">
                  <a:txBody>
                    <a:bodyPr/>
                    <a:lstStyle/>
                    <a:p>
                      <a:pPr algn="l"/>
                      <a:endParaRPr lang="fr-FR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3828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Engrenages, crémaillère, roue et vis sans fin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dirty="0"/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497" y="1327353"/>
            <a:ext cx="1687963" cy="42662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509" y="2096037"/>
            <a:ext cx="1919749" cy="88348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636" y="3234688"/>
            <a:ext cx="1197178" cy="6559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4799" y="3737325"/>
            <a:ext cx="1173459" cy="59870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4554" y="1229296"/>
            <a:ext cx="2076450" cy="136207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0138" y="2714467"/>
            <a:ext cx="2066925" cy="149542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3650" y="2690654"/>
            <a:ext cx="2124075" cy="15430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10"/>
          <a:srcRect l="5487"/>
          <a:stretch/>
        </p:blipFill>
        <p:spPr>
          <a:xfrm>
            <a:off x="2119006" y="4422840"/>
            <a:ext cx="1431363" cy="12001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</a:blip>
          <a:srcRect r="5289" b="11775"/>
          <a:stretch/>
        </p:blipFill>
        <p:spPr>
          <a:xfrm>
            <a:off x="3119591" y="5204939"/>
            <a:ext cx="1452410" cy="103362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26860" y="4671539"/>
            <a:ext cx="1485900" cy="10668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0004" y="4456084"/>
            <a:ext cx="2071000" cy="1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12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Eléments de contact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fld id="{3466D8FE-5733-7B45-8963-854D3AC5C96E}" type="slidenum">
              <a:rPr lang="fr-FR" smtClean="0"/>
              <a:pPr/>
              <a:t>72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728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41805">
            <a:off x="6026779" y="402454"/>
            <a:ext cx="188087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001" y="3565876"/>
            <a:ext cx="3498593" cy="2638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73</a:t>
            </a:fld>
            <a:endParaRPr lang="fr-FR" dirty="0"/>
          </a:p>
        </p:txBody>
      </p:sp>
      <p:pic>
        <p:nvPicPr>
          <p:cNvPr id="4" name="Picture 2" descr="Afficher l'image d'origin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64580">
            <a:off x="480850" y="661752"/>
            <a:ext cx="3398786" cy="12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 rot="633497">
            <a:off x="3663724" y="4026290"/>
            <a:ext cx="49866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Calibri Light" panose="020F0302020204030204" pitchFamily="34" charset="0"/>
              </a:rPr>
              <a:t>Par ailleurs nous verrons que l’analyse de la façon dont les contacts entre deux classes d’équivalence peuvent être</a:t>
            </a:r>
            <a:r>
              <a:rPr lang="fr-FR" sz="2000" b="1" dirty="0">
                <a:latin typeface="Calibri Light" panose="020F0302020204030204" pitchFamily="34" charset="0"/>
              </a:rPr>
              <a:t> complémentaires ou en concurrence</a:t>
            </a:r>
            <a:r>
              <a:rPr lang="fr-FR" sz="2000" dirty="0">
                <a:latin typeface="Calibri Light" panose="020F0302020204030204" pitchFamily="34" charset="0"/>
              </a:rPr>
              <a:t> est d’une importance primordiale en technologie.</a:t>
            </a:r>
          </a:p>
        </p:txBody>
      </p:sp>
      <p:sp>
        <p:nvSpPr>
          <p:cNvPr id="8" name="ZoneTexte 7"/>
          <p:cNvSpPr txBox="1"/>
          <p:nvPr/>
        </p:nvSpPr>
        <p:spPr>
          <a:xfrm rot="20964825">
            <a:off x="1063165" y="1737844"/>
            <a:ext cx="49866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Calibri Light" panose="020F0302020204030204" pitchFamily="34" charset="0"/>
              </a:rPr>
              <a:t>Techniquement les contacts se réalisent </a:t>
            </a:r>
            <a:r>
              <a:rPr lang="fr-FR" sz="2000" b="1" dirty="0">
                <a:latin typeface="Calibri Light" panose="020F0302020204030204" pitchFamily="34" charset="0"/>
              </a:rPr>
              <a:t>rarement directement </a:t>
            </a:r>
            <a:r>
              <a:rPr lang="fr-FR" sz="2000" dirty="0">
                <a:latin typeface="Calibri Light" panose="020F0302020204030204" pitchFamily="34" charset="0"/>
              </a:rPr>
              <a:t>mais souvent par </a:t>
            </a:r>
            <a:r>
              <a:rPr lang="fr-FR" sz="2000" b="1" i="1" u="sng" dirty="0">
                <a:latin typeface="Calibri Light" panose="020F0302020204030204" pitchFamily="34" charset="0"/>
              </a:rPr>
              <a:t>l’interposition d’éléments de contacts </a:t>
            </a:r>
            <a:r>
              <a:rPr lang="fr-FR" sz="2000" dirty="0">
                <a:latin typeface="Calibri Light" panose="020F0302020204030204" pitchFamily="34" charset="0"/>
              </a:rPr>
              <a:t>permettant une amélioration de la précision et de la capacité de charge de ces contacts</a:t>
            </a:r>
          </a:p>
        </p:txBody>
      </p:sp>
    </p:spTree>
    <p:extLst>
      <p:ext uri="{BB962C8B-B14F-4D97-AF65-F5344CB8AC3E}">
        <p14:creationId xmlns:p14="http://schemas.microsoft.com/office/powerpoint/2010/main" val="61618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Afficher l'image d'origin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2577" y="4341665"/>
            <a:ext cx="1739348" cy="201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Eléments de contact de la liaison Linéaire annulaire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74</a:t>
            </a:fld>
            <a:endParaRPr lang="fr-FR" dirty="0"/>
          </a:p>
        </p:txBody>
      </p:sp>
      <p:sp>
        <p:nvSpPr>
          <p:cNvPr id="23" name="Rectangle à coins arrondis 22"/>
          <p:cNvSpPr/>
          <p:nvPr/>
        </p:nvSpPr>
        <p:spPr>
          <a:xfrm>
            <a:off x="457200" y="5084148"/>
            <a:ext cx="3061252" cy="636102"/>
          </a:xfrm>
          <a:prstGeom prst="roundRect">
            <a:avLst/>
          </a:prstGeom>
          <a:solidFill>
            <a:srgbClr val="E7E6E6">
              <a:alpha val="80000"/>
            </a:srgbClr>
          </a:solidFill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LINEAIRE ANNULAIRE</a:t>
            </a:r>
          </a:p>
        </p:txBody>
      </p:sp>
      <p:pic>
        <p:nvPicPr>
          <p:cNvPr id="15" name="Picture 2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3694" y="1973786"/>
            <a:ext cx="1942065" cy="202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Lineaire annulaire 3D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983019"/>
            <a:ext cx="1905000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6349594" y="2710312"/>
            <a:ext cx="1576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latin typeface="Calibri Light" panose="020F0302020204030204" pitchFamily="34" charset="0"/>
              </a:rPr>
              <a:t>Roulements à billes</a:t>
            </a:r>
            <a:br>
              <a:rPr lang="fr-FR" sz="1400" dirty="0">
                <a:latin typeface="Calibri Light" panose="020F0302020204030204" pitchFamily="34" charset="0"/>
              </a:rPr>
            </a:br>
            <a:r>
              <a:rPr lang="fr-FR" sz="1400" b="1" i="1" u="sng" dirty="0">
                <a:latin typeface="Calibri Light" panose="020F0302020204030204" pitchFamily="34" charset="0"/>
              </a:rPr>
              <a:t>sans</a:t>
            </a:r>
            <a:r>
              <a:rPr lang="fr-FR" sz="1400" dirty="0">
                <a:latin typeface="Calibri Light" panose="020F0302020204030204" pitchFamily="34" charset="0"/>
              </a:rPr>
              <a:t> arrêt axiaux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587709" y="5816761"/>
            <a:ext cx="3261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alibri Light" panose="020F0302020204030204" pitchFamily="34" charset="0"/>
              </a:rPr>
              <a:t>Roulements à rotule sur rouleaux</a:t>
            </a:r>
            <a:br>
              <a:rPr lang="fr-FR" sz="1400" dirty="0">
                <a:latin typeface="Calibri Light" panose="020F0302020204030204" pitchFamily="34" charset="0"/>
              </a:rPr>
            </a:br>
            <a:r>
              <a:rPr lang="fr-FR" sz="1400" b="1" i="1" u="sng" dirty="0">
                <a:latin typeface="Calibri Light" panose="020F0302020204030204" pitchFamily="34" charset="0"/>
              </a:rPr>
              <a:t>sans</a:t>
            </a:r>
            <a:r>
              <a:rPr lang="fr-FR" sz="1400" dirty="0">
                <a:latin typeface="Calibri Light" panose="020F0302020204030204" pitchFamily="34" charset="0"/>
              </a:rPr>
              <a:t> arrêt axiaux</a:t>
            </a:r>
          </a:p>
        </p:txBody>
      </p:sp>
      <p:pic>
        <p:nvPicPr>
          <p:cNvPr id="19" name="Picture 6" descr="Afficher l'image d'origin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9594" y="3880298"/>
            <a:ext cx="2641600" cy="184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necteur droit avec flèche 19"/>
          <p:cNvCxnSpPr>
            <a:stCxn id="23" idx="3"/>
            <a:endCxn id="25" idx="1"/>
          </p:cNvCxnSpPr>
          <p:nvPr/>
        </p:nvCxnSpPr>
        <p:spPr>
          <a:xfrm flipV="1">
            <a:off x="3518452" y="5349010"/>
            <a:ext cx="644125" cy="531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23" idx="3"/>
            <a:endCxn id="15" idx="1"/>
          </p:cNvCxnSpPr>
          <p:nvPr/>
        </p:nvCxnSpPr>
        <p:spPr>
          <a:xfrm flipV="1">
            <a:off x="3518452" y="2986897"/>
            <a:ext cx="665242" cy="24153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http://www.technosupport.fr/media/tous/liaisons/images/lia_annu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3657" y="96719"/>
            <a:ext cx="1095375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420" y="3749390"/>
            <a:ext cx="2517602" cy="1121975"/>
          </a:xfrm>
          <a:prstGeom prst="rect">
            <a:avLst/>
          </a:prstGeom>
        </p:spPr>
      </p:pic>
      <p:sp>
        <p:nvSpPr>
          <p:cNvPr id="21" name="Rectangle à coins arrondis 20"/>
          <p:cNvSpPr/>
          <p:nvPr/>
        </p:nvSpPr>
        <p:spPr>
          <a:xfrm>
            <a:off x="339325" y="3659399"/>
            <a:ext cx="3061252" cy="1301959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 descr="chape"/>
          <p:cNvPicPr/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531" r="18985"/>
          <a:stretch/>
        </p:blipFill>
        <p:spPr bwMode="auto">
          <a:xfrm>
            <a:off x="3059022" y="662452"/>
            <a:ext cx="1159017" cy="1240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Connecteur droit avec flèche 26"/>
          <p:cNvCxnSpPr>
            <a:stCxn id="23" idx="3"/>
            <a:endCxn id="26" idx="2"/>
          </p:cNvCxnSpPr>
          <p:nvPr/>
        </p:nvCxnSpPr>
        <p:spPr>
          <a:xfrm flipV="1">
            <a:off x="3518452" y="1903242"/>
            <a:ext cx="120079" cy="34989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807785" y="1045651"/>
            <a:ext cx="1307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latin typeface="Calibri Light" panose="020F0302020204030204" pitchFamily="34" charset="0"/>
              </a:rPr>
              <a:t>Coussinet court</a:t>
            </a:r>
          </a:p>
        </p:txBody>
      </p:sp>
    </p:spTree>
    <p:extLst>
      <p:ext uri="{BB962C8B-B14F-4D97-AF65-F5344CB8AC3E}">
        <p14:creationId xmlns:p14="http://schemas.microsoft.com/office/powerpoint/2010/main" val="2923582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rapport L/D…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75</a:t>
            </a:fld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9468" y="2925065"/>
            <a:ext cx="3864554" cy="272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457200" y="973394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Le rapport entre la longueur de portée L sur le diamètre d’arbre D est abondamment utilisé pour décrire une liaison cylindre/cylindre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Si ce rapport est faible, compte-tenu du jeu radial, un angle dit de rotulage est inévitable : la modélisation correcte est une linéaire annulaire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Si ce rapport est important, alors l’angle de rotulage est négligeable et la modélisation correcte est une pivot glissante…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4437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rapport L/D…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76</a:t>
            </a:fld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6750" y="2903930"/>
            <a:ext cx="3864554" cy="272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457200" y="973394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Le rapport entre la longueur de portée L sur le diamètre d’arbre D est abondamment utilisé pour décrire une liaison cylindre/cylindre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Si ce rapport est faible, compte-tenu du jeu radial, un angle dit de rotulage est inévitable : la modélisation correcte est une linéaire annulaire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Si ce rapport est important, alors l’angle de rotulage est négligeable et la modélisation correcte est une pivot glissante…</a:t>
            </a:r>
          </a:p>
        </p:txBody>
      </p:sp>
      <p:sp>
        <p:nvSpPr>
          <p:cNvPr id="6" name="Explosion 2 5"/>
          <p:cNvSpPr/>
          <p:nvPr/>
        </p:nvSpPr>
        <p:spPr>
          <a:xfrm rot="20600937">
            <a:off x="699122" y="986840"/>
            <a:ext cx="7745757" cy="4898396"/>
          </a:xfrm>
          <a:prstGeom prst="irregularSeal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4000" b="1" dirty="0">
                <a:ln/>
                <a:solidFill>
                  <a:schemeClr val="accent3"/>
                </a:solidFill>
              </a:rPr>
              <a:t>C’est loin d’être suffisant !...</a:t>
            </a:r>
          </a:p>
        </p:txBody>
      </p:sp>
    </p:spTree>
    <p:extLst>
      <p:ext uri="{BB962C8B-B14F-4D97-AF65-F5344CB8AC3E}">
        <p14:creationId xmlns:p14="http://schemas.microsoft.com/office/powerpoint/2010/main" val="3386361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 rot="1474044">
            <a:off x="4333736" y="4834202"/>
            <a:ext cx="3727959" cy="10556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>
                <a:latin typeface="Calibri Light" panose="020F0302020204030204" pitchFamily="34" charset="0"/>
              </a:rPr>
              <a:t>Exemple : 2 coussinet 32 x 40 x </a:t>
            </a:r>
            <a:r>
              <a:rPr lang="fr-FR" sz="1400" b="1" dirty="0">
                <a:latin typeface="Calibri Light" panose="020F0302020204030204" pitchFamily="34" charset="0"/>
              </a:rPr>
              <a:t>32 distants de 32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Calibri Light" panose="020F0302020204030204" pitchFamily="34" charset="0"/>
              </a:rPr>
              <a:t>Ajustement H7f7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Calibri Light" panose="020F0302020204030204" pitchFamily="34" charset="0"/>
              </a:rPr>
              <a:t>Jeu radial maxi de 75µm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Calibri Light" panose="020F0302020204030204" pitchFamily="34" charset="0"/>
              </a:rPr>
              <a:t>Rotulage de 0,045° soit 2,68’</a:t>
            </a:r>
          </a:p>
        </p:txBody>
      </p:sp>
      <p:sp>
        <p:nvSpPr>
          <p:cNvPr id="15" name="ZoneTexte 14"/>
          <p:cNvSpPr txBox="1"/>
          <p:nvPr/>
        </p:nvSpPr>
        <p:spPr>
          <a:xfrm rot="19960300">
            <a:off x="6375440" y="3542723"/>
            <a:ext cx="2679942" cy="10556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>
                <a:latin typeface="Calibri Light" panose="020F0302020204030204" pitchFamily="34" charset="0"/>
              </a:rPr>
              <a:t>2 roulements billes Ø32</a:t>
            </a:r>
            <a:br>
              <a:rPr lang="fr-FR" sz="1400" dirty="0">
                <a:latin typeface="Calibri Light" panose="020F0302020204030204" pitchFamily="34" charset="0"/>
              </a:rPr>
            </a:br>
            <a:r>
              <a:rPr lang="fr-FR" sz="1400" b="1" i="1" u="sng" dirty="0" err="1">
                <a:latin typeface="Calibri Light" panose="020F0302020204030204" pitchFamily="34" charset="0"/>
              </a:rPr>
              <a:t>préchargés</a:t>
            </a:r>
            <a:r>
              <a:rPr lang="fr-FR" sz="1400" dirty="0">
                <a:latin typeface="Calibri Light" panose="020F0302020204030204" pitchFamily="34" charset="0"/>
              </a:rPr>
              <a:t> et distants de 120mm</a:t>
            </a:r>
            <a:endParaRPr lang="fr-FR" sz="1400" b="1" dirty="0"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Calibri Light" panose="020F0302020204030204" pitchFamily="34" charset="0"/>
              </a:rPr>
              <a:t>Jeu radial résiduel 6µm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Calibri Light" panose="020F0302020204030204" pitchFamily="34" charset="0"/>
              </a:rPr>
              <a:t>Rotulage de 10,3’’</a:t>
            </a:r>
          </a:p>
        </p:txBody>
      </p:sp>
      <p:graphicFrame>
        <p:nvGraphicFramePr>
          <p:cNvPr id="13" name="Diagramme 12"/>
          <p:cNvGraphicFramePr/>
          <p:nvPr>
            <p:extLst/>
          </p:nvPr>
        </p:nvGraphicFramePr>
        <p:xfrm>
          <a:off x="1524000" y="199873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rapport L/D…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77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57200" y="973394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Le problème c’est de se mettre d’accord sur les valeurs limites…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L’important c’est le rotulage admissible : tout contact cylindre/cylindre admet un jeu radial et donc un angle de rotulage. A partir de quel angle on considère avoir à faire à une </a:t>
            </a:r>
            <a:r>
              <a:rPr lang="fr-FR" b="1" i="1" u="sng" dirty="0">
                <a:latin typeface="Calibri Light" panose="020F0302020204030204" pitchFamily="34" charset="0"/>
              </a:rPr>
              <a:t>mauvaise</a:t>
            </a:r>
            <a:r>
              <a:rPr lang="fr-FR" dirty="0">
                <a:latin typeface="Calibri Light" panose="020F0302020204030204" pitchFamily="34" charset="0"/>
              </a:rPr>
              <a:t> pivot glissant ? Quel angle rotulage est nécessaire pour permettre le montage ?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26" y="4107009"/>
            <a:ext cx="1830534" cy="143106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 rot="390274">
            <a:off x="598891" y="2829053"/>
            <a:ext cx="2309176" cy="105560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Calibri Light" panose="020F0302020204030204" pitchFamily="34" charset="0"/>
              </a:rPr>
              <a:t>Coussinet 32 x 40 x </a:t>
            </a:r>
            <a:r>
              <a:rPr lang="fr-FR" sz="1400" b="1" dirty="0">
                <a:latin typeface="Calibri Light" panose="020F0302020204030204" pitchFamily="34" charset="0"/>
              </a:rPr>
              <a:t>32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Calibri Light" panose="020F0302020204030204" pitchFamily="34" charset="0"/>
              </a:rPr>
              <a:t>Ajustement H7f7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Calibri Light" panose="020F0302020204030204" pitchFamily="34" charset="0"/>
              </a:rPr>
              <a:t>Jeu radial maxi de 75µm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Calibri Light" panose="020F0302020204030204" pitchFamily="34" charset="0"/>
              </a:rPr>
              <a:t>Rotulage de 0,13° soit 8’</a:t>
            </a:r>
          </a:p>
        </p:txBody>
      </p:sp>
      <p:sp>
        <p:nvSpPr>
          <p:cNvPr id="14" name="ZoneTexte 13"/>
          <p:cNvSpPr txBox="1"/>
          <p:nvPr/>
        </p:nvSpPr>
        <p:spPr>
          <a:xfrm rot="20662391">
            <a:off x="3465662" y="2726239"/>
            <a:ext cx="3876784" cy="1175956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3375707"/>
              </a:avLst>
            </a:prstTxWarp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Rotulage admissible d’une pivot</a:t>
            </a:r>
          </a:p>
        </p:txBody>
      </p:sp>
    </p:spTree>
    <p:extLst>
      <p:ext uri="{BB962C8B-B14F-4D97-AF65-F5344CB8AC3E}">
        <p14:creationId xmlns:p14="http://schemas.microsoft.com/office/powerpoint/2010/main" val="2398040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Eléments de contact de la liaison Rotule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78</a:t>
            </a:fld>
            <a:endParaRPr lang="fr-FR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7639878" y="1060176"/>
            <a:ext cx="1040296" cy="636102"/>
          </a:xfrm>
          <a:prstGeom prst="roundRect">
            <a:avLst/>
          </a:prstGeom>
          <a:solidFill>
            <a:srgbClr val="E7E6E6">
              <a:alpha val="80000"/>
            </a:srgbClr>
          </a:solidFill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/>
              <a:t>ROTULE</a:t>
            </a:r>
          </a:p>
        </p:txBody>
      </p:sp>
      <p:pic>
        <p:nvPicPr>
          <p:cNvPr id="13" name="Picture 8" descr="Rotule 3D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4172" y="1684844"/>
            <a:ext cx="19050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fficher l'image d'origin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569" y="702297"/>
            <a:ext cx="1569746" cy="163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1685927" y="1652513"/>
            <a:ext cx="1576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latin typeface="Calibri Light" panose="020F0302020204030204" pitchFamily="34" charset="0"/>
              </a:rPr>
              <a:t>Roulements à billes</a:t>
            </a:r>
            <a:br>
              <a:rPr lang="fr-FR" sz="1400" dirty="0">
                <a:latin typeface="Calibri Light" panose="020F0302020204030204" pitchFamily="34" charset="0"/>
              </a:rPr>
            </a:br>
            <a:r>
              <a:rPr lang="fr-FR" sz="1400" dirty="0">
                <a:latin typeface="Calibri Light" panose="020F0302020204030204" pitchFamily="34" charset="0"/>
              </a:rPr>
              <a:t>avec arrêt axiaux</a:t>
            </a:r>
          </a:p>
        </p:txBody>
      </p:sp>
      <p:pic>
        <p:nvPicPr>
          <p:cNvPr id="18" name="Picture 4" descr="Afficher l'image d'origin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4466" y="2654930"/>
            <a:ext cx="1527702" cy="176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2914458" y="2978558"/>
            <a:ext cx="12849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alibri Light" panose="020F0302020204030204" pitchFamily="34" charset="0"/>
              </a:rPr>
              <a:t>Roulements à rotule sur rouleaux</a:t>
            </a:r>
            <a:br>
              <a:rPr lang="fr-FR" sz="1400" dirty="0">
                <a:latin typeface="Calibri Light" panose="020F0302020204030204" pitchFamily="34" charset="0"/>
              </a:rPr>
            </a:br>
            <a:r>
              <a:rPr lang="fr-FR" sz="1400" dirty="0">
                <a:latin typeface="Calibri Light" panose="020F0302020204030204" pitchFamily="34" charset="0"/>
              </a:rPr>
              <a:t>avec arrêt axiaux</a:t>
            </a:r>
          </a:p>
        </p:txBody>
      </p:sp>
      <p:pic>
        <p:nvPicPr>
          <p:cNvPr id="20" name="Picture 6" descr="Afficher l'image d'origin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709" y="2642146"/>
            <a:ext cx="2641600" cy="184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Palier lisse à rotule / en composite GEBK-S series  AST Bearings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3512" y="4680478"/>
            <a:ext cx="1396306" cy="159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756" y="4659220"/>
            <a:ext cx="1474565" cy="1785000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3000441" y="6010051"/>
            <a:ext cx="1284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alibri Light" panose="020F0302020204030204" pitchFamily="34" charset="0"/>
              </a:rPr>
              <a:t>Paliers à rotule</a:t>
            </a:r>
          </a:p>
        </p:txBody>
      </p:sp>
      <p:cxnSp>
        <p:nvCxnSpPr>
          <p:cNvPr id="27" name="Connecteur droit avec flèche 26"/>
          <p:cNvCxnSpPr>
            <a:stCxn id="9" idx="1"/>
            <a:endCxn id="16" idx="3"/>
          </p:cNvCxnSpPr>
          <p:nvPr/>
        </p:nvCxnSpPr>
        <p:spPr>
          <a:xfrm flipH="1">
            <a:off x="5284315" y="1378227"/>
            <a:ext cx="2355563" cy="1429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stCxn id="9" idx="1"/>
            <a:endCxn id="18" idx="3"/>
          </p:cNvCxnSpPr>
          <p:nvPr/>
        </p:nvCxnSpPr>
        <p:spPr>
          <a:xfrm flipH="1">
            <a:off x="5582168" y="1378227"/>
            <a:ext cx="2057710" cy="21614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9" idx="1"/>
            <a:endCxn id="22" idx="3"/>
          </p:cNvCxnSpPr>
          <p:nvPr/>
        </p:nvCxnSpPr>
        <p:spPr>
          <a:xfrm flipH="1">
            <a:off x="5409818" y="1378227"/>
            <a:ext cx="2230060" cy="41016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http://www.technosupport.fr/media/tous/liaisons/images/lia_rotu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1535" y="145628"/>
            <a:ext cx="1095375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3348" y="4880234"/>
            <a:ext cx="1478949" cy="1582131"/>
          </a:xfrm>
          <a:prstGeom prst="rect">
            <a:avLst/>
          </a:prstGeom>
        </p:spPr>
      </p:pic>
      <p:sp>
        <p:nvSpPr>
          <p:cNvPr id="43" name="ZoneTexte 42"/>
          <p:cNvSpPr txBox="1"/>
          <p:nvPr/>
        </p:nvSpPr>
        <p:spPr>
          <a:xfrm>
            <a:off x="5940290" y="6154588"/>
            <a:ext cx="1284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alibri Light" panose="020F0302020204030204" pitchFamily="34" charset="0"/>
              </a:rPr>
              <a:t>Contact direct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4368" y="3489176"/>
            <a:ext cx="2582689" cy="900630"/>
          </a:xfrm>
          <a:prstGeom prst="rect">
            <a:avLst/>
          </a:prstGeom>
        </p:spPr>
      </p:pic>
      <p:sp>
        <p:nvSpPr>
          <p:cNvPr id="21" name="Rectangle à coins arrondis 20"/>
          <p:cNvSpPr/>
          <p:nvPr/>
        </p:nvSpPr>
        <p:spPr>
          <a:xfrm>
            <a:off x="6082748" y="3211028"/>
            <a:ext cx="3061252" cy="1301959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36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Patin à recirculation de rouleaux NRT/NRV Series SCHNEEBERG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506" y="2817444"/>
            <a:ext cx="2835916" cy="206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3022" y="919877"/>
            <a:ext cx="1739222" cy="216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utée à billes NTN-SN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2804" y="656552"/>
            <a:ext cx="2859795" cy="207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Eléments de contact de la liaison appui plan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79</a:t>
            </a:fld>
            <a:endParaRPr lang="fr-FR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457200" y="2372134"/>
            <a:ext cx="3061252" cy="636102"/>
          </a:xfrm>
          <a:prstGeom prst="roundRect">
            <a:avLst/>
          </a:prstGeom>
          <a:solidFill>
            <a:srgbClr val="E7E6E6">
              <a:alpha val="80000"/>
            </a:srgbClr>
          </a:solidFill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APPUI PLAN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120213" y="2623379"/>
            <a:ext cx="2622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latin typeface="Calibri Light" panose="020F0302020204030204" pitchFamily="34" charset="0"/>
              </a:rPr>
              <a:t>Butée (à billes, rouleaux, aiguilles)</a:t>
            </a:r>
          </a:p>
        </p:txBody>
      </p:sp>
      <p:pic>
        <p:nvPicPr>
          <p:cNvPr id="16" name="Picture 4" descr="Appui plan 3D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806" y="3084884"/>
            <a:ext cx="190500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6474082" y="4728263"/>
            <a:ext cx="1293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latin typeface="Calibri Light" panose="020F0302020204030204" pitchFamily="34" charset="0"/>
              </a:rPr>
              <a:t>Patin à aiguilles</a:t>
            </a:r>
          </a:p>
        </p:txBody>
      </p:sp>
      <p:cxnSp>
        <p:nvCxnSpPr>
          <p:cNvPr id="22" name="Connecteur droit avec flèche 21"/>
          <p:cNvCxnSpPr>
            <a:stCxn id="21" idx="3"/>
            <a:endCxn id="17" idx="1"/>
          </p:cNvCxnSpPr>
          <p:nvPr/>
        </p:nvCxnSpPr>
        <p:spPr>
          <a:xfrm flipV="1">
            <a:off x="3518452" y="1691798"/>
            <a:ext cx="364352" cy="9983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stCxn id="21" idx="3"/>
            <a:endCxn id="19" idx="1"/>
          </p:cNvCxnSpPr>
          <p:nvPr/>
        </p:nvCxnSpPr>
        <p:spPr>
          <a:xfrm>
            <a:off x="3518452" y="2690185"/>
            <a:ext cx="1188054" cy="11595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://www.technosupport.fr/media/tous/liaisons/images/lia_appl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7129" y="-9288"/>
            <a:ext cx="1095375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à coins arrondis 26"/>
          <p:cNvSpPr/>
          <p:nvPr/>
        </p:nvSpPr>
        <p:spPr>
          <a:xfrm>
            <a:off x="457200" y="4848105"/>
            <a:ext cx="3061252" cy="1301959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763" y="4928661"/>
            <a:ext cx="2878126" cy="113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18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PChart"/>
          <p:cNvSpPr/>
          <p:nvPr>
            <p:custDataLst>
              <p:tags r:id="rId2"/>
            </p:custDataLst>
          </p:nvPr>
        </p:nvSpPr>
        <p:spPr>
          <a:xfrm>
            <a:off x="4508500" y="1714500"/>
            <a:ext cx="4572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 signifie les croix en trait fin?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825625"/>
            <a:ext cx="3943350" cy="191860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Une gravure en X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 montage collé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 méplat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 plan tronquant un cylindre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41109"/>
          <a:stretch/>
        </p:blipFill>
        <p:spPr>
          <a:xfrm>
            <a:off x="163630" y="3592223"/>
            <a:ext cx="4207832" cy="26276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132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719" y="2899040"/>
            <a:ext cx="1390650" cy="13144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Eléments de contact de la liaison pivot glissant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80</a:t>
            </a:fld>
            <a:endParaRPr lang="fr-FR" dirty="0"/>
          </a:p>
        </p:txBody>
      </p:sp>
      <p:sp>
        <p:nvSpPr>
          <p:cNvPr id="14" name="Rectangle à coins arrondis 13"/>
          <p:cNvSpPr/>
          <p:nvPr/>
        </p:nvSpPr>
        <p:spPr>
          <a:xfrm>
            <a:off x="3518452" y="1709530"/>
            <a:ext cx="3061252" cy="636102"/>
          </a:xfrm>
          <a:prstGeom prst="roundRect">
            <a:avLst/>
          </a:prstGeom>
          <a:solidFill>
            <a:srgbClr val="E7E6E6">
              <a:alpha val="80000"/>
            </a:srgbClr>
          </a:solidFill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PIVOT GLISSANT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" y="2232771"/>
            <a:ext cx="3735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alibri Light" panose="020F0302020204030204" pitchFamily="34" charset="0"/>
              </a:rPr>
              <a:t>Roulements à 2 rangées de billes à contact oblique </a:t>
            </a:r>
            <a:r>
              <a:rPr lang="fr-FR" sz="1400" b="1" i="1" u="sng" dirty="0">
                <a:latin typeface="Calibri Light" panose="020F0302020204030204" pitchFamily="34" charset="0"/>
              </a:rPr>
              <a:t>sans</a:t>
            </a:r>
            <a:r>
              <a:rPr lang="fr-FR" sz="1400" dirty="0">
                <a:latin typeface="Calibri Light" panose="020F0302020204030204" pitchFamily="34" charset="0"/>
              </a:rPr>
              <a:t> arrêt axiaux</a:t>
            </a:r>
          </a:p>
        </p:txBody>
      </p:sp>
      <p:pic>
        <p:nvPicPr>
          <p:cNvPr id="17" name="Picture 2" descr="Afficher l'image d'origine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4342" y="816642"/>
            <a:ext cx="1631097" cy="122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Afficher l'image d'origin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647" y="776049"/>
            <a:ext cx="1376897" cy="145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Afficher l'image d'origin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3113" y="2862037"/>
            <a:ext cx="1455000" cy="114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Afficher l'image d'origine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86" y="2658681"/>
            <a:ext cx="1086287" cy="129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327946" y="3951880"/>
            <a:ext cx="2897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alibri Light" panose="020F0302020204030204" pitchFamily="34" charset="0"/>
              </a:rPr>
              <a:t>Roulements à aiguilles</a:t>
            </a:r>
            <a:br>
              <a:rPr lang="fr-FR" sz="1400" dirty="0">
                <a:latin typeface="Calibri Light" panose="020F0302020204030204" pitchFamily="34" charset="0"/>
              </a:rPr>
            </a:br>
            <a:r>
              <a:rPr lang="fr-FR" sz="1400" b="1" i="1" u="sng" dirty="0">
                <a:latin typeface="Calibri Light" panose="020F0302020204030204" pitchFamily="34" charset="0"/>
              </a:rPr>
              <a:t>sans</a:t>
            </a:r>
            <a:r>
              <a:rPr lang="fr-FR" sz="1400" dirty="0">
                <a:latin typeface="Calibri Light" panose="020F0302020204030204" pitchFamily="34" charset="0"/>
              </a:rPr>
              <a:t> arrêt axiaux</a:t>
            </a:r>
          </a:p>
        </p:txBody>
      </p:sp>
      <p:pic>
        <p:nvPicPr>
          <p:cNvPr id="25" name="Picture 10" descr="Afficher l'image d'origine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969" y="4315687"/>
            <a:ext cx="1706792" cy="134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Afficher l'image d'origin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481" y="4474181"/>
            <a:ext cx="3005488" cy="124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Connecteur droit avec flèche 26"/>
          <p:cNvCxnSpPr>
            <a:endCxn id="17" idx="2"/>
          </p:cNvCxnSpPr>
          <p:nvPr/>
        </p:nvCxnSpPr>
        <p:spPr>
          <a:xfrm flipH="1">
            <a:off x="2919891" y="2027581"/>
            <a:ext cx="598561" cy="123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stCxn id="14" idx="1"/>
            <a:endCxn id="19" idx="0"/>
          </p:cNvCxnSpPr>
          <p:nvPr/>
        </p:nvCxnSpPr>
        <p:spPr>
          <a:xfrm flipH="1">
            <a:off x="2950613" y="2027581"/>
            <a:ext cx="567839" cy="8344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14" idx="1"/>
            <a:endCxn id="25" idx="0"/>
          </p:cNvCxnSpPr>
          <p:nvPr/>
        </p:nvCxnSpPr>
        <p:spPr>
          <a:xfrm>
            <a:off x="3518452" y="2027581"/>
            <a:ext cx="466913" cy="22881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Afficher l'image d'origine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4283" y="1632495"/>
            <a:ext cx="1225373" cy="115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Connecteur droit avec flèche 30"/>
          <p:cNvCxnSpPr>
            <a:stCxn id="14" idx="3"/>
            <a:endCxn id="30" idx="1"/>
          </p:cNvCxnSpPr>
          <p:nvPr/>
        </p:nvCxnSpPr>
        <p:spPr>
          <a:xfrm>
            <a:off x="6579704" y="2027581"/>
            <a:ext cx="934579" cy="180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7046993" y="2819847"/>
            <a:ext cx="1221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alibri Light" panose="020F0302020204030204" pitchFamily="34" charset="0"/>
              </a:rPr>
              <a:t>Paliers lisses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2504367" y="5851956"/>
            <a:ext cx="1221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alibri Light" panose="020F0302020204030204" pitchFamily="34" charset="0"/>
              </a:rPr>
              <a:t>Douille à bille</a:t>
            </a:r>
          </a:p>
        </p:txBody>
      </p:sp>
      <p:pic>
        <p:nvPicPr>
          <p:cNvPr id="51" name="Picture 6" descr="Pivot glissant 3D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6092" y="2526816"/>
            <a:ext cx="1901662" cy="173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technosupport.fr/media/tous/liaisons/images/lia_pivg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16" y="127339"/>
            <a:ext cx="1475227" cy="115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74316" y="4329000"/>
            <a:ext cx="2810776" cy="1154923"/>
          </a:xfrm>
          <a:prstGeom prst="rect">
            <a:avLst/>
          </a:prstGeom>
        </p:spPr>
      </p:pic>
      <p:sp>
        <p:nvSpPr>
          <p:cNvPr id="35" name="Rectangle à coins arrondis 34"/>
          <p:cNvSpPr/>
          <p:nvPr/>
        </p:nvSpPr>
        <p:spPr>
          <a:xfrm>
            <a:off x="5049078" y="4231575"/>
            <a:ext cx="3061252" cy="1301959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830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Image 10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81" y="4048955"/>
            <a:ext cx="1905000" cy="11049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Eléments de contact de la liaison glissière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81</a:t>
            </a:fld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1497496" y="1060176"/>
            <a:ext cx="3061252" cy="636102"/>
          </a:xfrm>
          <a:prstGeom prst="roundRect">
            <a:avLst/>
          </a:prstGeom>
          <a:solidFill>
            <a:srgbClr val="E7E6E6">
              <a:alpha val="80000"/>
            </a:srgbClr>
          </a:solidFill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GLISSIERE</a:t>
            </a:r>
          </a:p>
        </p:txBody>
      </p:sp>
      <p:pic>
        <p:nvPicPr>
          <p:cNvPr id="1026" name="Picture 2" descr="http://www.technosupport.fr/media/tous/liaisons/images/lia_gli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903" y="202925"/>
            <a:ext cx="1095375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à coins arrondis 5"/>
          <p:cNvSpPr/>
          <p:nvPr/>
        </p:nvSpPr>
        <p:spPr>
          <a:xfrm>
            <a:off x="1497496" y="1780454"/>
            <a:ext cx="3061252" cy="1301959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clrChange>
              <a:clrFrom>
                <a:srgbClr val="EDEAE5"/>
              </a:clrFrom>
              <a:clrTo>
                <a:srgbClr val="EDEA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6298" y="1055600"/>
            <a:ext cx="2667000" cy="1375833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5746440" y="2315985"/>
            <a:ext cx="3606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alibri Light" panose="020F0302020204030204" pitchFamily="34" charset="0"/>
              </a:rPr>
              <a:t>Ergot et rainure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3264" y="2800059"/>
            <a:ext cx="1953217" cy="1268927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5746440" y="4058704"/>
            <a:ext cx="3606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alibri Light" panose="020F0302020204030204" pitchFamily="34" charset="0"/>
              </a:rPr>
              <a:t>Vis et rainure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6107" y="4469021"/>
            <a:ext cx="3105150" cy="1381125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5231411" y="5719866"/>
            <a:ext cx="3606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alibri Light" panose="020F0302020204030204" pitchFamily="34" charset="0"/>
              </a:rPr>
              <a:t>Clavetage</a:t>
            </a:r>
          </a:p>
        </p:txBody>
      </p:sp>
      <p:cxnSp>
        <p:nvCxnSpPr>
          <p:cNvPr id="26" name="Connecteur droit avec flèche 25"/>
          <p:cNvCxnSpPr>
            <a:stCxn id="7" idx="3"/>
            <a:endCxn id="10" idx="1"/>
          </p:cNvCxnSpPr>
          <p:nvPr/>
        </p:nvCxnSpPr>
        <p:spPr>
          <a:xfrm>
            <a:off x="4558748" y="1378227"/>
            <a:ext cx="1407550" cy="3652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7" idx="3"/>
            <a:endCxn id="13" idx="1"/>
          </p:cNvCxnSpPr>
          <p:nvPr/>
        </p:nvCxnSpPr>
        <p:spPr>
          <a:xfrm>
            <a:off x="4558748" y="1378227"/>
            <a:ext cx="2014516" cy="20562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7" idx="3"/>
            <a:endCxn id="16" idx="0"/>
          </p:cNvCxnSpPr>
          <p:nvPr/>
        </p:nvCxnSpPr>
        <p:spPr>
          <a:xfrm>
            <a:off x="4558748" y="1378227"/>
            <a:ext cx="2329934" cy="30907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3226359" y="3273264"/>
            <a:ext cx="2419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 Light" panose="020F0302020204030204" pitchFamily="34" charset="0"/>
              </a:rPr>
              <a:t>Mais aussi cannelures, queue d’aronde, section prismatique, double colonne…</a:t>
            </a:r>
          </a:p>
        </p:txBody>
      </p:sp>
      <p:pic>
        <p:nvPicPr>
          <p:cNvPr id="1031" name="Image 10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7659" y="4541484"/>
            <a:ext cx="2057400" cy="1190625"/>
          </a:xfrm>
          <a:prstGeom prst="rect">
            <a:avLst/>
          </a:prstGeom>
        </p:spPr>
      </p:pic>
      <p:cxnSp>
        <p:nvCxnSpPr>
          <p:cNvPr id="1033" name="Connecteur droit avec flèche 1032"/>
          <p:cNvCxnSpPr>
            <a:stCxn id="6" idx="2"/>
            <a:endCxn id="1031" idx="0"/>
          </p:cNvCxnSpPr>
          <p:nvPr/>
        </p:nvCxnSpPr>
        <p:spPr>
          <a:xfrm>
            <a:off x="3028122" y="3082413"/>
            <a:ext cx="198237" cy="14590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1497496" y="5928092"/>
            <a:ext cx="3606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alibri Light" panose="020F0302020204030204" pitchFamily="34" charset="0"/>
              </a:rPr>
              <a:t>Rail + chariot à galets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0" y="5198884"/>
            <a:ext cx="2197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alibri Light" panose="020F0302020204030204" pitchFamily="34" charset="0"/>
              </a:rPr>
              <a:t>Rail + chariot à recirculation de billes</a:t>
            </a:r>
          </a:p>
        </p:txBody>
      </p:sp>
      <p:cxnSp>
        <p:nvCxnSpPr>
          <p:cNvPr id="1037" name="Connecteur droit avec flèche 1036"/>
          <p:cNvCxnSpPr>
            <a:stCxn id="6" idx="2"/>
            <a:endCxn id="1035" idx="0"/>
          </p:cNvCxnSpPr>
          <p:nvPr/>
        </p:nvCxnSpPr>
        <p:spPr>
          <a:xfrm flipH="1">
            <a:off x="1344781" y="3082413"/>
            <a:ext cx="1683341" cy="9665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9"/>
          <a:srcRect l="11363" t="26509" r="68833" b="58568"/>
          <a:stretch/>
        </p:blipFill>
        <p:spPr>
          <a:xfrm>
            <a:off x="1660125" y="1868216"/>
            <a:ext cx="2693644" cy="120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91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Eléments de contact de la liaison pivot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82</a:t>
            </a:fld>
            <a:endParaRPr lang="fr-FR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4572000" y="1060176"/>
            <a:ext cx="3061252" cy="636102"/>
          </a:xfrm>
          <a:prstGeom prst="roundRect">
            <a:avLst/>
          </a:prstGeom>
          <a:solidFill>
            <a:srgbClr val="E7E6E6">
              <a:alpha val="80000"/>
            </a:srgbClr>
          </a:solidFill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PIVOT</a:t>
            </a:r>
          </a:p>
        </p:txBody>
      </p:sp>
      <p:pic>
        <p:nvPicPr>
          <p:cNvPr id="2050" name="Picture 2" descr="http://www.technosupport.fr/media/tous/liaisons/images/lia_piv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0994" y="274642"/>
            <a:ext cx="1095375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006" y="1819121"/>
            <a:ext cx="3120246" cy="1251188"/>
          </a:xfrm>
          <a:prstGeom prst="rect">
            <a:avLst/>
          </a:prstGeom>
        </p:spPr>
      </p:pic>
      <p:sp>
        <p:nvSpPr>
          <p:cNvPr id="30" name="Rectangle à coins arrondis 29"/>
          <p:cNvSpPr/>
          <p:nvPr/>
        </p:nvSpPr>
        <p:spPr>
          <a:xfrm>
            <a:off x="4572000" y="1780454"/>
            <a:ext cx="3061252" cy="1301959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294" y="3428999"/>
            <a:ext cx="2505075" cy="1819275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6019800" y="5287083"/>
            <a:ext cx="3606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alibri Light" panose="020F0302020204030204" pitchFamily="34" charset="0"/>
              </a:rPr>
              <a:t>Coussinets à </a:t>
            </a:r>
            <a:r>
              <a:rPr lang="fr-FR" sz="1400" dirty="0" err="1">
                <a:latin typeface="Calibri Light" panose="020F0302020204030204" pitchFamily="34" charset="0"/>
              </a:rPr>
              <a:t>colerette</a:t>
            </a:r>
            <a:endParaRPr lang="fr-FR" sz="1400" dirty="0">
              <a:latin typeface="Calibri Light" panose="020F0302020204030204" pitchFamily="34" charset="0"/>
            </a:endParaRPr>
          </a:p>
        </p:txBody>
      </p:sp>
      <p:pic>
        <p:nvPicPr>
          <p:cNvPr id="33" name="Picture 2" descr="Afficher l'image d'origine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7185" y="1372720"/>
            <a:ext cx="1631097" cy="122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Afficher l'image d'origine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490" y="1332127"/>
            <a:ext cx="1376897" cy="145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34"/>
          <p:cNvSpPr txBox="1"/>
          <p:nvPr/>
        </p:nvSpPr>
        <p:spPr>
          <a:xfrm>
            <a:off x="1" y="2824593"/>
            <a:ext cx="3735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alibri Light" panose="020F0302020204030204" pitchFamily="34" charset="0"/>
              </a:rPr>
              <a:t>Roulements à 2 rangées de billes à contact oblique </a:t>
            </a:r>
            <a:r>
              <a:rPr lang="fr-FR" sz="1400" b="1" i="1" u="sng" dirty="0">
                <a:latin typeface="Calibri Light" panose="020F0302020204030204" pitchFamily="34" charset="0"/>
              </a:rPr>
              <a:t>avec</a:t>
            </a:r>
            <a:r>
              <a:rPr lang="fr-FR" sz="1400" dirty="0">
                <a:latin typeface="Calibri Light" panose="020F0302020204030204" pitchFamily="34" charset="0"/>
              </a:rPr>
              <a:t> arrêt axiaux</a:t>
            </a:r>
          </a:p>
        </p:txBody>
      </p:sp>
      <p:pic>
        <p:nvPicPr>
          <p:cNvPr id="2052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93"/>
          <a:stretch/>
        </p:blipFill>
        <p:spPr bwMode="auto">
          <a:xfrm>
            <a:off x="3288891" y="3726858"/>
            <a:ext cx="176980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ficher l'image d'origine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635" y="3888437"/>
            <a:ext cx="1741100" cy="181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ZoneTexte 35"/>
          <p:cNvSpPr txBox="1"/>
          <p:nvPr/>
        </p:nvSpPr>
        <p:spPr>
          <a:xfrm>
            <a:off x="1563330" y="5775402"/>
            <a:ext cx="3735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alibri Light" panose="020F0302020204030204" pitchFamily="34" charset="0"/>
              </a:rPr>
              <a:t>Roulements à aiguilles combiné</a:t>
            </a:r>
          </a:p>
        </p:txBody>
      </p:sp>
      <p:cxnSp>
        <p:nvCxnSpPr>
          <p:cNvPr id="19" name="Connecteur droit avec flèche 18"/>
          <p:cNvCxnSpPr>
            <a:stCxn id="8" idx="1"/>
            <a:endCxn id="33" idx="3"/>
          </p:cNvCxnSpPr>
          <p:nvPr/>
        </p:nvCxnSpPr>
        <p:spPr>
          <a:xfrm flipH="1">
            <a:off x="3798282" y="1378227"/>
            <a:ext cx="773718" cy="6061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48" name="Connecteur droit avec flèche 2047"/>
          <p:cNvCxnSpPr>
            <a:stCxn id="30" idx="1"/>
            <a:endCxn id="2052" idx="0"/>
          </p:cNvCxnSpPr>
          <p:nvPr/>
        </p:nvCxnSpPr>
        <p:spPr>
          <a:xfrm flipH="1">
            <a:off x="4173795" y="2431434"/>
            <a:ext cx="398205" cy="12954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53" name="Connecteur droit avec flèche 2052"/>
          <p:cNvCxnSpPr>
            <a:stCxn id="30" idx="2"/>
            <a:endCxn id="16" idx="1"/>
          </p:cNvCxnSpPr>
          <p:nvPr/>
        </p:nvCxnSpPr>
        <p:spPr>
          <a:xfrm>
            <a:off x="6102626" y="3082413"/>
            <a:ext cx="238668" cy="12562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34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17"/>
          <a:stretch/>
        </p:blipFill>
        <p:spPr bwMode="auto">
          <a:xfrm>
            <a:off x="3570206" y="3364145"/>
            <a:ext cx="5236698" cy="312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496" y="1927936"/>
            <a:ext cx="3201287" cy="130195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Eléments de contact de la liaison glissière hélicoïdale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83</a:t>
            </a:fld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1497496" y="1060176"/>
            <a:ext cx="3061252" cy="636102"/>
          </a:xfrm>
          <a:prstGeom prst="roundRect">
            <a:avLst/>
          </a:prstGeom>
          <a:solidFill>
            <a:srgbClr val="E7E6E6">
              <a:alpha val="80000"/>
            </a:srgbClr>
          </a:solidFill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GLISSIERE HELICOIDALE</a:t>
            </a:r>
          </a:p>
        </p:txBody>
      </p:sp>
      <p:pic>
        <p:nvPicPr>
          <p:cNvPr id="4098" name="Picture 2" descr="http://www.technosupport.fr/media/tous/liaisons/images/lia_heli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5240" y="202925"/>
            <a:ext cx="1095375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à coins arrondis 14"/>
          <p:cNvSpPr/>
          <p:nvPr/>
        </p:nvSpPr>
        <p:spPr>
          <a:xfrm>
            <a:off x="1497496" y="1868944"/>
            <a:ext cx="3061252" cy="1301959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/>
          <p:nvPr/>
        </p:nvPicPr>
        <p:blipFill>
          <a:blip r:embed="rId6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2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957" y="1320615"/>
            <a:ext cx="2900742" cy="202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/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322790"/>
            <a:ext cx="3258820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avec flèche 5"/>
          <p:cNvCxnSpPr>
            <a:stCxn id="4" idx="2"/>
            <a:endCxn id="9" idx="0"/>
          </p:cNvCxnSpPr>
          <p:nvPr/>
        </p:nvCxnSpPr>
        <p:spPr>
          <a:xfrm flipH="1">
            <a:off x="2086610" y="3229895"/>
            <a:ext cx="1011530" cy="10928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stCxn id="4" idx="3"/>
            <a:endCxn id="8" idx="0"/>
          </p:cNvCxnSpPr>
          <p:nvPr/>
        </p:nvCxnSpPr>
        <p:spPr>
          <a:xfrm flipV="1">
            <a:off x="4698783" y="1320615"/>
            <a:ext cx="2979545" cy="12583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18891" y="5929290"/>
            <a:ext cx="3735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alibri Light" panose="020F0302020204030204" pitchFamily="34" charset="0"/>
              </a:rPr>
              <a:t>Vis trapézoïdale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262499" y="3215587"/>
            <a:ext cx="3735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alibri Light" panose="020F0302020204030204" pitchFamily="34" charset="0"/>
              </a:rPr>
              <a:t>Vis à billes</a:t>
            </a:r>
          </a:p>
        </p:txBody>
      </p:sp>
    </p:spTree>
    <p:extLst>
      <p:ext uri="{BB962C8B-B14F-4D97-AF65-F5344CB8AC3E}">
        <p14:creationId xmlns:p14="http://schemas.microsoft.com/office/powerpoint/2010/main" val="355798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Analyse des contacts de l’embrayage</a:t>
            </a:r>
          </a:p>
        </p:txBody>
      </p:sp>
    </p:spTree>
    <p:extLst>
      <p:ext uri="{BB962C8B-B14F-4D97-AF65-F5344CB8AC3E}">
        <p14:creationId xmlns:p14="http://schemas.microsoft.com/office/powerpoint/2010/main" val="185959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Tracé d’un graphe des contacts entre classes d’équivalence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57200" y="1135626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Chaque classe d’équivalence est représentée par un sommet dans un graphe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Chaque contact entre deux classes d’équivalence est représenté par un lien entre les deux sommets correspondants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Il peut y avoir plusieurs liens entre deux sommets</a:t>
            </a:r>
          </a:p>
        </p:txBody>
      </p:sp>
      <p:sp>
        <p:nvSpPr>
          <p:cNvPr id="6" name="Ellipse 5"/>
          <p:cNvSpPr/>
          <p:nvPr/>
        </p:nvSpPr>
        <p:spPr>
          <a:xfrm>
            <a:off x="3923071" y="2639961"/>
            <a:ext cx="1032387" cy="69317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CE0</a:t>
            </a:r>
          </a:p>
        </p:txBody>
      </p:sp>
      <p:sp>
        <p:nvSpPr>
          <p:cNvPr id="7" name="Ellipse 6"/>
          <p:cNvSpPr/>
          <p:nvPr/>
        </p:nvSpPr>
        <p:spPr>
          <a:xfrm>
            <a:off x="5722374" y="3333135"/>
            <a:ext cx="1032387" cy="693174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CE1</a:t>
            </a:r>
          </a:p>
        </p:txBody>
      </p:sp>
      <p:sp>
        <p:nvSpPr>
          <p:cNvPr id="8" name="Ellipse 7"/>
          <p:cNvSpPr/>
          <p:nvPr/>
        </p:nvSpPr>
        <p:spPr>
          <a:xfrm>
            <a:off x="4439264" y="4999703"/>
            <a:ext cx="1032387" cy="69317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CE2</a:t>
            </a:r>
          </a:p>
        </p:txBody>
      </p:sp>
      <p:sp>
        <p:nvSpPr>
          <p:cNvPr id="9" name="Ellipse 8"/>
          <p:cNvSpPr/>
          <p:nvPr/>
        </p:nvSpPr>
        <p:spPr>
          <a:xfrm>
            <a:off x="1386348" y="4306529"/>
            <a:ext cx="1032387" cy="693174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CE4</a:t>
            </a:r>
          </a:p>
        </p:txBody>
      </p:sp>
      <p:sp>
        <p:nvSpPr>
          <p:cNvPr id="10" name="Ellipse 9"/>
          <p:cNvSpPr/>
          <p:nvPr/>
        </p:nvSpPr>
        <p:spPr>
          <a:xfrm>
            <a:off x="2890684" y="3613355"/>
            <a:ext cx="1032387" cy="69317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CE3</a:t>
            </a:r>
          </a:p>
        </p:txBody>
      </p:sp>
      <p:cxnSp>
        <p:nvCxnSpPr>
          <p:cNvPr id="12" name="Connecteur en arc 11"/>
          <p:cNvCxnSpPr>
            <a:stCxn id="6" idx="3"/>
            <a:endCxn id="10" idx="0"/>
          </p:cNvCxnSpPr>
          <p:nvPr/>
        </p:nvCxnSpPr>
        <p:spPr>
          <a:xfrm rot="5400000">
            <a:off x="3549704" y="3088797"/>
            <a:ext cx="381733" cy="667383"/>
          </a:xfrm>
          <a:prstGeom prst="curvedConnector3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necteur en arc 14"/>
          <p:cNvCxnSpPr>
            <a:stCxn id="6" idx="6"/>
            <a:endCxn id="7" idx="0"/>
          </p:cNvCxnSpPr>
          <p:nvPr/>
        </p:nvCxnSpPr>
        <p:spPr>
          <a:xfrm>
            <a:off x="4955458" y="2986548"/>
            <a:ext cx="1283110" cy="346587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necteur en arc 16"/>
          <p:cNvCxnSpPr>
            <a:stCxn id="7" idx="4"/>
            <a:endCxn id="8" idx="6"/>
          </p:cNvCxnSpPr>
          <p:nvPr/>
        </p:nvCxnSpPr>
        <p:spPr>
          <a:xfrm rot="5400000">
            <a:off x="5195120" y="4302841"/>
            <a:ext cx="1319981" cy="766917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Connecteur en arc 18"/>
          <p:cNvCxnSpPr>
            <a:stCxn id="7" idx="3"/>
            <a:endCxn id="8" idx="0"/>
          </p:cNvCxnSpPr>
          <p:nvPr/>
        </p:nvCxnSpPr>
        <p:spPr>
          <a:xfrm rot="5400000">
            <a:off x="4877058" y="4003196"/>
            <a:ext cx="1074907" cy="918106"/>
          </a:xfrm>
          <a:prstGeom prst="curvedConnector3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necteur en arc 20"/>
          <p:cNvCxnSpPr>
            <a:stCxn id="8" idx="1"/>
            <a:endCxn id="10" idx="4"/>
          </p:cNvCxnSpPr>
          <p:nvPr/>
        </p:nvCxnSpPr>
        <p:spPr>
          <a:xfrm rot="16200000" flipV="1">
            <a:off x="3601323" y="4112085"/>
            <a:ext cx="794687" cy="1183576"/>
          </a:xfrm>
          <a:prstGeom prst="curvedConnector3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Connecteur en arc 22"/>
          <p:cNvCxnSpPr>
            <a:stCxn id="10" idx="2"/>
            <a:endCxn id="9" idx="0"/>
          </p:cNvCxnSpPr>
          <p:nvPr/>
        </p:nvCxnSpPr>
        <p:spPr>
          <a:xfrm rot="10800000" flipV="1">
            <a:off x="1902542" y="3959941"/>
            <a:ext cx="988142" cy="346587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88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355"/>
          <a:stretch/>
        </p:blipFill>
        <p:spPr>
          <a:xfrm>
            <a:off x="0" y="196719"/>
            <a:ext cx="5545394" cy="64645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des contacts de l’embrayage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86</a:t>
            </a:fld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5943600" y="653344"/>
            <a:ext cx="834887" cy="834887"/>
          </a:xfrm>
          <a:prstGeom prst="ellipse">
            <a:avLst/>
          </a:prstGeom>
          <a:solidFill>
            <a:srgbClr val="9A9AFF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01</a:t>
            </a:r>
          </a:p>
        </p:txBody>
      </p:sp>
      <p:sp>
        <p:nvSpPr>
          <p:cNvPr id="6" name="Ellipse 5"/>
          <p:cNvSpPr/>
          <p:nvPr/>
        </p:nvSpPr>
        <p:spPr>
          <a:xfrm>
            <a:off x="6202017" y="2796634"/>
            <a:ext cx="834887" cy="834887"/>
          </a:xfrm>
          <a:prstGeom prst="ellipse">
            <a:avLst/>
          </a:prstGeom>
          <a:solidFill>
            <a:srgbClr val="3504C9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04</a:t>
            </a:r>
          </a:p>
        </p:txBody>
      </p:sp>
      <p:sp>
        <p:nvSpPr>
          <p:cNvPr id="7" name="Ellipse 6"/>
          <p:cNvSpPr/>
          <p:nvPr/>
        </p:nvSpPr>
        <p:spPr>
          <a:xfrm>
            <a:off x="7295321" y="5235536"/>
            <a:ext cx="834887" cy="834887"/>
          </a:xfrm>
          <a:prstGeom prst="ellipse">
            <a:avLst/>
          </a:prstGeom>
          <a:solidFill>
            <a:srgbClr val="FFFF33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05</a:t>
            </a:r>
          </a:p>
        </p:txBody>
      </p:sp>
      <p:sp>
        <p:nvSpPr>
          <p:cNvPr id="8" name="Ellipse 7"/>
          <p:cNvSpPr/>
          <p:nvPr/>
        </p:nvSpPr>
        <p:spPr>
          <a:xfrm>
            <a:off x="8042888" y="3897702"/>
            <a:ext cx="834887" cy="834887"/>
          </a:xfrm>
          <a:prstGeom prst="ellipse">
            <a:avLst/>
          </a:prstGeom>
          <a:solidFill>
            <a:srgbClr val="33FF00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02</a:t>
            </a:r>
          </a:p>
        </p:txBody>
      </p:sp>
      <p:sp>
        <p:nvSpPr>
          <p:cNvPr id="9" name="Ellipse 8"/>
          <p:cNvSpPr/>
          <p:nvPr/>
        </p:nvSpPr>
        <p:spPr>
          <a:xfrm>
            <a:off x="8269356" y="1488231"/>
            <a:ext cx="834887" cy="834887"/>
          </a:xfrm>
          <a:prstGeom prst="ellipse">
            <a:avLst/>
          </a:prstGeom>
          <a:solidFill>
            <a:srgbClr val="FF9966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03</a:t>
            </a:r>
          </a:p>
        </p:txBody>
      </p:sp>
      <p:sp>
        <p:nvSpPr>
          <p:cNvPr id="10" name="Ellipse 9"/>
          <p:cNvSpPr/>
          <p:nvPr/>
        </p:nvSpPr>
        <p:spPr>
          <a:xfrm>
            <a:off x="5526157" y="4278384"/>
            <a:ext cx="834887" cy="834887"/>
          </a:xfrm>
          <a:prstGeom prst="ellipse">
            <a:avLst/>
          </a:prstGeom>
          <a:solidFill>
            <a:srgbClr val="C5234A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06</a:t>
            </a:r>
          </a:p>
        </p:txBody>
      </p:sp>
      <p:cxnSp>
        <p:nvCxnSpPr>
          <p:cNvPr id="13" name="Connecteur en arc 12"/>
          <p:cNvCxnSpPr>
            <a:stCxn id="5" idx="7"/>
            <a:endCxn id="9" idx="0"/>
          </p:cNvCxnSpPr>
          <p:nvPr/>
        </p:nvCxnSpPr>
        <p:spPr>
          <a:xfrm rot="16200000" flipH="1">
            <a:off x="7315199" y="116631"/>
            <a:ext cx="712621" cy="2030579"/>
          </a:xfrm>
          <a:prstGeom prst="curvedConnector3">
            <a:avLst>
              <a:gd name="adj1" fmla="val -49236"/>
            </a:avLst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03" y="2998527"/>
            <a:ext cx="2746877" cy="290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 rot="2076585">
            <a:off x="7166771" y="844710"/>
            <a:ext cx="1318118" cy="73296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505000"/>
              </a:avLst>
            </a:prstTxWarp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Pivot d’axe x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4799660" y="156013"/>
            <a:ext cx="986406" cy="629207"/>
            <a:chOff x="4799660" y="156013"/>
            <a:chExt cx="986406" cy="629207"/>
          </a:xfrm>
        </p:grpSpPr>
        <p:cxnSp>
          <p:nvCxnSpPr>
            <p:cNvPr id="15" name="Connecteur droit avec flèche 14"/>
            <p:cNvCxnSpPr/>
            <p:nvPr/>
          </p:nvCxnSpPr>
          <p:spPr>
            <a:xfrm>
              <a:off x="5073445" y="785220"/>
              <a:ext cx="6489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 flipV="1">
              <a:off x="5073445" y="196719"/>
              <a:ext cx="0" cy="5885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5505220" y="406278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799660" y="156013"/>
              <a:ext cx="285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 Light" panose="020F0302020204030204" pitchFamily="34" charset="0"/>
                </a:rPr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574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93"/>
          <a:stretch/>
        </p:blipFill>
        <p:spPr>
          <a:xfrm>
            <a:off x="0" y="196719"/>
            <a:ext cx="5560142" cy="64645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des contacts de l’embrayage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87</a:t>
            </a:fld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5943600" y="653344"/>
            <a:ext cx="834887" cy="834887"/>
          </a:xfrm>
          <a:prstGeom prst="ellipse">
            <a:avLst/>
          </a:prstGeom>
          <a:solidFill>
            <a:srgbClr val="9A9AFF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01</a:t>
            </a:r>
          </a:p>
        </p:txBody>
      </p:sp>
      <p:sp>
        <p:nvSpPr>
          <p:cNvPr id="6" name="Ellipse 5"/>
          <p:cNvSpPr/>
          <p:nvPr/>
        </p:nvSpPr>
        <p:spPr>
          <a:xfrm>
            <a:off x="6202017" y="2796634"/>
            <a:ext cx="834887" cy="834887"/>
          </a:xfrm>
          <a:prstGeom prst="ellipse">
            <a:avLst/>
          </a:prstGeom>
          <a:solidFill>
            <a:srgbClr val="3504C9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04</a:t>
            </a:r>
          </a:p>
        </p:txBody>
      </p:sp>
      <p:sp>
        <p:nvSpPr>
          <p:cNvPr id="7" name="Ellipse 6"/>
          <p:cNvSpPr/>
          <p:nvPr/>
        </p:nvSpPr>
        <p:spPr>
          <a:xfrm>
            <a:off x="7295321" y="5235536"/>
            <a:ext cx="834887" cy="834887"/>
          </a:xfrm>
          <a:prstGeom prst="ellipse">
            <a:avLst/>
          </a:prstGeom>
          <a:solidFill>
            <a:srgbClr val="FFFF33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05</a:t>
            </a:r>
          </a:p>
        </p:txBody>
      </p:sp>
      <p:sp>
        <p:nvSpPr>
          <p:cNvPr id="8" name="Ellipse 7"/>
          <p:cNvSpPr/>
          <p:nvPr/>
        </p:nvSpPr>
        <p:spPr>
          <a:xfrm>
            <a:off x="8042888" y="3897702"/>
            <a:ext cx="834887" cy="834887"/>
          </a:xfrm>
          <a:prstGeom prst="ellipse">
            <a:avLst/>
          </a:prstGeom>
          <a:solidFill>
            <a:srgbClr val="33FF00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02</a:t>
            </a:r>
          </a:p>
        </p:txBody>
      </p:sp>
      <p:sp>
        <p:nvSpPr>
          <p:cNvPr id="9" name="Ellipse 8"/>
          <p:cNvSpPr/>
          <p:nvPr/>
        </p:nvSpPr>
        <p:spPr>
          <a:xfrm>
            <a:off x="8269356" y="1488231"/>
            <a:ext cx="834887" cy="834887"/>
          </a:xfrm>
          <a:prstGeom prst="ellipse">
            <a:avLst/>
          </a:prstGeom>
          <a:solidFill>
            <a:srgbClr val="FF9966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03</a:t>
            </a:r>
          </a:p>
        </p:txBody>
      </p:sp>
      <p:sp>
        <p:nvSpPr>
          <p:cNvPr id="10" name="Ellipse 9"/>
          <p:cNvSpPr/>
          <p:nvPr/>
        </p:nvSpPr>
        <p:spPr>
          <a:xfrm>
            <a:off x="5526157" y="4278384"/>
            <a:ext cx="834887" cy="834887"/>
          </a:xfrm>
          <a:prstGeom prst="ellipse">
            <a:avLst/>
          </a:prstGeom>
          <a:solidFill>
            <a:srgbClr val="C5234A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06</a:t>
            </a:r>
          </a:p>
        </p:txBody>
      </p:sp>
      <p:cxnSp>
        <p:nvCxnSpPr>
          <p:cNvPr id="13" name="Connecteur en arc 12"/>
          <p:cNvCxnSpPr>
            <a:stCxn id="5" idx="7"/>
            <a:endCxn id="9" idx="0"/>
          </p:cNvCxnSpPr>
          <p:nvPr/>
        </p:nvCxnSpPr>
        <p:spPr>
          <a:xfrm rot="16200000" flipH="1">
            <a:off x="7315199" y="116631"/>
            <a:ext cx="712621" cy="2030579"/>
          </a:xfrm>
          <a:prstGeom prst="curvedConnector3">
            <a:avLst>
              <a:gd name="adj1" fmla="val -49236"/>
            </a:avLst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necteur en arc 15"/>
          <p:cNvCxnSpPr>
            <a:stCxn id="5" idx="2"/>
            <a:endCxn id="6" idx="1"/>
          </p:cNvCxnSpPr>
          <p:nvPr/>
        </p:nvCxnSpPr>
        <p:spPr>
          <a:xfrm rot="10800000" flipH="1" flipV="1">
            <a:off x="5943599" y="1070788"/>
            <a:ext cx="380683" cy="1848112"/>
          </a:xfrm>
          <a:prstGeom prst="curvedConnector4">
            <a:avLst>
              <a:gd name="adj1" fmla="val -60050"/>
              <a:gd name="adj2" fmla="val 57986"/>
            </a:avLst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341" y="1975301"/>
            <a:ext cx="2746877" cy="290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e 13"/>
          <p:cNvGrpSpPr/>
          <p:nvPr/>
        </p:nvGrpSpPr>
        <p:grpSpPr>
          <a:xfrm>
            <a:off x="4799660" y="156013"/>
            <a:ext cx="986406" cy="629207"/>
            <a:chOff x="4799660" y="156013"/>
            <a:chExt cx="986406" cy="629207"/>
          </a:xfrm>
        </p:grpSpPr>
        <p:cxnSp>
          <p:nvCxnSpPr>
            <p:cNvPr id="15" name="Connecteur droit avec flèche 14"/>
            <p:cNvCxnSpPr/>
            <p:nvPr/>
          </p:nvCxnSpPr>
          <p:spPr>
            <a:xfrm>
              <a:off x="5073445" y="785220"/>
              <a:ext cx="6489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 flipV="1">
              <a:off x="5073445" y="196719"/>
              <a:ext cx="0" cy="5885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5505220" y="406278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4799660" y="156013"/>
              <a:ext cx="285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 Light" panose="020F0302020204030204" pitchFamily="34" charset="0"/>
                </a:rPr>
                <a:t>y</a:t>
              </a:r>
            </a:p>
          </p:txBody>
        </p:sp>
      </p:grpSp>
      <p:sp>
        <p:nvSpPr>
          <p:cNvPr id="20" name="ZoneTexte 19"/>
          <p:cNvSpPr txBox="1"/>
          <p:nvPr/>
        </p:nvSpPr>
        <p:spPr>
          <a:xfrm rot="2076585">
            <a:off x="7166771" y="844710"/>
            <a:ext cx="1318118" cy="73296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505000"/>
              </a:avLst>
            </a:prstTxWarp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Pivot d’axe x</a:t>
            </a:r>
          </a:p>
        </p:txBody>
      </p:sp>
      <p:sp>
        <p:nvSpPr>
          <p:cNvPr id="21" name="ZoneTexte 20"/>
          <p:cNvSpPr txBox="1"/>
          <p:nvPr/>
        </p:nvSpPr>
        <p:spPr>
          <a:xfrm rot="969535">
            <a:off x="6217449" y="1090987"/>
            <a:ext cx="1905481" cy="1297439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003848"/>
              </a:avLst>
            </a:prstTxWarp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Appui plan</a:t>
            </a:r>
            <a:br>
              <a:rPr lang="fr-FR" dirty="0">
                <a:latin typeface="Calibri Light" panose="020F0302020204030204" pitchFamily="34" charset="0"/>
              </a:rPr>
            </a:br>
            <a:r>
              <a:rPr lang="fr-FR" dirty="0">
                <a:latin typeface="Calibri Light" panose="020F0302020204030204" pitchFamily="34" charset="0"/>
              </a:rPr>
              <a:t> de normale x</a:t>
            </a:r>
          </a:p>
        </p:txBody>
      </p:sp>
    </p:spTree>
    <p:extLst>
      <p:ext uri="{BB962C8B-B14F-4D97-AF65-F5344CB8AC3E}">
        <p14:creationId xmlns:p14="http://schemas.microsoft.com/office/powerpoint/2010/main" val="4161716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871"/>
          <a:stretch/>
        </p:blipFill>
        <p:spPr>
          <a:xfrm>
            <a:off x="0" y="196719"/>
            <a:ext cx="5589639" cy="64645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des contacts de l’embrayage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88</a:t>
            </a:fld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5943600" y="653344"/>
            <a:ext cx="834887" cy="834887"/>
          </a:xfrm>
          <a:prstGeom prst="ellipse">
            <a:avLst/>
          </a:prstGeom>
          <a:solidFill>
            <a:srgbClr val="9A9AFF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01</a:t>
            </a:r>
          </a:p>
        </p:txBody>
      </p:sp>
      <p:sp>
        <p:nvSpPr>
          <p:cNvPr id="6" name="Ellipse 5"/>
          <p:cNvSpPr/>
          <p:nvPr/>
        </p:nvSpPr>
        <p:spPr>
          <a:xfrm>
            <a:off x="6202017" y="2796634"/>
            <a:ext cx="834887" cy="834887"/>
          </a:xfrm>
          <a:prstGeom prst="ellipse">
            <a:avLst/>
          </a:prstGeom>
          <a:solidFill>
            <a:srgbClr val="3504C9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04</a:t>
            </a:r>
          </a:p>
        </p:txBody>
      </p:sp>
      <p:sp>
        <p:nvSpPr>
          <p:cNvPr id="7" name="Ellipse 6"/>
          <p:cNvSpPr/>
          <p:nvPr/>
        </p:nvSpPr>
        <p:spPr>
          <a:xfrm>
            <a:off x="7295321" y="5235536"/>
            <a:ext cx="834887" cy="834887"/>
          </a:xfrm>
          <a:prstGeom prst="ellipse">
            <a:avLst/>
          </a:prstGeom>
          <a:solidFill>
            <a:srgbClr val="FFFF33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05</a:t>
            </a:r>
          </a:p>
        </p:txBody>
      </p:sp>
      <p:sp>
        <p:nvSpPr>
          <p:cNvPr id="8" name="Ellipse 7"/>
          <p:cNvSpPr/>
          <p:nvPr/>
        </p:nvSpPr>
        <p:spPr>
          <a:xfrm>
            <a:off x="8042888" y="3897702"/>
            <a:ext cx="834887" cy="834887"/>
          </a:xfrm>
          <a:prstGeom prst="ellipse">
            <a:avLst/>
          </a:prstGeom>
          <a:solidFill>
            <a:srgbClr val="33FF00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02</a:t>
            </a:r>
          </a:p>
        </p:txBody>
      </p:sp>
      <p:sp>
        <p:nvSpPr>
          <p:cNvPr id="9" name="Ellipse 8"/>
          <p:cNvSpPr/>
          <p:nvPr/>
        </p:nvSpPr>
        <p:spPr>
          <a:xfrm>
            <a:off x="8269356" y="1488231"/>
            <a:ext cx="834887" cy="834887"/>
          </a:xfrm>
          <a:prstGeom prst="ellipse">
            <a:avLst/>
          </a:prstGeom>
          <a:solidFill>
            <a:srgbClr val="FF9966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03</a:t>
            </a:r>
          </a:p>
        </p:txBody>
      </p:sp>
      <p:sp>
        <p:nvSpPr>
          <p:cNvPr id="10" name="Ellipse 9"/>
          <p:cNvSpPr/>
          <p:nvPr/>
        </p:nvSpPr>
        <p:spPr>
          <a:xfrm>
            <a:off x="5526157" y="4278384"/>
            <a:ext cx="834887" cy="834887"/>
          </a:xfrm>
          <a:prstGeom prst="ellipse">
            <a:avLst/>
          </a:prstGeom>
          <a:solidFill>
            <a:srgbClr val="C5234A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06</a:t>
            </a:r>
          </a:p>
        </p:txBody>
      </p:sp>
      <p:cxnSp>
        <p:nvCxnSpPr>
          <p:cNvPr id="13" name="Connecteur en arc 12"/>
          <p:cNvCxnSpPr>
            <a:stCxn id="5" idx="7"/>
            <a:endCxn id="9" idx="0"/>
          </p:cNvCxnSpPr>
          <p:nvPr/>
        </p:nvCxnSpPr>
        <p:spPr>
          <a:xfrm rot="16200000" flipH="1">
            <a:off x="7315199" y="116631"/>
            <a:ext cx="712621" cy="2030579"/>
          </a:xfrm>
          <a:prstGeom prst="curvedConnector3">
            <a:avLst>
              <a:gd name="adj1" fmla="val -49236"/>
            </a:avLst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necteur en arc 15"/>
          <p:cNvCxnSpPr>
            <a:stCxn id="5" idx="2"/>
            <a:endCxn id="6" idx="1"/>
          </p:cNvCxnSpPr>
          <p:nvPr/>
        </p:nvCxnSpPr>
        <p:spPr>
          <a:xfrm rot="10800000" flipH="1" flipV="1">
            <a:off x="5943599" y="1070788"/>
            <a:ext cx="380683" cy="1848112"/>
          </a:xfrm>
          <a:prstGeom prst="curvedConnector4">
            <a:avLst>
              <a:gd name="adj1" fmla="val -60050"/>
              <a:gd name="adj2" fmla="val 57986"/>
            </a:avLst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Connecteur en arc 30"/>
          <p:cNvCxnSpPr>
            <a:stCxn id="6" idx="7"/>
            <a:endCxn id="9" idx="2"/>
          </p:cNvCxnSpPr>
          <p:nvPr/>
        </p:nvCxnSpPr>
        <p:spPr>
          <a:xfrm rot="5400000" flipH="1" flipV="1">
            <a:off x="7085385" y="1734929"/>
            <a:ext cx="1013225" cy="1354718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1648" y="2722502"/>
            <a:ext cx="2746877" cy="290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eur en arc 10"/>
          <p:cNvCxnSpPr>
            <a:stCxn id="6" idx="6"/>
            <a:endCxn id="9" idx="3"/>
          </p:cNvCxnSpPr>
          <p:nvPr/>
        </p:nvCxnSpPr>
        <p:spPr>
          <a:xfrm flipV="1">
            <a:off x="7036904" y="2200852"/>
            <a:ext cx="1354718" cy="1013226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7" name="Groupe 16"/>
          <p:cNvGrpSpPr/>
          <p:nvPr/>
        </p:nvGrpSpPr>
        <p:grpSpPr>
          <a:xfrm>
            <a:off x="4799660" y="156013"/>
            <a:ext cx="986406" cy="629207"/>
            <a:chOff x="4799660" y="156013"/>
            <a:chExt cx="986406" cy="629207"/>
          </a:xfrm>
        </p:grpSpPr>
        <p:cxnSp>
          <p:nvCxnSpPr>
            <p:cNvPr id="18" name="Connecteur droit avec flèche 17"/>
            <p:cNvCxnSpPr/>
            <p:nvPr/>
          </p:nvCxnSpPr>
          <p:spPr>
            <a:xfrm>
              <a:off x="5073445" y="785220"/>
              <a:ext cx="6489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 flipV="1">
              <a:off x="5073445" y="196719"/>
              <a:ext cx="0" cy="5885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5505220" y="406278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799660" y="156013"/>
              <a:ext cx="285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 Light" panose="020F0302020204030204" pitchFamily="34" charset="0"/>
                </a:rPr>
                <a:t>y</a:t>
              </a:r>
            </a:p>
          </p:txBody>
        </p:sp>
      </p:grpSp>
      <p:sp>
        <p:nvSpPr>
          <p:cNvPr id="22" name="ZoneTexte 21"/>
          <p:cNvSpPr txBox="1"/>
          <p:nvPr/>
        </p:nvSpPr>
        <p:spPr>
          <a:xfrm rot="2076585">
            <a:off x="7166771" y="844710"/>
            <a:ext cx="1318118" cy="73296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505000"/>
              </a:avLst>
            </a:prstTxWarp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Pivot d’axe x</a:t>
            </a:r>
          </a:p>
        </p:txBody>
      </p:sp>
      <p:sp>
        <p:nvSpPr>
          <p:cNvPr id="24" name="ZoneTexte 23"/>
          <p:cNvSpPr txBox="1"/>
          <p:nvPr/>
        </p:nvSpPr>
        <p:spPr>
          <a:xfrm rot="969535">
            <a:off x="6217449" y="1090987"/>
            <a:ext cx="1905481" cy="1297439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003848"/>
              </a:avLst>
            </a:prstTxWarp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Appui plan</a:t>
            </a:r>
            <a:br>
              <a:rPr lang="fr-FR" dirty="0">
                <a:latin typeface="Calibri Light" panose="020F0302020204030204" pitchFamily="34" charset="0"/>
              </a:rPr>
            </a:br>
            <a:r>
              <a:rPr lang="fr-FR" dirty="0">
                <a:latin typeface="Calibri Light" panose="020F0302020204030204" pitchFamily="34" charset="0"/>
              </a:rPr>
              <a:t> de normale x</a:t>
            </a:r>
          </a:p>
        </p:txBody>
      </p:sp>
      <p:sp>
        <p:nvSpPr>
          <p:cNvPr id="25" name="ZoneTexte 24"/>
          <p:cNvSpPr txBox="1"/>
          <p:nvPr/>
        </p:nvSpPr>
        <p:spPr>
          <a:xfrm rot="969535">
            <a:off x="7343007" y="2119879"/>
            <a:ext cx="1905481" cy="1297439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Pivot glissant</a:t>
            </a:r>
            <a:br>
              <a:rPr lang="fr-FR" dirty="0">
                <a:latin typeface="Calibri Light" panose="020F0302020204030204" pitchFamily="34" charset="0"/>
              </a:rPr>
            </a:br>
            <a:r>
              <a:rPr lang="fr-FR" dirty="0">
                <a:latin typeface="Calibri Light" panose="020F0302020204030204" pitchFamily="34" charset="0"/>
              </a:rPr>
              <a:t> d’axe x</a:t>
            </a:r>
          </a:p>
        </p:txBody>
      </p:sp>
      <p:sp>
        <p:nvSpPr>
          <p:cNvPr id="26" name="ZoneTexte 25"/>
          <p:cNvSpPr txBox="1"/>
          <p:nvPr/>
        </p:nvSpPr>
        <p:spPr>
          <a:xfrm rot="17618064">
            <a:off x="6625331" y="1478816"/>
            <a:ext cx="1870380" cy="1297439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Linéaire rectiligne</a:t>
            </a:r>
          </a:p>
          <a:p>
            <a:r>
              <a:rPr lang="fr-FR" dirty="0">
                <a:latin typeface="Calibri Light" panose="020F0302020204030204" pitchFamily="34" charset="0"/>
              </a:rPr>
              <a:t>Normale z axe x</a:t>
            </a:r>
          </a:p>
        </p:txBody>
      </p:sp>
    </p:spTree>
    <p:extLst>
      <p:ext uri="{BB962C8B-B14F-4D97-AF65-F5344CB8AC3E}">
        <p14:creationId xmlns:p14="http://schemas.microsoft.com/office/powerpoint/2010/main" val="4222869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033"/>
          <a:stretch/>
        </p:blipFill>
        <p:spPr>
          <a:xfrm>
            <a:off x="0" y="196719"/>
            <a:ext cx="5574890" cy="64645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des contacts de l’embrayage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89</a:t>
            </a:fld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5943600" y="653344"/>
            <a:ext cx="834887" cy="834887"/>
          </a:xfrm>
          <a:prstGeom prst="ellipse">
            <a:avLst/>
          </a:prstGeom>
          <a:solidFill>
            <a:srgbClr val="9A9AFF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01</a:t>
            </a:r>
          </a:p>
        </p:txBody>
      </p:sp>
      <p:sp>
        <p:nvSpPr>
          <p:cNvPr id="6" name="Ellipse 5"/>
          <p:cNvSpPr/>
          <p:nvPr/>
        </p:nvSpPr>
        <p:spPr>
          <a:xfrm>
            <a:off x="6202017" y="2796634"/>
            <a:ext cx="834887" cy="834887"/>
          </a:xfrm>
          <a:prstGeom prst="ellipse">
            <a:avLst/>
          </a:prstGeom>
          <a:solidFill>
            <a:srgbClr val="3504C9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04</a:t>
            </a:r>
          </a:p>
        </p:txBody>
      </p:sp>
      <p:sp>
        <p:nvSpPr>
          <p:cNvPr id="7" name="Ellipse 6"/>
          <p:cNvSpPr/>
          <p:nvPr/>
        </p:nvSpPr>
        <p:spPr>
          <a:xfrm>
            <a:off x="7295321" y="5235536"/>
            <a:ext cx="834887" cy="834887"/>
          </a:xfrm>
          <a:prstGeom prst="ellipse">
            <a:avLst/>
          </a:prstGeom>
          <a:solidFill>
            <a:srgbClr val="FFFF33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05</a:t>
            </a:r>
          </a:p>
        </p:txBody>
      </p:sp>
      <p:sp>
        <p:nvSpPr>
          <p:cNvPr id="8" name="Ellipse 7"/>
          <p:cNvSpPr/>
          <p:nvPr/>
        </p:nvSpPr>
        <p:spPr>
          <a:xfrm>
            <a:off x="8042888" y="3897702"/>
            <a:ext cx="834887" cy="834887"/>
          </a:xfrm>
          <a:prstGeom prst="ellipse">
            <a:avLst/>
          </a:prstGeom>
          <a:solidFill>
            <a:srgbClr val="33FF00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02</a:t>
            </a:r>
          </a:p>
        </p:txBody>
      </p:sp>
      <p:sp>
        <p:nvSpPr>
          <p:cNvPr id="9" name="Ellipse 8"/>
          <p:cNvSpPr/>
          <p:nvPr/>
        </p:nvSpPr>
        <p:spPr>
          <a:xfrm>
            <a:off x="8269356" y="1488231"/>
            <a:ext cx="834887" cy="834887"/>
          </a:xfrm>
          <a:prstGeom prst="ellipse">
            <a:avLst/>
          </a:prstGeom>
          <a:solidFill>
            <a:srgbClr val="FF9966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03</a:t>
            </a:r>
          </a:p>
        </p:txBody>
      </p:sp>
      <p:sp>
        <p:nvSpPr>
          <p:cNvPr id="10" name="Ellipse 9"/>
          <p:cNvSpPr/>
          <p:nvPr/>
        </p:nvSpPr>
        <p:spPr>
          <a:xfrm>
            <a:off x="5526157" y="4278384"/>
            <a:ext cx="834887" cy="834887"/>
          </a:xfrm>
          <a:prstGeom prst="ellipse">
            <a:avLst/>
          </a:prstGeom>
          <a:solidFill>
            <a:srgbClr val="C5234A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06</a:t>
            </a:r>
          </a:p>
        </p:txBody>
      </p:sp>
      <p:cxnSp>
        <p:nvCxnSpPr>
          <p:cNvPr id="13" name="Connecteur en arc 12"/>
          <p:cNvCxnSpPr>
            <a:stCxn id="5" idx="7"/>
            <a:endCxn id="9" idx="0"/>
          </p:cNvCxnSpPr>
          <p:nvPr/>
        </p:nvCxnSpPr>
        <p:spPr>
          <a:xfrm rot="16200000" flipH="1">
            <a:off x="7315199" y="116631"/>
            <a:ext cx="712621" cy="2030579"/>
          </a:xfrm>
          <a:prstGeom prst="curvedConnector3">
            <a:avLst>
              <a:gd name="adj1" fmla="val -49236"/>
            </a:avLst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necteur en arc 15"/>
          <p:cNvCxnSpPr>
            <a:stCxn id="5" idx="2"/>
            <a:endCxn id="6" idx="1"/>
          </p:cNvCxnSpPr>
          <p:nvPr/>
        </p:nvCxnSpPr>
        <p:spPr>
          <a:xfrm rot="10800000" flipH="1" flipV="1">
            <a:off x="5943599" y="1070788"/>
            <a:ext cx="380683" cy="1848112"/>
          </a:xfrm>
          <a:prstGeom prst="curvedConnector4">
            <a:avLst>
              <a:gd name="adj1" fmla="val -60050"/>
              <a:gd name="adj2" fmla="val 57986"/>
            </a:avLst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Connecteur en arc 28"/>
          <p:cNvCxnSpPr>
            <a:stCxn id="8" idx="0"/>
            <a:endCxn id="9" idx="4"/>
          </p:cNvCxnSpPr>
          <p:nvPr/>
        </p:nvCxnSpPr>
        <p:spPr>
          <a:xfrm rot="5400000" flipH="1" flipV="1">
            <a:off x="7786274" y="2997176"/>
            <a:ext cx="1574584" cy="226468"/>
          </a:xfrm>
          <a:prstGeom prst="curvedConnector3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Connecteur en arc 30"/>
          <p:cNvCxnSpPr>
            <a:stCxn id="6" idx="7"/>
            <a:endCxn id="9" idx="2"/>
          </p:cNvCxnSpPr>
          <p:nvPr/>
        </p:nvCxnSpPr>
        <p:spPr>
          <a:xfrm rot="5400000" flipH="1" flipV="1">
            <a:off x="7085385" y="1734929"/>
            <a:ext cx="1013225" cy="1354718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6284" y="2745584"/>
            <a:ext cx="2746877" cy="290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eur en arc 10"/>
          <p:cNvCxnSpPr>
            <a:stCxn id="6" idx="6"/>
            <a:endCxn id="9" idx="3"/>
          </p:cNvCxnSpPr>
          <p:nvPr/>
        </p:nvCxnSpPr>
        <p:spPr>
          <a:xfrm flipV="1">
            <a:off x="7036904" y="2200852"/>
            <a:ext cx="1354718" cy="1013226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cteur en arc 11"/>
          <p:cNvCxnSpPr>
            <a:stCxn id="8" idx="7"/>
            <a:endCxn id="9" idx="5"/>
          </p:cNvCxnSpPr>
          <p:nvPr/>
        </p:nvCxnSpPr>
        <p:spPr>
          <a:xfrm rot="5400000" flipH="1" flipV="1">
            <a:off x="7959185" y="2997176"/>
            <a:ext cx="1819116" cy="226468"/>
          </a:xfrm>
          <a:prstGeom prst="curvedConnector3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8" name="Groupe 17"/>
          <p:cNvGrpSpPr/>
          <p:nvPr/>
        </p:nvGrpSpPr>
        <p:grpSpPr>
          <a:xfrm>
            <a:off x="4799660" y="156013"/>
            <a:ext cx="986406" cy="629207"/>
            <a:chOff x="4799660" y="156013"/>
            <a:chExt cx="986406" cy="629207"/>
          </a:xfrm>
        </p:grpSpPr>
        <p:cxnSp>
          <p:nvCxnSpPr>
            <p:cNvPr id="19" name="Connecteur droit avec flèche 18"/>
            <p:cNvCxnSpPr/>
            <p:nvPr/>
          </p:nvCxnSpPr>
          <p:spPr>
            <a:xfrm>
              <a:off x="5073445" y="785220"/>
              <a:ext cx="6489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 flipV="1">
              <a:off x="5073445" y="196719"/>
              <a:ext cx="0" cy="5885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5505220" y="406278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4799660" y="156013"/>
              <a:ext cx="285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 Light" panose="020F0302020204030204" pitchFamily="34" charset="0"/>
                </a:rPr>
                <a:t>y</a:t>
              </a:r>
            </a:p>
          </p:txBody>
        </p:sp>
      </p:grpSp>
      <p:sp>
        <p:nvSpPr>
          <p:cNvPr id="23" name="ZoneTexte 22"/>
          <p:cNvSpPr txBox="1"/>
          <p:nvPr/>
        </p:nvSpPr>
        <p:spPr>
          <a:xfrm rot="2076585">
            <a:off x="7166771" y="844710"/>
            <a:ext cx="1318118" cy="73296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505000"/>
              </a:avLst>
            </a:prstTxWarp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Pivot d’axe x</a:t>
            </a:r>
          </a:p>
        </p:txBody>
      </p:sp>
      <p:sp>
        <p:nvSpPr>
          <p:cNvPr id="24" name="ZoneTexte 23"/>
          <p:cNvSpPr txBox="1"/>
          <p:nvPr/>
        </p:nvSpPr>
        <p:spPr>
          <a:xfrm rot="969535">
            <a:off x="6217449" y="1090987"/>
            <a:ext cx="1905481" cy="1297439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003848"/>
              </a:avLst>
            </a:prstTxWarp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Appui plan</a:t>
            </a:r>
            <a:br>
              <a:rPr lang="fr-FR" dirty="0">
                <a:latin typeface="Calibri Light" panose="020F0302020204030204" pitchFamily="34" charset="0"/>
              </a:rPr>
            </a:br>
            <a:r>
              <a:rPr lang="fr-FR" dirty="0">
                <a:latin typeface="Calibri Light" panose="020F0302020204030204" pitchFamily="34" charset="0"/>
              </a:rPr>
              <a:t> de normale x</a:t>
            </a:r>
          </a:p>
        </p:txBody>
      </p:sp>
      <p:sp>
        <p:nvSpPr>
          <p:cNvPr id="25" name="ZoneTexte 24"/>
          <p:cNvSpPr txBox="1"/>
          <p:nvPr/>
        </p:nvSpPr>
        <p:spPr>
          <a:xfrm rot="17618064">
            <a:off x="6625331" y="1478816"/>
            <a:ext cx="1870380" cy="1297439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Linéaire rectiligne</a:t>
            </a:r>
          </a:p>
          <a:p>
            <a:r>
              <a:rPr lang="fr-FR" dirty="0">
                <a:latin typeface="Calibri Light" panose="020F0302020204030204" pitchFamily="34" charset="0"/>
              </a:rPr>
              <a:t>Normale z axe x</a:t>
            </a:r>
          </a:p>
        </p:txBody>
      </p:sp>
      <p:sp>
        <p:nvSpPr>
          <p:cNvPr id="27" name="ZoneTexte 26"/>
          <p:cNvSpPr txBox="1"/>
          <p:nvPr/>
        </p:nvSpPr>
        <p:spPr>
          <a:xfrm rot="969535">
            <a:off x="7343007" y="2119879"/>
            <a:ext cx="1905481" cy="1297439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Pivot glissant</a:t>
            </a:r>
            <a:br>
              <a:rPr lang="fr-FR" dirty="0">
                <a:latin typeface="Calibri Light" panose="020F0302020204030204" pitchFamily="34" charset="0"/>
              </a:rPr>
            </a:br>
            <a:r>
              <a:rPr lang="fr-FR" dirty="0">
                <a:latin typeface="Calibri Light" panose="020F0302020204030204" pitchFamily="34" charset="0"/>
              </a:rPr>
              <a:t> d’axe x</a:t>
            </a:r>
          </a:p>
        </p:txBody>
      </p:sp>
      <p:sp>
        <p:nvSpPr>
          <p:cNvPr id="14" name="ZoneTexte 13"/>
          <p:cNvSpPr txBox="1"/>
          <p:nvPr/>
        </p:nvSpPr>
        <p:spPr>
          <a:xfrm rot="16995387">
            <a:off x="7394595" y="3005874"/>
            <a:ext cx="1868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alibri Light" panose="020F0302020204030204" pitchFamily="34" charset="0"/>
              </a:rPr>
              <a:t>Linéaire annulaire axe x</a:t>
            </a:r>
          </a:p>
        </p:txBody>
      </p:sp>
      <p:sp>
        <p:nvSpPr>
          <p:cNvPr id="30" name="ZoneTexte 29"/>
          <p:cNvSpPr txBox="1"/>
          <p:nvPr/>
        </p:nvSpPr>
        <p:spPr>
          <a:xfrm rot="16863368">
            <a:off x="8563739" y="3349032"/>
            <a:ext cx="78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Rotule</a:t>
            </a:r>
          </a:p>
        </p:txBody>
      </p:sp>
    </p:spTree>
    <p:extLst>
      <p:ext uri="{BB962C8B-B14F-4D97-AF65-F5344CB8AC3E}">
        <p14:creationId xmlns:p14="http://schemas.microsoft.com/office/powerpoint/2010/main" val="220896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PChart"/>
          <p:cNvSpPr/>
          <p:nvPr>
            <p:custDataLst>
              <p:tags r:id="rId2"/>
            </p:custDataLst>
          </p:nvPr>
        </p:nvSpPr>
        <p:spPr>
          <a:xfrm>
            <a:off x="4508500" y="1714500"/>
            <a:ext cx="4572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hachures peuvent couper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 trait fort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 trait fin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 trait mixte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fr-FR" dirty="0"/>
              <a:t>Un trait en pointillé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785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4200" y="274642"/>
            <a:ext cx="4111487" cy="6081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des contacts de l’embrayage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90</a:t>
            </a:fld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3876261" y="653344"/>
            <a:ext cx="834887" cy="834887"/>
          </a:xfrm>
          <a:prstGeom prst="ellipse">
            <a:avLst/>
          </a:prstGeom>
          <a:solidFill>
            <a:srgbClr val="9A9AFF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01</a:t>
            </a:r>
          </a:p>
        </p:txBody>
      </p:sp>
      <p:sp>
        <p:nvSpPr>
          <p:cNvPr id="6" name="Ellipse 5"/>
          <p:cNvSpPr/>
          <p:nvPr/>
        </p:nvSpPr>
        <p:spPr>
          <a:xfrm>
            <a:off x="4134678" y="2796634"/>
            <a:ext cx="834887" cy="834887"/>
          </a:xfrm>
          <a:prstGeom prst="ellipse">
            <a:avLst/>
          </a:prstGeom>
          <a:solidFill>
            <a:srgbClr val="3504C9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04</a:t>
            </a:r>
          </a:p>
        </p:txBody>
      </p:sp>
      <p:sp>
        <p:nvSpPr>
          <p:cNvPr id="7" name="Ellipse 6"/>
          <p:cNvSpPr/>
          <p:nvPr/>
        </p:nvSpPr>
        <p:spPr>
          <a:xfrm>
            <a:off x="5227982" y="5235536"/>
            <a:ext cx="834887" cy="834887"/>
          </a:xfrm>
          <a:prstGeom prst="ellipse">
            <a:avLst/>
          </a:prstGeom>
          <a:solidFill>
            <a:srgbClr val="FFFF33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05</a:t>
            </a:r>
          </a:p>
        </p:txBody>
      </p:sp>
      <p:sp>
        <p:nvSpPr>
          <p:cNvPr id="8" name="Ellipse 7"/>
          <p:cNvSpPr/>
          <p:nvPr/>
        </p:nvSpPr>
        <p:spPr>
          <a:xfrm>
            <a:off x="5975549" y="3897702"/>
            <a:ext cx="834887" cy="834887"/>
          </a:xfrm>
          <a:prstGeom prst="ellipse">
            <a:avLst/>
          </a:prstGeom>
          <a:solidFill>
            <a:srgbClr val="33FF00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02</a:t>
            </a:r>
          </a:p>
        </p:txBody>
      </p:sp>
      <p:sp>
        <p:nvSpPr>
          <p:cNvPr id="9" name="Ellipse 8"/>
          <p:cNvSpPr/>
          <p:nvPr/>
        </p:nvSpPr>
        <p:spPr>
          <a:xfrm>
            <a:off x="6202017" y="1488231"/>
            <a:ext cx="834887" cy="834887"/>
          </a:xfrm>
          <a:prstGeom prst="ellipse">
            <a:avLst/>
          </a:prstGeom>
          <a:solidFill>
            <a:srgbClr val="FF9966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03</a:t>
            </a:r>
          </a:p>
        </p:txBody>
      </p:sp>
      <p:sp>
        <p:nvSpPr>
          <p:cNvPr id="10" name="Ellipse 9"/>
          <p:cNvSpPr/>
          <p:nvPr/>
        </p:nvSpPr>
        <p:spPr>
          <a:xfrm>
            <a:off x="3458818" y="4278384"/>
            <a:ext cx="834887" cy="834887"/>
          </a:xfrm>
          <a:prstGeom prst="ellipse">
            <a:avLst/>
          </a:prstGeom>
          <a:solidFill>
            <a:srgbClr val="C5234A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06</a:t>
            </a:r>
          </a:p>
        </p:txBody>
      </p:sp>
      <p:cxnSp>
        <p:nvCxnSpPr>
          <p:cNvPr id="13" name="Connecteur en arc 12"/>
          <p:cNvCxnSpPr>
            <a:stCxn id="5" idx="7"/>
            <a:endCxn id="9" idx="0"/>
          </p:cNvCxnSpPr>
          <p:nvPr/>
        </p:nvCxnSpPr>
        <p:spPr>
          <a:xfrm rot="16200000" flipH="1">
            <a:off x="5247860" y="116631"/>
            <a:ext cx="712621" cy="2030579"/>
          </a:xfrm>
          <a:prstGeom prst="curvedConnector3">
            <a:avLst>
              <a:gd name="adj1" fmla="val -49236"/>
            </a:avLst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necteur en arc 15"/>
          <p:cNvCxnSpPr>
            <a:stCxn id="5" idx="2"/>
            <a:endCxn id="6" idx="1"/>
          </p:cNvCxnSpPr>
          <p:nvPr/>
        </p:nvCxnSpPr>
        <p:spPr>
          <a:xfrm rot="10800000" flipH="1" flipV="1">
            <a:off x="3876260" y="1070788"/>
            <a:ext cx="380683" cy="1848112"/>
          </a:xfrm>
          <a:prstGeom prst="curvedConnector4">
            <a:avLst>
              <a:gd name="adj1" fmla="val -60050"/>
              <a:gd name="adj2" fmla="val 57986"/>
            </a:avLst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Connecteur en arc 28"/>
          <p:cNvCxnSpPr>
            <a:stCxn id="8" idx="0"/>
            <a:endCxn id="9" idx="4"/>
          </p:cNvCxnSpPr>
          <p:nvPr/>
        </p:nvCxnSpPr>
        <p:spPr>
          <a:xfrm rot="5400000" flipH="1" flipV="1">
            <a:off x="5718935" y="2997176"/>
            <a:ext cx="1574584" cy="226468"/>
          </a:xfrm>
          <a:prstGeom prst="curvedConnector3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Connecteur en arc 30"/>
          <p:cNvCxnSpPr>
            <a:stCxn id="6" idx="7"/>
            <a:endCxn id="9" idx="2"/>
          </p:cNvCxnSpPr>
          <p:nvPr/>
        </p:nvCxnSpPr>
        <p:spPr>
          <a:xfrm rot="5400000" flipH="1" flipV="1">
            <a:off x="5018046" y="1734929"/>
            <a:ext cx="1013225" cy="1354718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Connecteur en arc 36"/>
          <p:cNvCxnSpPr>
            <a:stCxn id="6" idx="2"/>
            <a:endCxn id="10" idx="1"/>
          </p:cNvCxnSpPr>
          <p:nvPr/>
        </p:nvCxnSpPr>
        <p:spPr>
          <a:xfrm rot="10800000" flipV="1">
            <a:off x="3581084" y="3214078"/>
            <a:ext cx="553594" cy="1186572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4160" y="2861447"/>
            <a:ext cx="2746877" cy="290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cteur en arc 11"/>
          <p:cNvCxnSpPr>
            <a:stCxn id="6" idx="6"/>
            <a:endCxn id="9" idx="3"/>
          </p:cNvCxnSpPr>
          <p:nvPr/>
        </p:nvCxnSpPr>
        <p:spPr>
          <a:xfrm flipV="1">
            <a:off x="4969565" y="2200852"/>
            <a:ext cx="1354718" cy="1013226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necteur en arc 14"/>
          <p:cNvCxnSpPr>
            <a:stCxn id="8" idx="7"/>
            <a:endCxn id="9" idx="5"/>
          </p:cNvCxnSpPr>
          <p:nvPr/>
        </p:nvCxnSpPr>
        <p:spPr>
          <a:xfrm rot="5400000" flipH="1" flipV="1">
            <a:off x="5891846" y="2997176"/>
            <a:ext cx="1819116" cy="226468"/>
          </a:xfrm>
          <a:prstGeom prst="curvedConnector3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 rot="2076585">
            <a:off x="5090057" y="844710"/>
            <a:ext cx="1318118" cy="73296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505000"/>
              </a:avLst>
            </a:prstTxWarp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Pivot d’axe x</a:t>
            </a:r>
          </a:p>
        </p:txBody>
      </p:sp>
      <p:sp>
        <p:nvSpPr>
          <p:cNvPr id="26" name="ZoneTexte 25"/>
          <p:cNvSpPr txBox="1"/>
          <p:nvPr/>
        </p:nvSpPr>
        <p:spPr>
          <a:xfrm rot="969535">
            <a:off x="4140735" y="1090987"/>
            <a:ext cx="1905481" cy="1297439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003848"/>
              </a:avLst>
            </a:prstTxWarp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Appui plan</a:t>
            </a:r>
            <a:br>
              <a:rPr lang="fr-FR" dirty="0">
                <a:latin typeface="Calibri Light" panose="020F0302020204030204" pitchFamily="34" charset="0"/>
              </a:rPr>
            </a:br>
            <a:r>
              <a:rPr lang="fr-FR" dirty="0">
                <a:latin typeface="Calibri Light" panose="020F0302020204030204" pitchFamily="34" charset="0"/>
              </a:rPr>
              <a:t> de normale x</a:t>
            </a:r>
          </a:p>
        </p:txBody>
      </p:sp>
      <p:sp>
        <p:nvSpPr>
          <p:cNvPr id="27" name="ZoneTexte 26"/>
          <p:cNvSpPr txBox="1"/>
          <p:nvPr/>
        </p:nvSpPr>
        <p:spPr>
          <a:xfrm rot="969535">
            <a:off x="5266293" y="2119879"/>
            <a:ext cx="1905481" cy="1297439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Pivot glissant</a:t>
            </a:r>
            <a:br>
              <a:rPr lang="fr-FR" dirty="0">
                <a:latin typeface="Calibri Light" panose="020F0302020204030204" pitchFamily="34" charset="0"/>
              </a:rPr>
            </a:br>
            <a:r>
              <a:rPr lang="fr-FR" dirty="0">
                <a:latin typeface="Calibri Light" panose="020F0302020204030204" pitchFamily="34" charset="0"/>
              </a:rPr>
              <a:t> d’axe x</a:t>
            </a:r>
          </a:p>
        </p:txBody>
      </p:sp>
      <p:sp>
        <p:nvSpPr>
          <p:cNvPr id="28" name="ZoneTexte 27"/>
          <p:cNvSpPr txBox="1"/>
          <p:nvPr/>
        </p:nvSpPr>
        <p:spPr>
          <a:xfrm rot="16995387">
            <a:off x="5317881" y="3005874"/>
            <a:ext cx="1868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alibri Light" panose="020F0302020204030204" pitchFamily="34" charset="0"/>
              </a:rPr>
              <a:t>Linéaire annulaire axe x</a:t>
            </a:r>
          </a:p>
        </p:txBody>
      </p:sp>
      <p:sp>
        <p:nvSpPr>
          <p:cNvPr id="30" name="ZoneTexte 29"/>
          <p:cNvSpPr txBox="1"/>
          <p:nvPr/>
        </p:nvSpPr>
        <p:spPr>
          <a:xfrm rot="16863368">
            <a:off x="6487025" y="3349032"/>
            <a:ext cx="78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Rotule</a:t>
            </a:r>
          </a:p>
        </p:txBody>
      </p:sp>
      <p:sp>
        <p:nvSpPr>
          <p:cNvPr id="34" name="ZoneTexte 33"/>
          <p:cNvSpPr txBox="1"/>
          <p:nvPr/>
        </p:nvSpPr>
        <p:spPr>
          <a:xfrm rot="17618064">
            <a:off x="4616693" y="1478816"/>
            <a:ext cx="1870380" cy="1297439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Linéaire rectiligne</a:t>
            </a:r>
          </a:p>
          <a:p>
            <a:r>
              <a:rPr lang="fr-FR" dirty="0">
                <a:latin typeface="Calibri Light" panose="020F0302020204030204" pitchFamily="34" charset="0"/>
              </a:rPr>
              <a:t>Normale z axe x</a:t>
            </a:r>
          </a:p>
        </p:txBody>
      </p:sp>
      <p:sp>
        <p:nvSpPr>
          <p:cNvPr id="35" name="ZoneTexte 34"/>
          <p:cNvSpPr txBox="1"/>
          <p:nvPr/>
        </p:nvSpPr>
        <p:spPr>
          <a:xfrm rot="18468620">
            <a:off x="3384643" y="3282142"/>
            <a:ext cx="1830566" cy="64633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659210"/>
              </a:avLst>
            </a:prstTxWarp>
            <a:spAutoFit/>
          </a:bodyPr>
          <a:lstStyle/>
          <a:p>
            <a:r>
              <a:rPr lang="fr-FR" sz="1400" dirty="0">
                <a:latin typeface="Calibri Light" panose="020F0302020204030204" pitchFamily="34" charset="0"/>
              </a:rPr>
              <a:t>Linéaire rectiligne</a:t>
            </a:r>
          </a:p>
          <a:p>
            <a:r>
              <a:rPr lang="fr-FR" sz="1400" dirty="0">
                <a:latin typeface="Calibri Light" panose="020F0302020204030204" pitchFamily="34" charset="0"/>
              </a:rPr>
              <a:t>Normale x axe z</a:t>
            </a:r>
          </a:p>
        </p:txBody>
      </p:sp>
      <p:grpSp>
        <p:nvGrpSpPr>
          <p:cNvPr id="36" name="Groupe 35"/>
          <p:cNvGrpSpPr/>
          <p:nvPr/>
        </p:nvGrpSpPr>
        <p:grpSpPr>
          <a:xfrm>
            <a:off x="-1" y="5690889"/>
            <a:ext cx="986406" cy="629207"/>
            <a:chOff x="4799660" y="156013"/>
            <a:chExt cx="986406" cy="629207"/>
          </a:xfrm>
        </p:grpSpPr>
        <p:cxnSp>
          <p:nvCxnSpPr>
            <p:cNvPr id="38" name="Connecteur droit avec flèche 37"/>
            <p:cNvCxnSpPr/>
            <p:nvPr/>
          </p:nvCxnSpPr>
          <p:spPr>
            <a:xfrm>
              <a:off x="5073445" y="785220"/>
              <a:ext cx="6489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/>
            <p:cNvCxnSpPr/>
            <p:nvPr/>
          </p:nvCxnSpPr>
          <p:spPr>
            <a:xfrm flipV="1">
              <a:off x="5073445" y="196719"/>
              <a:ext cx="0" cy="5885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ZoneTexte 39"/>
            <p:cNvSpPr txBox="1"/>
            <p:nvPr/>
          </p:nvSpPr>
          <p:spPr>
            <a:xfrm>
              <a:off x="5505220" y="406278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4799660" y="156013"/>
              <a:ext cx="285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 Light" panose="020F0302020204030204" pitchFamily="34" charset="0"/>
                </a:rPr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5658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des contacts de l’embrayage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91</a:t>
            </a:fld>
            <a:endParaRPr lang="fr-FR" dirty="0"/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718" y="2900853"/>
            <a:ext cx="2746877" cy="290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124200" y="274642"/>
            <a:ext cx="4111487" cy="6081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3876261" y="653344"/>
            <a:ext cx="834887" cy="834887"/>
          </a:xfrm>
          <a:prstGeom prst="ellipse">
            <a:avLst/>
          </a:prstGeom>
          <a:solidFill>
            <a:srgbClr val="9A9AFF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01</a:t>
            </a:r>
          </a:p>
        </p:txBody>
      </p:sp>
      <p:sp>
        <p:nvSpPr>
          <p:cNvPr id="30" name="Ellipse 29"/>
          <p:cNvSpPr/>
          <p:nvPr/>
        </p:nvSpPr>
        <p:spPr>
          <a:xfrm>
            <a:off x="4134678" y="2796634"/>
            <a:ext cx="834887" cy="834887"/>
          </a:xfrm>
          <a:prstGeom prst="ellipse">
            <a:avLst/>
          </a:prstGeom>
          <a:solidFill>
            <a:srgbClr val="3504C9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04</a:t>
            </a:r>
          </a:p>
        </p:txBody>
      </p:sp>
      <p:sp>
        <p:nvSpPr>
          <p:cNvPr id="32" name="Ellipse 31"/>
          <p:cNvSpPr/>
          <p:nvPr/>
        </p:nvSpPr>
        <p:spPr>
          <a:xfrm>
            <a:off x="5227982" y="5235536"/>
            <a:ext cx="834887" cy="834887"/>
          </a:xfrm>
          <a:prstGeom prst="ellipse">
            <a:avLst/>
          </a:prstGeom>
          <a:solidFill>
            <a:srgbClr val="FFFF33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05</a:t>
            </a:r>
          </a:p>
        </p:txBody>
      </p:sp>
      <p:sp>
        <p:nvSpPr>
          <p:cNvPr id="33" name="Ellipse 32"/>
          <p:cNvSpPr/>
          <p:nvPr/>
        </p:nvSpPr>
        <p:spPr>
          <a:xfrm>
            <a:off x="5975549" y="3897702"/>
            <a:ext cx="834887" cy="834887"/>
          </a:xfrm>
          <a:prstGeom prst="ellipse">
            <a:avLst/>
          </a:prstGeom>
          <a:solidFill>
            <a:srgbClr val="33FF00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02</a:t>
            </a:r>
          </a:p>
        </p:txBody>
      </p:sp>
      <p:sp>
        <p:nvSpPr>
          <p:cNvPr id="34" name="Ellipse 33"/>
          <p:cNvSpPr/>
          <p:nvPr/>
        </p:nvSpPr>
        <p:spPr>
          <a:xfrm>
            <a:off x="6202017" y="1488231"/>
            <a:ext cx="834887" cy="834887"/>
          </a:xfrm>
          <a:prstGeom prst="ellipse">
            <a:avLst/>
          </a:prstGeom>
          <a:solidFill>
            <a:srgbClr val="FF9966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03</a:t>
            </a:r>
          </a:p>
        </p:txBody>
      </p:sp>
      <p:sp>
        <p:nvSpPr>
          <p:cNvPr id="35" name="Ellipse 34"/>
          <p:cNvSpPr/>
          <p:nvPr/>
        </p:nvSpPr>
        <p:spPr>
          <a:xfrm>
            <a:off x="3458818" y="4278384"/>
            <a:ext cx="834887" cy="834887"/>
          </a:xfrm>
          <a:prstGeom prst="ellipse">
            <a:avLst/>
          </a:prstGeom>
          <a:solidFill>
            <a:srgbClr val="C5234A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06</a:t>
            </a:r>
          </a:p>
        </p:txBody>
      </p:sp>
      <p:cxnSp>
        <p:nvCxnSpPr>
          <p:cNvPr id="36" name="Connecteur en arc 35"/>
          <p:cNvCxnSpPr>
            <a:stCxn id="28" idx="7"/>
            <a:endCxn id="34" idx="0"/>
          </p:cNvCxnSpPr>
          <p:nvPr/>
        </p:nvCxnSpPr>
        <p:spPr>
          <a:xfrm rot="16200000" flipH="1">
            <a:off x="5247860" y="116631"/>
            <a:ext cx="712621" cy="2030579"/>
          </a:xfrm>
          <a:prstGeom prst="curvedConnector3">
            <a:avLst>
              <a:gd name="adj1" fmla="val -49236"/>
            </a:avLst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Connecteur en arc 37"/>
          <p:cNvCxnSpPr>
            <a:stCxn id="28" idx="2"/>
            <a:endCxn id="30" idx="1"/>
          </p:cNvCxnSpPr>
          <p:nvPr/>
        </p:nvCxnSpPr>
        <p:spPr>
          <a:xfrm rot="10800000" flipH="1" flipV="1">
            <a:off x="3876260" y="1070788"/>
            <a:ext cx="380683" cy="1848112"/>
          </a:xfrm>
          <a:prstGeom prst="curvedConnector4">
            <a:avLst>
              <a:gd name="adj1" fmla="val -60050"/>
              <a:gd name="adj2" fmla="val 57986"/>
            </a:avLst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Connecteur en arc 38"/>
          <p:cNvCxnSpPr>
            <a:stCxn id="33" idx="0"/>
            <a:endCxn id="34" idx="4"/>
          </p:cNvCxnSpPr>
          <p:nvPr/>
        </p:nvCxnSpPr>
        <p:spPr>
          <a:xfrm rot="5400000" flipH="1" flipV="1">
            <a:off x="5718935" y="2997176"/>
            <a:ext cx="1574584" cy="226468"/>
          </a:xfrm>
          <a:prstGeom prst="curvedConnector3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Connecteur en arc 39"/>
          <p:cNvCxnSpPr>
            <a:stCxn id="30" idx="7"/>
            <a:endCxn id="34" idx="2"/>
          </p:cNvCxnSpPr>
          <p:nvPr/>
        </p:nvCxnSpPr>
        <p:spPr>
          <a:xfrm rot="5400000" flipH="1" flipV="1">
            <a:off x="5018046" y="1734929"/>
            <a:ext cx="1013225" cy="1354718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Connecteur en arc 40"/>
          <p:cNvCxnSpPr>
            <a:stCxn id="30" idx="2"/>
            <a:endCxn id="35" idx="1"/>
          </p:cNvCxnSpPr>
          <p:nvPr/>
        </p:nvCxnSpPr>
        <p:spPr>
          <a:xfrm rot="10800000" flipV="1">
            <a:off x="3581084" y="3214078"/>
            <a:ext cx="553594" cy="1186572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Connecteur en arc 41"/>
          <p:cNvCxnSpPr>
            <a:stCxn id="30" idx="6"/>
            <a:endCxn id="34" idx="3"/>
          </p:cNvCxnSpPr>
          <p:nvPr/>
        </p:nvCxnSpPr>
        <p:spPr>
          <a:xfrm flipV="1">
            <a:off x="4969565" y="2200852"/>
            <a:ext cx="1354718" cy="1013226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Connecteur en arc 43"/>
          <p:cNvCxnSpPr>
            <a:stCxn id="33" idx="7"/>
            <a:endCxn id="34" idx="5"/>
          </p:cNvCxnSpPr>
          <p:nvPr/>
        </p:nvCxnSpPr>
        <p:spPr>
          <a:xfrm rot="5400000" flipH="1" flipV="1">
            <a:off x="5891846" y="2997176"/>
            <a:ext cx="1819116" cy="226468"/>
          </a:xfrm>
          <a:prstGeom prst="curvedConnector3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 rot="2076585">
            <a:off x="5090057" y="844710"/>
            <a:ext cx="1318118" cy="73296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505000"/>
              </a:avLst>
            </a:prstTxWarp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Pivot d’axe x</a:t>
            </a:r>
          </a:p>
        </p:txBody>
      </p:sp>
      <p:sp>
        <p:nvSpPr>
          <p:cNvPr id="46" name="ZoneTexte 45"/>
          <p:cNvSpPr txBox="1"/>
          <p:nvPr/>
        </p:nvSpPr>
        <p:spPr>
          <a:xfrm rot="969535">
            <a:off x="4140735" y="1090987"/>
            <a:ext cx="1905481" cy="1297439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003848"/>
              </a:avLst>
            </a:prstTxWarp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Appui plan</a:t>
            </a:r>
            <a:br>
              <a:rPr lang="fr-FR" dirty="0">
                <a:latin typeface="Calibri Light" panose="020F0302020204030204" pitchFamily="34" charset="0"/>
              </a:rPr>
            </a:br>
            <a:r>
              <a:rPr lang="fr-FR" dirty="0">
                <a:latin typeface="Calibri Light" panose="020F0302020204030204" pitchFamily="34" charset="0"/>
              </a:rPr>
              <a:t> de normale x</a:t>
            </a:r>
          </a:p>
        </p:txBody>
      </p:sp>
      <p:sp>
        <p:nvSpPr>
          <p:cNvPr id="47" name="ZoneTexte 46"/>
          <p:cNvSpPr txBox="1"/>
          <p:nvPr/>
        </p:nvSpPr>
        <p:spPr>
          <a:xfrm rot="969535">
            <a:off x="5266293" y="2119879"/>
            <a:ext cx="1905481" cy="1297439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Pivot glissant</a:t>
            </a:r>
            <a:br>
              <a:rPr lang="fr-FR" dirty="0">
                <a:latin typeface="Calibri Light" panose="020F0302020204030204" pitchFamily="34" charset="0"/>
              </a:rPr>
            </a:br>
            <a:r>
              <a:rPr lang="fr-FR" dirty="0">
                <a:latin typeface="Calibri Light" panose="020F0302020204030204" pitchFamily="34" charset="0"/>
              </a:rPr>
              <a:t> d’axe x</a:t>
            </a:r>
          </a:p>
        </p:txBody>
      </p:sp>
      <p:sp>
        <p:nvSpPr>
          <p:cNvPr id="48" name="ZoneTexte 47"/>
          <p:cNvSpPr txBox="1"/>
          <p:nvPr/>
        </p:nvSpPr>
        <p:spPr>
          <a:xfrm rot="16995387">
            <a:off x="5317881" y="3005874"/>
            <a:ext cx="1868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alibri Light" panose="020F0302020204030204" pitchFamily="34" charset="0"/>
              </a:rPr>
              <a:t>Linéaire annulaire axe x</a:t>
            </a:r>
          </a:p>
        </p:txBody>
      </p:sp>
      <p:sp>
        <p:nvSpPr>
          <p:cNvPr id="49" name="ZoneTexte 48"/>
          <p:cNvSpPr txBox="1"/>
          <p:nvPr/>
        </p:nvSpPr>
        <p:spPr>
          <a:xfrm rot="16863368">
            <a:off x="6487025" y="3349032"/>
            <a:ext cx="78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Rotule</a:t>
            </a:r>
          </a:p>
        </p:txBody>
      </p:sp>
      <p:sp>
        <p:nvSpPr>
          <p:cNvPr id="50" name="ZoneTexte 49"/>
          <p:cNvSpPr txBox="1"/>
          <p:nvPr/>
        </p:nvSpPr>
        <p:spPr>
          <a:xfrm rot="17618064">
            <a:off x="4616693" y="1478816"/>
            <a:ext cx="1870380" cy="1297439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Linéaire rectiligne</a:t>
            </a:r>
          </a:p>
          <a:p>
            <a:r>
              <a:rPr lang="fr-FR" dirty="0">
                <a:latin typeface="Calibri Light" panose="020F0302020204030204" pitchFamily="34" charset="0"/>
              </a:rPr>
              <a:t>Normale z axe x</a:t>
            </a:r>
          </a:p>
        </p:txBody>
      </p:sp>
      <p:sp>
        <p:nvSpPr>
          <p:cNvPr id="51" name="ZoneTexte 50"/>
          <p:cNvSpPr txBox="1"/>
          <p:nvPr/>
        </p:nvSpPr>
        <p:spPr>
          <a:xfrm rot="1148371">
            <a:off x="4245992" y="5236531"/>
            <a:ext cx="78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Rotule</a:t>
            </a:r>
          </a:p>
        </p:txBody>
      </p:sp>
      <p:cxnSp>
        <p:nvCxnSpPr>
          <p:cNvPr id="52" name="Connecteur en arc 51"/>
          <p:cNvCxnSpPr>
            <a:stCxn id="35" idx="4"/>
            <a:endCxn id="32" idx="2"/>
          </p:cNvCxnSpPr>
          <p:nvPr/>
        </p:nvCxnSpPr>
        <p:spPr>
          <a:xfrm rot="16200000" flipH="1">
            <a:off x="4282268" y="4707265"/>
            <a:ext cx="539709" cy="1351720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 rot="18468620">
            <a:off x="3384643" y="3282142"/>
            <a:ext cx="1830566" cy="64633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659210"/>
              </a:avLst>
            </a:prstTxWarp>
            <a:spAutoFit/>
          </a:bodyPr>
          <a:lstStyle/>
          <a:p>
            <a:r>
              <a:rPr lang="fr-FR" sz="1400" dirty="0">
                <a:latin typeface="Calibri Light" panose="020F0302020204030204" pitchFamily="34" charset="0"/>
              </a:rPr>
              <a:t>Linéaire rectiligne</a:t>
            </a:r>
          </a:p>
          <a:p>
            <a:r>
              <a:rPr lang="fr-FR" sz="1400" dirty="0">
                <a:latin typeface="Calibri Light" panose="020F0302020204030204" pitchFamily="34" charset="0"/>
              </a:rPr>
              <a:t>Normale x axe z</a:t>
            </a:r>
          </a:p>
        </p:txBody>
      </p:sp>
      <p:grpSp>
        <p:nvGrpSpPr>
          <p:cNvPr id="54" name="Groupe 53"/>
          <p:cNvGrpSpPr/>
          <p:nvPr/>
        </p:nvGrpSpPr>
        <p:grpSpPr>
          <a:xfrm>
            <a:off x="-1" y="5690889"/>
            <a:ext cx="986406" cy="629207"/>
            <a:chOff x="4799660" y="156013"/>
            <a:chExt cx="986406" cy="629207"/>
          </a:xfrm>
        </p:grpSpPr>
        <p:cxnSp>
          <p:nvCxnSpPr>
            <p:cNvPr id="55" name="Connecteur droit avec flèche 54"/>
            <p:cNvCxnSpPr/>
            <p:nvPr/>
          </p:nvCxnSpPr>
          <p:spPr>
            <a:xfrm>
              <a:off x="5073445" y="785220"/>
              <a:ext cx="6489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 flipV="1">
              <a:off x="5073445" y="196719"/>
              <a:ext cx="0" cy="5885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ZoneTexte 56"/>
            <p:cNvSpPr txBox="1"/>
            <p:nvPr/>
          </p:nvSpPr>
          <p:spPr>
            <a:xfrm>
              <a:off x="5505220" y="406278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4799660" y="156013"/>
              <a:ext cx="285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 Light" panose="020F0302020204030204" pitchFamily="34" charset="0"/>
                </a:rPr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2774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des contacts de l’embrayage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92</a:t>
            </a:fld>
            <a:endParaRPr lang="fr-FR" dirty="0"/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885" y="1393374"/>
            <a:ext cx="2746877" cy="290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Afficher l'image d'origin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2071" y="1407750"/>
            <a:ext cx="2746877" cy="290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e 23"/>
          <p:cNvGrpSpPr/>
          <p:nvPr/>
        </p:nvGrpSpPr>
        <p:grpSpPr>
          <a:xfrm>
            <a:off x="-1" y="5690889"/>
            <a:ext cx="986406" cy="629207"/>
            <a:chOff x="4799660" y="156013"/>
            <a:chExt cx="986406" cy="629207"/>
          </a:xfrm>
        </p:grpSpPr>
        <p:cxnSp>
          <p:nvCxnSpPr>
            <p:cNvPr id="25" name="Connecteur droit avec flèche 24"/>
            <p:cNvCxnSpPr/>
            <p:nvPr/>
          </p:nvCxnSpPr>
          <p:spPr>
            <a:xfrm>
              <a:off x="5073445" y="785220"/>
              <a:ext cx="6489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 flipV="1">
              <a:off x="5073445" y="196719"/>
              <a:ext cx="0" cy="5885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5505220" y="406278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4799660" y="156013"/>
              <a:ext cx="285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Calibri Light" panose="020F0302020204030204" pitchFamily="34" charset="0"/>
                </a:rPr>
                <a:t>y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3124200" y="274642"/>
            <a:ext cx="4111487" cy="6081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3876261" y="653344"/>
            <a:ext cx="834887" cy="834887"/>
          </a:xfrm>
          <a:prstGeom prst="ellipse">
            <a:avLst/>
          </a:prstGeom>
          <a:solidFill>
            <a:srgbClr val="9A9AFF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01</a:t>
            </a:r>
          </a:p>
        </p:txBody>
      </p:sp>
      <p:sp>
        <p:nvSpPr>
          <p:cNvPr id="34" name="Ellipse 33"/>
          <p:cNvSpPr/>
          <p:nvPr/>
        </p:nvSpPr>
        <p:spPr>
          <a:xfrm>
            <a:off x="4134678" y="2796634"/>
            <a:ext cx="834887" cy="834887"/>
          </a:xfrm>
          <a:prstGeom prst="ellipse">
            <a:avLst/>
          </a:prstGeom>
          <a:solidFill>
            <a:srgbClr val="3504C9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04</a:t>
            </a:r>
          </a:p>
        </p:txBody>
      </p:sp>
      <p:sp>
        <p:nvSpPr>
          <p:cNvPr id="35" name="Ellipse 34"/>
          <p:cNvSpPr/>
          <p:nvPr/>
        </p:nvSpPr>
        <p:spPr>
          <a:xfrm>
            <a:off x="5227982" y="5235536"/>
            <a:ext cx="834887" cy="834887"/>
          </a:xfrm>
          <a:prstGeom prst="ellipse">
            <a:avLst/>
          </a:prstGeom>
          <a:solidFill>
            <a:srgbClr val="FFFF33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05</a:t>
            </a:r>
          </a:p>
        </p:txBody>
      </p:sp>
      <p:sp>
        <p:nvSpPr>
          <p:cNvPr id="36" name="Ellipse 35"/>
          <p:cNvSpPr/>
          <p:nvPr/>
        </p:nvSpPr>
        <p:spPr>
          <a:xfrm>
            <a:off x="5975549" y="3897702"/>
            <a:ext cx="834887" cy="834887"/>
          </a:xfrm>
          <a:prstGeom prst="ellipse">
            <a:avLst/>
          </a:prstGeom>
          <a:solidFill>
            <a:srgbClr val="33FF00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02</a:t>
            </a:r>
          </a:p>
        </p:txBody>
      </p:sp>
      <p:sp>
        <p:nvSpPr>
          <p:cNvPr id="38" name="Ellipse 37"/>
          <p:cNvSpPr/>
          <p:nvPr/>
        </p:nvSpPr>
        <p:spPr>
          <a:xfrm>
            <a:off x="6202017" y="1488231"/>
            <a:ext cx="834887" cy="834887"/>
          </a:xfrm>
          <a:prstGeom prst="ellipse">
            <a:avLst/>
          </a:prstGeom>
          <a:solidFill>
            <a:srgbClr val="FF9966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03</a:t>
            </a:r>
          </a:p>
        </p:txBody>
      </p:sp>
      <p:sp>
        <p:nvSpPr>
          <p:cNvPr id="39" name="Ellipse 38"/>
          <p:cNvSpPr/>
          <p:nvPr/>
        </p:nvSpPr>
        <p:spPr>
          <a:xfrm>
            <a:off x="3458818" y="4278384"/>
            <a:ext cx="834887" cy="834887"/>
          </a:xfrm>
          <a:prstGeom prst="ellipse">
            <a:avLst/>
          </a:prstGeom>
          <a:solidFill>
            <a:srgbClr val="C5234A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06</a:t>
            </a:r>
          </a:p>
        </p:txBody>
      </p:sp>
      <p:cxnSp>
        <p:nvCxnSpPr>
          <p:cNvPr id="40" name="Connecteur en arc 39"/>
          <p:cNvCxnSpPr>
            <a:stCxn id="33" idx="7"/>
            <a:endCxn id="38" idx="0"/>
          </p:cNvCxnSpPr>
          <p:nvPr/>
        </p:nvCxnSpPr>
        <p:spPr>
          <a:xfrm rot="16200000" flipH="1">
            <a:off x="5247860" y="116631"/>
            <a:ext cx="712621" cy="2030579"/>
          </a:xfrm>
          <a:prstGeom prst="curvedConnector3">
            <a:avLst>
              <a:gd name="adj1" fmla="val -49236"/>
            </a:avLst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Connecteur en arc 40"/>
          <p:cNvCxnSpPr>
            <a:stCxn id="33" idx="2"/>
            <a:endCxn id="34" idx="1"/>
          </p:cNvCxnSpPr>
          <p:nvPr/>
        </p:nvCxnSpPr>
        <p:spPr>
          <a:xfrm rot="10800000" flipH="1" flipV="1">
            <a:off x="3876260" y="1070788"/>
            <a:ext cx="380683" cy="1848112"/>
          </a:xfrm>
          <a:prstGeom prst="curvedConnector4">
            <a:avLst>
              <a:gd name="adj1" fmla="val -60050"/>
              <a:gd name="adj2" fmla="val 57986"/>
            </a:avLst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Connecteur en arc 41"/>
          <p:cNvCxnSpPr>
            <a:stCxn id="36" idx="0"/>
            <a:endCxn id="38" idx="4"/>
          </p:cNvCxnSpPr>
          <p:nvPr/>
        </p:nvCxnSpPr>
        <p:spPr>
          <a:xfrm rot="5400000" flipH="1" flipV="1">
            <a:off x="5718935" y="2997176"/>
            <a:ext cx="1574584" cy="226468"/>
          </a:xfrm>
          <a:prstGeom prst="curvedConnector3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Connecteur en arc 43"/>
          <p:cNvCxnSpPr>
            <a:stCxn id="34" idx="7"/>
            <a:endCxn id="38" idx="2"/>
          </p:cNvCxnSpPr>
          <p:nvPr/>
        </p:nvCxnSpPr>
        <p:spPr>
          <a:xfrm rot="5400000" flipH="1" flipV="1">
            <a:off x="5018046" y="1734929"/>
            <a:ext cx="1013225" cy="1354718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Connecteur en arc 44"/>
          <p:cNvCxnSpPr>
            <a:stCxn id="34" idx="2"/>
            <a:endCxn id="39" idx="1"/>
          </p:cNvCxnSpPr>
          <p:nvPr/>
        </p:nvCxnSpPr>
        <p:spPr>
          <a:xfrm rot="10800000" flipV="1">
            <a:off x="3581084" y="3214078"/>
            <a:ext cx="553594" cy="1186572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Connecteur en arc 45"/>
          <p:cNvCxnSpPr>
            <a:stCxn id="34" idx="6"/>
            <a:endCxn id="38" idx="3"/>
          </p:cNvCxnSpPr>
          <p:nvPr/>
        </p:nvCxnSpPr>
        <p:spPr>
          <a:xfrm flipV="1">
            <a:off x="4969565" y="2200852"/>
            <a:ext cx="1354718" cy="1013226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Connecteur en arc 46"/>
          <p:cNvCxnSpPr>
            <a:stCxn id="36" idx="7"/>
            <a:endCxn id="38" idx="5"/>
          </p:cNvCxnSpPr>
          <p:nvPr/>
        </p:nvCxnSpPr>
        <p:spPr>
          <a:xfrm rot="5400000" flipH="1" flipV="1">
            <a:off x="5891846" y="2997176"/>
            <a:ext cx="1819116" cy="226468"/>
          </a:xfrm>
          <a:prstGeom prst="curvedConnector3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ZoneTexte 47"/>
          <p:cNvSpPr txBox="1"/>
          <p:nvPr/>
        </p:nvSpPr>
        <p:spPr>
          <a:xfrm rot="2076585">
            <a:off x="5090057" y="844710"/>
            <a:ext cx="1318118" cy="73296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505000"/>
              </a:avLst>
            </a:prstTxWarp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Pivot d’axe x</a:t>
            </a:r>
          </a:p>
        </p:txBody>
      </p:sp>
      <p:sp>
        <p:nvSpPr>
          <p:cNvPr id="49" name="ZoneTexte 48"/>
          <p:cNvSpPr txBox="1"/>
          <p:nvPr/>
        </p:nvSpPr>
        <p:spPr>
          <a:xfrm rot="969535">
            <a:off x="4140735" y="1090987"/>
            <a:ext cx="1905481" cy="1297439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003848"/>
              </a:avLst>
            </a:prstTxWarp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Appui plan</a:t>
            </a:r>
            <a:br>
              <a:rPr lang="fr-FR" dirty="0">
                <a:latin typeface="Calibri Light" panose="020F0302020204030204" pitchFamily="34" charset="0"/>
              </a:rPr>
            </a:br>
            <a:r>
              <a:rPr lang="fr-FR" dirty="0">
                <a:latin typeface="Calibri Light" panose="020F0302020204030204" pitchFamily="34" charset="0"/>
              </a:rPr>
              <a:t> de normale x</a:t>
            </a:r>
          </a:p>
        </p:txBody>
      </p:sp>
      <p:sp>
        <p:nvSpPr>
          <p:cNvPr id="50" name="ZoneTexte 49"/>
          <p:cNvSpPr txBox="1"/>
          <p:nvPr/>
        </p:nvSpPr>
        <p:spPr>
          <a:xfrm rot="969535">
            <a:off x="5266293" y="2119879"/>
            <a:ext cx="1905481" cy="1297439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Pivot glissant</a:t>
            </a:r>
            <a:br>
              <a:rPr lang="fr-FR" dirty="0">
                <a:latin typeface="Calibri Light" panose="020F0302020204030204" pitchFamily="34" charset="0"/>
              </a:rPr>
            </a:br>
            <a:r>
              <a:rPr lang="fr-FR" dirty="0">
                <a:latin typeface="Calibri Light" panose="020F0302020204030204" pitchFamily="34" charset="0"/>
              </a:rPr>
              <a:t> d’axe x</a:t>
            </a:r>
          </a:p>
        </p:txBody>
      </p:sp>
      <p:sp>
        <p:nvSpPr>
          <p:cNvPr id="51" name="ZoneTexte 50"/>
          <p:cNvSpPr txBox="1"/>
          <p:nvPr/>
        </p:nvSpPr>
        <p:spPr>
          <a:xfrm rot="16995387">
            <a:off x="5317881" y="3005874"/>
            <a:ext cx="1868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alibri Light" panose="020F0302020204030204" pitchFamily="34" charset="0"/>
              </a:rPr>
              <a:t>Linéaire annulaire axe x</a:t>
            </a:r>
          </a:p>
        </p:txBody>
      </p:sp>
      <p:sp>
        <p:nvSpPr>
          <p:cNvPr id="52" name="ZoneTexte 51"/>
          <p:cNvSpPr txBox="1"/>
          <p:nvPr/>
        </p:nvSpPr>
        <p:spPr>
          <a:xfrm rot="16863368">
            <a:off x="6487025" y="3349032"/>
            <a:ext cx="78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Rotule</a:t>
            </a:r>
          </a:p>
        </p:txBody>
      </p:sp>
      <p:sp>
        <p:nvSpPr>
          <p:cNvPr id="53" name="ZoneTexte 52"/>
          <p:cNvSpPr txBox="1"/>
          <p:nvPr/>
        </p:nvSpPr>
        <p:spPr>
          <a:xfrm rot="17618064">
            <a:off x="4616693" y="1478816"/>
            <a:ext cx="1870380" cy="1297439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Linéaire rectiligne</a:t>
            </a:r>
          </a:p>
          <a:p>
            <a:r>
              <a:rPr lang="fr-FR" dirty="0">
                <a:latin typeface="Calibri Light" panose="020F0302020204030204" pitchFamily="34" charset="0"/>
              </a:rPr>
              <a:t>Normale z axe x</a:t>
            </a:r>
          </a:p>
        </p:txBody>
      </p:sp>
      <p:sp>
        <p:nvSpPr>
          <p:cNvPr id="54" name="ZoneTexte 53"/>
          <p:cNvSpPr txBox="1"/>
          <p:nvPr/>
        </p:nvSpPr>
        <p:spPr>
          <a:xfrm rot="1148371">
            <a:off x="4245992" y="5236531"/>
            <a:ext cx="78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Rotule</a:t>
            </a:r>
          </a:p>
        </p:txBody>
      </p:sp>
      <p:cxnSp>
        <p:nvCxnSpPr>
          <p:cNvPr id="55" name="Connecteur en arc 54"/>
          <p:cNvCxnSpPr>
            <a:stCxn id="39" idx="4"/>
            <a:endCxn id="35" idx="2"/>
          </p:cNvCxnSpPr>
          <p:nvPr/>
        </p:nvCxnSpPr>
        <p:spPr>
          <a:xfrm rot="16200000" flipH="1">
            <a:off x="4282268" y="4707265"/>
            <a:ext cx="539709" cy="1351720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 rot="18468620">
            <a:off x="3384643" y="3282142"/>
            <a:ext cx="1830566" cy="64633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659210"/>
              </a:avLst>
            </a:prstTxWarp>
            <a:spAutoFit/>
          </a:bodyPr>
          <a:lstStyle/>
          <a:p>
            <a:r>
              <a:rPr lang="fr-FR" sz="1400" dirty="0">
                <a:latin typeface="Calibri Light" panose="020F0302020204030204" pitchFamily="34" charset="0"/>
              </a:rPr>
              <a:t>Linéaire rectiligne</a:t>
            </a:r>
          </a:p>
          <a:p>
            <a:r>
              <a:rPr lang="fr-FR" sz="1400" dirty="0">
                <a:latin typeface="Calibri Light" panose="020F0302020204030204" pitchFamily="34" charset="0"/>
              </a:rPr>
              <a:t>Normale x axe z</a:t>
            </a:r>
          </a:p>
        </p:txBody>
      </p:sp>
      <p:cxnSp>
        <p:nvCxnSpPr>
          <p:cNvPr id="57" name="Connecteur en arc 56"/>
          <p:cNvCxnSpPr>
            <a:stCxn id="35" idx="7"/>
            <a:endCxn id="36" idx="3"/>
          </p:cNvCxnSpPr>
          <p:nvPr/>
        </p:nvCxnSpPr>
        <p:spPr>
          <a:xfrm rot="5400000" flipH="1" flipV="1">
            <a:off x="5645470" y="4905457"/>
            <a:ext cx="747479" cy="157212"/>
          </a:xfrm>
          <a:prstGeom prst="curvedConnector3">
            <a:avLst>
              <a:gd name="adj1" fmla="val 50000"/>
            </a:avLst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Connecteur en arc 57"/>
          <p:cNvCxnSpPr>
            <a:stCxn id="35" idx="5"/>
            <a:endCxn id="36" idx="6"/>
          </p:cNvCxnSpPr>
          <p:nvPr/>
        </p:nvCxnSpPr>
        <p:spPr>
          <a:xfrm rot="5400000" flipH="1" flipV="1">
            <a:off x="5559013" y="4696735"/>
            <a:ext cx="1633011" cy="869833"/>
          </a:xfrm>
          <a:prstGeom prst="curvedConnector4">
            <a:avLst>
              <a:gd name="adj1" fmla="val -21486"/>
              <a:gd name="adj2" fmla="val 126281"/>
            </a:avLst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ZoneTexte 58"/>
          <p:cNvSpPr txBox="1"/>
          <p:nvPr/>
        </p:nvSpPr>
        <p:spPr>
          <a:xfrm rot="16863368">
            <a:off x="5338460" y="4613946"/>
            <a:ext cx="955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alibri Light" panose="020F0302020204030204" pitchFamily="34" charset="0"/>
              </a:rPr>
              <a:t>Appui plan</a:t>
            </a:r>
          </a:p>
          <a:p>
            <a:r>
              <a:rPr lang="fr-FR" sz="1400" dirty="0">
                <a:latin typeface="Calibri Light" panose="020F0302020204030204" pitchFamily="34" charset="0"/>
              </a:rPr>
              <a:t>Normale z</a:t>
            </a:r>
          </a:p>
        </p:txBody>
      </p:sp>
      <p:sp>
        <p:nvSpPr>
          <p:cNvPr id="60" name="ZoneTexte 59"/>
          <p:cNvSpPr txBox="1"/>
          <p:nvPr/>
        </p:nvSpPr>
        <p:spPr>
          <a:xfrm rot="17805515">
            <a:off x="5693528" y="5079175"/>
            <a:ext cx="1511783" cy="780532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21027914"/>
              </a:avLst>
            </a:prstTxWarp>
            <a:spAutoFit/>
          </a:bodyPr>
          <a:lstStyle/>
          <a:p>
            <a:r>
              <a:rPr lang="fr-FR" sz="1400" dirty="0">
                <a:latin typeface="Calibri Light" panose="020F0302020204030204" pitchFamily="34" charset="0"/>
              </a:rPr>
              <a:t>Pivot glissant axe z</a:t>
            </a:r>
          </a:p>
        </p:txBody>
      </p:sp>
      <p:cxnSp>
        <p:nvCxnSpPr>
          <p:cNvPr id="5" name="Connecteur droit 4"/>
          <p:cNvCxnSpPr/>
          <p:nvPr/>
        </p:nvCxnSpPr>
        <p:spPr>
          <a:xfrm flipH="1">
            <a:off x="8326420" y="2097741"/>
            <a:ext cx="817580" cy="0"/>
          </a:xfrm>
          <a:prstGeom prst="line">
            <a:avLst/>
          </a:prstGeom>
          <a:ln w="57150">
            <a:solidFill>
              <a:srgbClr val="FF0000"/>
            </a:solidFill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 flipH="1">
            <a:off x="8276218" y="2422264"/>
            <a:ext cx="867782" cy="0"/>
          </a:xfrm>
          <a:prstGeom prst="line">
            <a:avLst/>
          </a:prstGeom>
          <a:ln w="57150">
            <a:solidFill>
              <a:srgbClr val="FF0000"/>
            </a:solidFill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>
            <a:off x="8278012" y="1905675"/>
            <a:ext cx="0" cy="614979"/>
          </a:xfrm>
          <a:prstGeom prst="line">
            <a:avLst/>
          </a:prstGeom>
          <a:ln w="57150">
            <a:solidFill>
              <a:srgbClr val="FF0000"/>
            </a:solidFill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5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Tableau de synthèse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93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39" y="822325"/>
            <a:ext cx="8238522" cy="558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4677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Schéma d’architecture – Schéma cinématique</a:t>
            </a:r>
          </a:p>
        </p:txBody>
      </p:sp>
    </p:spTree>
    <p:extLst>
      <p:ext uri="{BB962C8B-B14F-4D97-AF65-F5344CB8AC3E}">
        <p14:creationId xmlns:p14="http://schemas.microsoft.com/office/powerpoint/2010/main" val="2701037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Schéma d’architecture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57200" y="973393"/>
            <a:ext cx="806736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FF0000"/>
                </a:solidFill>
                <a:latin typeface="Calibri Light" panose="020F0302020204030204" pitchFamily="34" charset="0"/>
              </a:rPr>
              <a:t>Le schéma d’architecture </a:t>
            </a:r>
            <a:r>
              <a:rPr lang="fr-FR" dirty="0">
                <a:latin typeface="Calibri Light" panose="020F0302020204030204" pitchFamily="34" charset="0"/>
              </a:rPr>
              <a:t>est la traduction schématisée du graphe des contacts entre classes d’équivalence.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Chaque couple de surfaces de contacts est traduit par une liaison.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Il peut donc exister plusieurs liaisons entre chaque classes d’équivalence.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Il permet de conserver </a:t>
            </a:r>
            <a:r>
              <a:rPr lang="fr-FR" sz="2000" b="1" dirty="0">
                <a:solidFill>
                  <a:srgbClr val="FF0000"/>
                </a:solidFill>
                <a:latin typeface="Calibri Light" panose="020F0302020204030204" pitchFamily="34" charset="0"/>
              </a:rPr>
              <a:t>une information technique </a:t>
            </a:r>
            <a:r>
              <a:rPr lang="fr-FR" dirty="0">
                <a:latin typeface="Calibri Light" panose="020F0302020204030204" pitchFamily="34" charset="0"/>
              </a:rPr>
              <a:t>sur l’architecture de chaque liaison entre classe d’équivalence. En cela, il est un intermédiaire essentiel à l’analyse technique et cinématique d’un mécanisme.</a:t>
            </a:r>
          </a:p>
        </p:txBody>
      </p:sp>
      <p:sp>
        <p:nvSpPr>
          <p:cNvPr id="6" name="Ellipse 5"/>
          <p:cNvSpPr/>
          <p:nvPr/>
        </p:nvSpPr>
        <p:spPr>
          <a:xfrm>
            <a:off x="4369229" y="3303638"/>
            <a:ext cx="1032387" cy="69317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CE0</a:t>
            </a:r>
          </a:p>
        </p:txBody>
      </p:sp>
      <p:sp>
        <p:nvSpPr>
          <p:cNvPr id="7" name="Ellipse 6"/>
          <p:cNvSpPr/>
          <p:nvPr/>
        </p:nvSpPr>
        <p:spPr>
          <a:xfrm>
            <a:off x="6168532" y="3996812"/>
            <a:ext cx="1032387" cy="693174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CE1</a:t>
            </a:r>
          </a:p>
        </p:txBody>
      </p:sp>
      <p:sp>
        <p:nvSpPr>
          <p:cNvPr id="8" name="Ellipse 7"/>
          <p:cNvSpPr/>
          <p:nvPr/>
        </p:nvSpPr>
        <p:spPr>
          <a:xfrm>
            <a:off x="4885422" y="5663380"/>
            <a:ext cx="1032387" cy="69317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CE2</a:t>
            </a:r>
          </a:p>
        </p:txBody>
      </p:sp>
      <p:sp>
        <p:nvSpPr>
          <p:cNvPr id="9" name="Ellipse 8"/>
          <p:cNvSpPr/>
          <p:nvPr/>
        </p:nvSpPr>
        <p:spPr>
          <a:xfrm>
            <a:off x="1832506" y="4970206"/>
            <a:ext cx="1032387" cy="693174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CE4</a:t>
            </a:r>
          </a:p>
        </p:txBody>
      </p:sp>
      <p:sp>
        <p:nvSpPr>
          <p:cNvPr id="10" name="Ellipse 9"/>
          <p:cNvSpPr/>
          <p:nvPr/>
        </p:nvSpPr>
        <p:spPr>
          <a:xfrm>
            <a:off x="3336842" y="4277032"/>
            <a:ext cx="1032387" cy="69317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CE3</a:t>
            </a:r>
          </a:p>
        </p:txBody>
      </p:sp>
      <p:cxnSp>
        <p:nvCxnSpPr>
          <p:cNvPr id="11" name="Connecteur en arc 10"/>
          <p:cNvCxnSpPr>
            <a:stCxn id="6" idx="3"/>
            <a:endCxn id="10" idx="0"/>
          </p:cNvCxnSpPr>
          <p:nvPr/>
        </p:nvCxnSpPr>
        <p:spPr>
          <a:xfrm rot="5400000">
            <a:off x="3995862" y="3752474"/>
            <a:ext cx="381733" cy="667383"/>
          </a:xfrm>
          <a:prstGeom prst="curvedConnector3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cteur en arc 11"/>
          <p:cNvCxnSpPr>
            <a:stCxn id="6" idx="6"/>
            <a:endCxn id="7" idx="0"/>
          </p:cNvCxnSpPr>
          <p:nvPr/>
        </p:nvCxnSpPr>
        <p:spPr>
          <a:xfrm>
            <a:off x="5401616" y="3650225"/>
            <a:ext cx="1283110" cy="346587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onnecteur en arc 12"/>
          <p:cNvCxnSpPr>
            <a:stCxn id="7" idx="4"/>
            <a:endCxn id="8" idx="6"/>
          </p:cNvCxnSpPr>
          <p:nvPr/>
        </p:nvCxnSpPr>
        <p:spPr>
          <a:xfrm rot="5400000">
            <a:off x="5641278" y="4966518"/>
            <a:ext cx="1319981" cy="766917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necteur en arc 13"/>
          <p:cNvCxnSpPr>
            <a:stCxn id="7" idx="3"/>
            <a:endCxn id="8" idx="0"/>
          </p:cNvCxnSpPr>
          <p:nvPr/>
        </p:nvCxnSpPr>
        <p:spPr>
          <a:xfrm rot="5400000">
            <a:off x="5323216" y="4666873"/>
            <a:ext cx="1074907" cy="918106"/>
          </a:xfrm>
          <a:prstGeom prst="curvedConnector3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necteur en arc 14"/>
          <p:cNvCxnSpPr>
            <a:stCxn id="8" idx="1"/>
            <a:endCxn id="10" idx="4"/>
          </p:cNvCxnSpPr>
          <p:nvPr/>
        </p:nvCxnSpPr>
        <p:spPr>
          <a:xfrm rot="16200000" flipV="1">
            <a:off x="4047481" y="4775762"/>
            <a:ext cx="794687" cy="1183576"/>
          </a:xfrm>
          <a:prstGeom prst="curvedConnector3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necteur en arc 15"/>
          <p:cNvCxnSpPr>
            <a:stCxn id="10" idx="2"/>
            <a:endCxn id="9" idx="0"/>
          </p:cNvCxnSpPr>
          <p:nvPr/>
        </p:nvCxnSpPr>
        <p:spPr>
          <a:xfrm rot="10800000" flipV="1">
            <a:off x="2348700" y="4623618"/>
            <a:ext cx="988142" cy="346587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8" name="Groupe 17"/>
          <p:cNvGrpSpPr/>
          <p:nvPr/>
        </p:nvGrpSpPr>
        <p:grpSpPr>
          <a:xfrm>
            <a:off x="5852849" y="3276321"/>
            <a:ext cx="755984" cy="414148"/>
            <a:chOff x="4948238" y="633413"/>
            <a:chExt cx="1460500" cy="800100"/>
          </a:xfrm>
        </p:grpSpPr>
        <p:sp>
          <p:nvSpPr>
            <p:cNvPr id="19" name="Line 5"/>
            <p:cNvSpPr>
              <a:spLocks noChangeShapeType="1"/>
            </p:cNvSpPr>
            <p:nvPr/>
          </p:nvSpPr>
          <p:spPr bwMode="auto">
            <a:xfrm>
              <a:off x="5672138" y="1014413"/>
              <a:ext cx="0" cy="419100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5240338" y="633413"/>
              <a:ext cx="838200" cy="355600"/>
            </a:xfrm>
            <a:prstGeom prst="rect">
              <a:avLst/>
            </a:prstGeom>
            <a:noFill/>
            <a:ln w="38100">
              <a:solidFill>
                <a:srgbClr val="9A9A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Line 7"/>
            <p:cNvSpPr>
              <a:spLocks noChangeShapeType="1"/>
            </p:cNvSpPr>
            <p:nvPr/>
          </p:nvSpPr>
          <p:spPr bwMode="auto">
            <a:xfrm flipV="1">
              <a:off x="5151438" y="671513"/>
              <a:ext cx="0" cy="3048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>
              <a:off x="4948238" y="823913"/>
              <a:ext cx="1460500" cy="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V="1">
              <a:off x="6154738" y="671513"/>
              <a:ext cx="0" cy="3048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4" name="Group 26"/>
          <p:cNvGrpSpPr>
            <a:grpSpLocks noChangeAspect="1"/>
          </p:cNvGrpSpPr>
          <p:nvPr/>
        </p:nvGrpSpPr>
        <p:grpSpPr bwMode="auto">
          <a:xfrm>
            <a:off x="4336033" y="4827214"/>
            <a:ext cx="589149" cy="562769"/>
            <a:chOff x="648" y="815"/>
            <a:chExt cx="1072" cy="1024"/>
          </a:xfrm>
        </p:grpSpPr>
        <p:sp>
          <p:nvSpPr>
            <p:cNvPr id="25" name="AutoShape 25"/>
            <p:cNvSpPr>
              <a:spLocks noChangeAspect="1" noChangeArrowheads="1" noTextEdit="1"/>
            </p:cNvSpPr>
            <p:nvPr/>
          </p:nvSpPr>
          <p:spPr bwMode="auto">
            <a:xfrm>
              <a:off x="648" y="815"/>
              <a:ext cx="1072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>
              <a:off x="712" y="1327"/>
              <a:ext cx="472" cy="0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Line 28"/>
            <p:cNvSpPr>
              <a:spLocks noChangeShapeType="1"/>
            </p:cNvSpPr>
            <p:nvPr/>
          </p:nvSpPr>
          <p:spPr bwMode="auto">
            <a:xfrm>
              <a:off x="1240" y="1327"/>
              <a:ext cx="400" cy="0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 flipV="1">
              <a:off x="1232" y="887"/>
              <a:ext cx="0" cy="880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Line 30"/>
            <p:cNvSpPr>
              <a:spLocks noChangeShapeType="1"/>
            </p:cNvSpPr>
            <p:nvPr/>
          </p:nvSpPr>
          <p:spPr bwMode="auto">
            <a:xfrm>
              <a:off x="1184" y="887"/>
              <a:ext cx="0" cy="880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0" name="Group 76"/>
          <p:cNvGrpSpPr>
            <a:grpSpLocks noChangeAspect="1"/>
          </p:cNvGrpSpPr>
          <p:nvPr/>
        </p:nvGrpSpPr>
        <p:grpSpPr bwMode="auto">
          <a:xfrm>
            <a:off x="6620653" y="5079180"/>
            <a:ext cx="322169" cy="584200"/>
            <a:chOff x="4500" y="1570"/>
            <a:chExt cx="600" cy="1088"/>
          </a:xfrm>
        </p:grpSpPr>
        <p:sp>
          <p:nvSpPr>
            <p:cNvPr id="31" name="AutoShape 75"/>
            <p:cNvSpPr>
              <a:spLocks noChangeAspect="1" noChangeArrowheads="1" noTextEdit="1"/>
            </p:cNvSpPr>
            <p:nvPr/>
          </p:nvSpPr>
          <p:spPr bwMode="auto">
            <a:xfrm>
              <a:off x="4500" y="1570"/>
              <a:ext cx="600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77"/>
            <p:cNvSpPr>
              <a:spLocks/>
            </p:cNvSpPr>
            <p:nvPr/>
          </p:nvSpPr>
          <p:spPr bwMode="auto">
            <a:xfrm>
              <a:off x="4620" y="1898"/>
              <a:ext cx="360" cy="352"/>
            </a:xfrm>
            <a:custGeom>
              <a:avLst/>
              <a:gdLst>
                <a:gd name="T0" fmla="*/ 160 w 360"/>
                <a:gd name="T1" fmla="*/ 0 h 352"/>
                <a:gd name="T2" fmla="*/ 136 w 360"/>
                <a:gd name="T3" fmla="*/ 0 h 352"/>
                <a:gd name="T4" fmla="*/ 112 w 360"/>
                <a:gd name="T5" fmla="*/ 8 h 352"/>
                <a:gd name="T6" fmla="*/ 88 w 360"/>
                <a:gd name="T7" fmla="*/ 24 h 352"/>
                <a:gd name="T8" fmla="*/ 64 w 360"/>
                <a:gd name="T9" fmla="*/ 40 h 352"/>
                <a:gd name="T10" fmla="*/ 48 w 360"/>
                <a:gd name="T11" fmla="*/ 56 h 352"/>
                <a:gd name="T12" fmla="*/ 32 w 360"/>
                <a:gd name="T13" fmla="*/ 80 h 352"/>
                <a:gd name="T14" fmla="*/ 16 w 360"/>
                <a:gd name="T15" fmla="*/ 96 h 352"/>
                <a:gd name="T16" fmla="*/ 8 w 360"/>
                <a:gd name="T17" fmla="*/ 120 h 352"/>
                <a:gd name="T18" fmla="*/ 0 w 360"/>
                <a:gd name="T19" fmla="*/ 152 h 352"/>
                <a:gd name="T20" fmla="*/ 0 w 360"/>
                <a:gd name="T21" fmla="*/ 176 h 352"/>
                <a:gd name="T22" fmla="*/ 0 w 360"/>
                <a:gd name="T23" fmla="*/ 200 h 352"/>
                <a:gd name="T24" fmla="*/ 8 w 360"/>
                <a:gd name="T25" fmla="*/ 232 h 352"/>
                <a:gd name="T26" fmla="*/ 16 w 360"/>
                <a:gd name="T27" fmla="*/ 256 h 352"/>
                <a:gd name="T28" fmla="*/ 32 w 360"/>
                <a:gd name="T29" fmla="*/ 272 h 352"/>
                <a:gd name="T30" fmla="*/ 48 w 360"/>
                <a:gd name="T31" fmla="*/ 296 h 352"/>
                <a:gd name="T32" fmla="*/ 64 w 360"/>
                <a:gd name="T33" fmla="*/ 312 h 352"/>
                <a:gd name="T34" fmla="*/ 88 w 360"/>
                <a:gd name="T35" fmla="*/ 328 h 352"/>
                <a:gd name="T36" fmla="*/ 112 w 360"/>
                <a:gd name="T37" fmla="*/ 344 h 352"/>
                <a:gd name="T38" fmla="*/ 136 w 360"/>
                <a:gd name="T39" fmla="*/ 352 h 352"/>
                <a:gd name="T40" fmla="*/ 160 w 360"/>
                <a:gd name="T41" fmla="*/ 352 h 352"/>
                <a:gd name="T42" fmla="*/ 192 w 360"/>
                <a:gd name="T43" fmla="*/ 352 h 352"/>
                <a:gd name="T44" fmla="*/ 216 w 360"/>
                <a:gd name="T45" fmla="*/ 352 h 352"/>
                <a:gd name="T46" fmla="*/ 240 w 360"/>
                <a:gd name="T47" fmla="*/ 344 h 352"/>
                <a:gd name="T48" fmla="*/ 264 w 360"/>
                <a:gd name="T49" fmla="*/ 336 h 352"/>
                <a:gd name="T50" fmla="*/ 288 w 360"/>
                <a:gd name="T51" fmla="*/ 320 h 352"/>
                <a:gd name="T52" fmla="*/ 304 w 360"/>
                <a:gd name="T53" fmla="*/ 304 h 352"/>
                <a:gd name="T54" fmla="*/ 328 w 360"/>
                <a:gd name="T55" fmla="*/ 280 h 352"/>
                <a:gd name="T56" fmla="*/ 336 w 360"/>
                <a:gd name="T57" fmla="*/ 264 h 352"/>
                <a:gd name="T58" fmla="*/ 352 w 360"/>
                <a:gd name="T59" fmla="*/ 240 h 352"/>
                <a:gd name="T60" fmla="*/ 360 w 360"/>
                <a:gd name="T61" fmla="*/ 216 h 352"/>
                <a:gd name="T62" fmla="*/ 360 w 360"/>
                <a:gd name="T63" fmla="*/ 184 h 352"/>
                <a:gd name="T64" fmla="*/ 360 w 360"/>
                <a:gd name="T65" fmla="*/ 160 h 352"/>
                <a:gd name="T66" fmla="*/ 352 w 360"/>
                <a:gd name="T67" fmla="*/ 128 h 352"/>
                <a:gd name="T68" fmla="*/ 344 w 360"/>
                <a:gd name="T69" fmla="*/ 104 h 352"/>
                <a:gd name="T70" fmla="*/ 336 w 360"/>
                <a:gd name="T71" fmla="*/ 80 h 352"/>
                <a:gd name="T72" fmla="*/ 320 w 360"/>
                <a:gd name="T73" fmla="*/ 64 h 352"/>
                <a:gd name="T74" fmla="*/ 304 w 360"/>
                <a:gd name="T75" fmla="*/ 40 h 352"/>
                <a:gd name="T76" fmla="*/ 280 w 360"/>
                <a:gd name="T77" fmla="*/ 32 h 352"/>
                <a:gd name="T78" fmla="*/ 256 w 360"/>
                <a:gd name="T79" fmla="*/ 16 h 352"/>
                <a:gd name="T80" fmla="*/ 232 w 360"/>
                <a:gd name="T81" fmla="*/ 8 h 352"/>
                <a:gd name="T82" fmla="*/ 208 w 360"/>
                <a:gd name="T83" fmla="*/ 0 h 352"/>
                <a:gd name="T84" fmla="*/ 176 w 360"/>
                <a:gd name="T8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0" h="352">
                  <a:moveTo>
                    <a:pt x="176" y="0"/>
                  </a:moveTo>
                  <a:lnTo>
                    <a:pt x="168" y="0"/>
                  </a:lnTo>
                  <a:lnTo>
                    <a:pt x="160" y="0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36" y="0"/>
                  </a:lnTo>
                  <a:lnTo>
                    <a:pt x="128" y="8"/>
                  </a:lnTo>
                  <a:lnTo>
                    <a:pt x="120" y="8"/>
                  </a:lnTo>
                  <a:lnTo>
                    <a:pt x="112" y="8"/>
                  </a:lnTo>
                  <a:lnTo>
                    <a:pt x="104" y="16"/>
                  </a:lnTo>
                  <a:lnTo>
                    <a:pt x="96" y="16"/>
                  </a:lnTo>
                  <a:lnTo>
                    <a:pt x="88" y="24"/>
                  </a:lnTo>
                  <a:lnTo>
                    <a:pt x="80" y="32"/>
                  </a:lnTo>
                  <a:lnTo>
                    <a:pt x="72" y="32"/>
                  </a:lnTo>
                  <a:lnTo>
                    <a:pt x="64" y="40"/>
                  </a:lnTo>
                  <a:lnTo>
                    <a:pt x="56" y="40"/>
                  </a:lnTo>
                  <a:lnTo>
                    <a:pt x="48" y="48"/>
                  </a:lnTo>
                  <a:lnTo>
                    <a:pt x="48" y="56"/>
                  </a:lnTo>
                  <a:lnTo>
                    <a:pt x="40" y="64"/>
                  </a:lnTo>
                  <a:lnTo>
                    <a:pt x="32" y="72"/>
                  </a:lnTo>
                  <a:lnTo>
                    <a:pt x="32" y="80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0" y="136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0" y="216"/>
                  </a:lnTo>
                  <a:lnTo>
                    <a:pt x="8" y="224"/>
                  </a:lnTo>
                  <a:lnTo>
                    <a:pt x="8" y="232"/>
                  </a:lnTo>
                  <a:lnTo>
                    <a:pt x="8" y="240"/>
                  </a:lnTo>
                  <a:lnTo>
                    <a:pt x="16" y="248"/>
                  </a:lnTo>
                  <a:lnTo>
                    <a:pt x="16" y="256"/>
                  </a:lnTo>
                  <a:lnTo>
                    <a:pt x="24" y="264"/>
                  </a:lnTo>
                  <a:lnTo>
                    <a:pt x="24" y="272"/>
                  </a:lnTo>
                  <a:lnTo>
                    <a:pt x="32" y="272"/>
                  </a:lnTo>
                  <a:lnTo>
                    <a:pt x="32" y="280"/>
                  </a:lnTo>
                  <a:lnTo>
                    <a:pt x="40" y="288"/>
                  </a:lnTo>
                  <a:lnTo>
                    <a:pt x="48" y="296"/>
                  </a:lnTo>
                  <a:lnTo>
                    <a:pt x="48" y="304"/>
                  </a:lnTo>
                  <a:lnTo>
                    <a:pt x="56" y="312"/>
                  </a:lnTo>
                  <a:lnTo>
                    <a:pt x="64" y="312"/>
                  </a:lnTo>
                  <a:lnTo>
                    <a:pt x="72" y="320"/>
                  </a:lnTo>
                  <a:lnTo>
                    <a:pt x="80" y="320"/>
                  </a:lnTo>
                  <a:lnTo>
                    <a:pt x="88" y="328"/>
                  </a:lnTo>
                  <a:lnTo>
                    <a:pt x="96" y="336"/>
                  </a:lnTo>
                  <a:lnTo>
                    <a:pt x="104" y="336"/>
                  </a:lnTo>
                  <a:lnTo>
                    <a:pt x="112" y="344"/>
                  </a:lnTo>
                  <a:lnTo>
                    <a:pt x="120" y="344"/>
                  </a:lnTo>
                  <a:lnTo>
                    <a:pt x="128" y="344"/>
                  </a:lnTo>
                  <a:lnTo>
                    <a:pt x="136" y="352"/>
                  </a:lnTo>
                  <a:lnTo>
                    <a:pt x="144" y="352"/>
                  </a:lnTo>
                  <a:lnTo>
                    <a:pt x="152" y="352"/>
                  </a:lnTo>
                  <a:lnTo>
                    <a:pt x="160" y="352"/>
                  </a:lnTo>
                  <a:lnTo>
                    <a:pt x="168" y="352"/>
                  </a:lnTo>
                  <a:lnTo>
                    <a:pt x="176" y="352"/>
                  </a:lnTo>
                  <a:lnTo>
                    <a:pt x="192" y="352"/>
                  </a:lnTo>
                  <a:lnTo>
                    <a:pt x="200" y="352"/>
                  </a:lnTo>
                  <a:lnTo>
                    <a:pt x="208" y="352"/>
                  </a:lnTo>
                  <a:lnTo>
                    <a:pt x="216" y="352"/>
                  </a:lnTo>
                  <a:lnTo>
                    <a:pt x="224" y="352"/>
                  </a:lnTo>
                  <a:lnTo>
                    <a:pt x="232" y="344"/>
                  </a:lnTo>
                  <a:lnTo>
                    <a:pt x="240" y="344"/>
                  </a:lnTo>
                  <a:lnTo>
                    <a:pt x="248" y="344"/>
                  </a:lnTo>
                  <a:lnTo>
                    <a:pt x="256" y="336"/>
                  </a:lnTo>
                  <a:lnTo>
                    <a:pt x="264" y="336"/>
                  </a:lnTo>
                  <a:lnTo>
                    <a:pt x="272" y="328"/>
                  </a:lnTo>
                  <a:lnTo>
                    <a:pt x="280" y="320"/>
                  </a:lnTo>
                  <a:lnTo>
                    <a:pt x="288" y="320"/>
                  </a:lnTo>
                  <a:lnTo>
                    <a:pt x="296" y="312"/>
                  </a:lnTo>
                  <a:lnTo>
                    <a:pt x="304" y="312"/>
                  </a:lnTo>
                  <a:lnTo>
                    <a:pt x="304" y="304"/>
                  </a:lnTo>
                  <a:lnTo>
                    <a:pt x="312" y="296"/>
                  </a:lnTo>
                  <a:lnTo>
                    <a:pt x="320" y="288"/>
                  </a:lnTo>
                  <a:lnTo>
                    <a:pt x="328" y="280"/>
                  </a:lnTo>
                  <a:lnTo>
                    <a:pt x="328" y="272"/>
                  </a:lnTo>
                  <a:lnTo>
                    <a:pt x="336" y="272"/>
                  </a:lnTo>
                  <a:lnTo>
                    <a:pt x="336" y="264"/>
                  </a:lnTo>
                  <a:lnTo>
                    <a:pt x="344" y="256"/>
                  </a:lnTo>
                  <a:lnTo>
                    <a:pt x="344" y="248"/>
                  </a:lnTo>
                  <a:lnTo>
                    <a:pt x="352" y="240"/>
                  </a:lnTo>
                  <a:lnTo>
                    <a:pt x="352" y="232"/>
                  </a:lnTo>
                  <a:lnTo>
                    <a:pt x="352" y="224"/>
                  </a:lnTo>
                  <a:lnTo>
                    <a:pt x="360" y="216"/>
                  </a:lnTo>
                  <a:lnTo>
                    <a:pt x="360" y="200"/>
                  </a:lnTo>
                  <a:lnTo>
                    <a:pt x="360" y="192"/>
                  </a:lnTo>
                  <a:lnTo>
                    <a:pt x="360" y="184"/>
                  </a:lnTo>
                  <a:lnTo>
                    <a:pt x="360" y="176"/>
                  </a:lnTo>
                  <a:lnTo>
                    <a:pt x="360" y="168"/>
                  </a:lnTo>
                  <a:lnTo>
                    <a:pt x="360" y="160"/>
                  </a:lnTo>
                  <a:lnTo>
                    <a:pt x="360" y="152"/>
                  </a:lnTo>
                  <a:lnTo>
                    <a:pt x="360" y="136"/>
                  </a:lnTo>
                  <a:lnTo>
                    <a:pt x="352" y="128"/>
                  </a:lnTo>
                  <a:lnTo>
                    <a:pt x="352" y="120"/>
                  </a:lnTo>
                  <a:lnTo>
                    <a:pt x="352" y="112"/>
                  </a:lnTo>
                  <a:lnTo>
                    <a:pt x="344" y="104"/>
                  </a:lnTo>
                  <a:lnTo>
                    <a:pt x="344" y="96"/>
                  </a:lnTo>
                  <a:lnTo>
                    <a:pt x="336" y="88"/>
                  </a:lnTo>
                  <a:lnTo>
                    <a:pt x="336" y="80"/>
                  </a:lnTo>
                  <a:lnTo>
                    <a:pt x="328" y="80"/>
                  </a:lnTo>
                  <a:lnTo>
                    <a:pt x="328" y="72"/>
                  </a:lnTo>
                  <a:lnTo>
                    <a:pt x="320" y="64"/>
                  </a:lnTo>
                  <a:lnTo>
                    <a:pt x="312" y="56"/>
                  </a:lnTo>
                  <a:lnTo>
                    <a:pt x="304" y="48"/>
                  </a:lnTo>
                  <a:lnTo>
                    <a:pt x="304" y="40"/>
                  </a:lnTo>
                  <a:lnTo>
                    <a:pt x="296" y="40"/>
                  </a:lnTo>
                  <a:lnTo>
                    <a:pt x="288" y="32"/>
                  </a:lnTo>
                  <a:lnTo>
                    <a:pt x="280" y="32"/>
                  </a:lnTo>
                  <a:lnTo>
                    <a:pt x="272" y="24"/>
                  </a:lnTo>
                  <a:lnTo>
                    <a:pt x="264" y="16"/>
                  </a:lnTo>
                  <a:lnTo>
                    <a:pt x="256" y="16"/>
                  </a:lnTo>
                  <a:lnTo>
                    <a:pt x="248" y="8"/>
                  </a:lnTo>
                  <a:lnTo>
                    <a:pt x="240" y="8"/>
                  </a:lnTo>
                  <a:lnTo>
                    <a:pt x="232" y="8"/>
                  </a:lnTo>
                  <a:lnTo>
                    <a:pt x="224" y="0"/>
                  </a:lnTo>
                  <a:lnTo>
                    <a:pt x="216" y="0"/>
                  </a:lnTo>
                  <a:lnTo>
                    <a:pt x="208" y="0"/>
                  </a:lnTo>
                  <a:lnTo>
                    <a:pt x="200" y="0"/>
                  </a:lnTo>
                  <a:lnTo>
                    <a:pt x="192" y="0"/>
                  </a:lnTo>
                  <a:lnTo>
                    <a:pt x="176" y="0"/>
                  </a:lnTo>
                </a:path>
              </a:pathLst>
            </a:cu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Line 78"/>
            <p:cNvSpPr>
              <a:spLocks noChangeShapeType="1"/>
            </p:cNvSpPr>
            <p:nvPr/>
          </p:nvSpPr>
          <p:spPr bwMode="auto">
            <a:xfrm>
              <a:off x="4796" y="1642"/>
              <a:ext cx="0" cy="248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Line 79"/>
            <p:cNvSpPr>
              <a:spLocks noChangeShapeType="1"/>
            </p:cNvSpPr>
            <p:nvPr/>
          </p:nvSpPr>
          <p:spPr bwMode="auto">
            <a:xfrm>
              <a:off x="4796" y="2306"/>
              <a:ext cx="0" cy="272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80"/>
            <p:cNvSpPr>
              <a:spLocks/>
            </p:cNvSpPr>
            <p:nvPr/>
          </p:nvSpPr>
          <p:spPr bwMode="auto">
            <a:xfrm>
              <a:off x="4580" y="2042"/>
              <a:ext cx="440" cy="256"/>
            </a:xfrm>
            <a:custGeom>
              <a:avLst/>
              <a:gdLst>
                <a:gd name="T0" fmla="*/ 440 w 440"/>
                <a:gd name="T1" fmla="*/ 8 h 256"/>
                <a:gd name="T2" fmla="*/ 440 w 440"/>
                <a:gd name="T3" fmla="*/ 24 h 256"/>
                <a:gd name="T4" fmla="*/ 440 w 440"/>
                <a:gd name="T5" fmla="*/ 40 h 256"/>
                <a:gd name="T6" fmla="*/ 440 w 440"/>
                <a:gd name="T7" fmla="*/ 48 h 256"/>
                <a:gd name="T8" fmla="*/ 440 w 440"/>
                <a:gd name="T9" fmla="*/ 64 h 256"/>
                <a:gd name="T10" fmla="*/ 440 w 440"/>
                <a:gd name="T11" fmla="*/ 72 h 256"/>
                <a:gd name="T12" fmla="*/ 432 w 440"/>
                <a:gd name="T13" fmla="*/ 80 h 256"/>
                <a:gd name="T14" fmla="*/ 432 w 440"/>
                <a:gd name="T15" fmla="*/ 96 h 256"/>
                <a:gd name="T16" fmla="*/ 424 w 440"/>
                <a:gd name="T17" fmla="*/ 104 h 256"/>
                <a:gd name="T18" fmla="*/ 424 w 440"/>
                <a:gd name="T19" fmla="*/ 120 h 256"/>
                <a:gd name="T20" fmla="*/ 416 w 440"/>
                <a:gd name="T21" fmla="*/ 136 h 256"/>
                <a:gd name="T22" fmla="*/ 400 w 440"/>
                <a:gd name="T23" fmla="*/ 152 h 256"/>
                <a:gd name="T24" fmla="*/ 392 w 440"/>
                <a:gd name="T25" fmla="*/ 168 h 256"/>
                <a:gd name="T26" fmla="*/ 376 w 440"/>
                <a:gd name="T27" fmla="*/ 184 h 256"/>
                <a:gd name="T28" fmla="*/ 360 w 440"/>
                <a:gd name="T29" fmla="*/ 200 h 256"/>
                <a:gd name="T30" fmla="*/ 344 w 440"/>
                <a:gd name="T31" fmla="*/ 216 h 256"/>
                <a:gd name="T32" fmla="*/ 328 w 440"/>
                <a:gd name="T33" fmla="*/ 224 h 256"/>
                <a:gd name="T34" fmla="*/ 304 w 440"/>
                <a:gd name="T35" fmla="*/ 232 h 256"/>
                <a:gd name="T36" fmla="*/ 288 w 440"/>
                <a:gd name="T37" fmla="*/ 240 h 256"/>
                <a:gd name="T38" fmla="*/ 280 w 440"/>
                <a:gd name="T39" fmla="*/ 240 h 256"/>
                <a:gd name="T40" fmla="*/ 272 w 440"/>
                <a:gd name="T41" fmla="*/ 248 h 256"/>
                <a:gd name="T42" fmla="*/ 256 w 440"/>
                <a:gd name="T43" fmla="*/ 248 h 256"/>
                <a:gd name="T44" fmla="*/ 248 w 440"/>
                <a:gd name="T45" fmla="*/ 248 h 256"/>
                <a:gd name="T46" fmla="*/ 240 w 440"/>
                <a:gd name="T47" fmla="*/ 248 h 256"/>
                <a:gd name="T48" fmla="*/ 224 w 440"/>
                <a:gd name="T49" fmla="*/ 256 h 256"/>
                <a:gd name="T50" fmla="*/ 216 w 440"/>
                <a:gd name="T51" fmla="*/ 256 h 256"/>
                <a:gd name="T52" fmla="*/ 200 w 440"/>
                <a:gd name="T53" fmla="*/ 248 h 256"/>
                <a:gd name="T54" fmla="*/ 192 w 440"/>
                <a:gd name="T55" fmla="*/ 248 h 256"/>
                <a:gd name="T56" fmla="*/ 184 w 440"/>
                <a:gd name="T57" fmla="*/ 248 h 256"/>
                <a:gd name="T58" fmla="*/ 168 w 440"/>
                <a:gd name="T59" fmla="*/ 248 h 256"/>
                <a:gd name="T60" fmla="*/ 160 w 440"/>
                <a:gd name="T61" fmla="*/ 248 h 256"/>
                <a:gd name="T62" fmla="*/ 152 w 440"/>
                <a:gd name="T63" fmla="*/ 240 h 256"/>
                <a:gd name="T64" fmla="*/ 136 w 440"/>
                <a:gd name="T65" fmla="*/ 232 h 256"/>
                <a:gd name="T66" fmla="*/ 112 w 440"/>
                <a:gd name="T67" fmla="*/ 224 h 256"/>
                <a:gd name="T68" fmla="*/ 96 w 440"/>
                <a:gd name="T69" fmla="*/ 216 h 256"/>
                <a:gd name="T70" fmla="*/ 80 w 440"/>
                <a:gd name="T71" fmla="*/ 200 h 256"/>
                <a:gd name="T72" fmla="*/ 64 w 440"/>
                <a:gd name="T73" fmla="*/ 192 h 256"/>
                <a:gd name="T74" fmla="*/ 48 w 440"/>
                <a:gd name="T75" fmla="*/ 176 h 256"/>
                <a:gd name="T76" fmla="*/ 32 w 440"/>
                <a:gd name="T77" fmla="*/ 160 h 256"/>
                <a:gd name="T78" fmla="*/ 24 w 440"/>
                <a:gd name="T79" fmla="*/ 136 h 256"/>
                <a:gd name="T80" fmla="*/ 16 w 440"/>
                <a:gd name="T81" fmla="*/ 120 h 256"/>
                <a:gd name="T82" fmla="*/ 8 w 440"/>
                <a:gd name="T83" fmla="*/ 104 h 256"/>
                <a:gd name="T84" fmla="*/ 8 w 440"/>
                <a:gd name="T85" fmla="*/ 96 h 256"/>
                <a:gd name="T86" fmla="*/ 0 w 440"/>
                <a:gd name="T87" fmla="*/ 88 h 256"/>
                <a:gd name="T88" fmla="*/ 0 w 440"/>
                <a:gd name="T89" fmla="*/ 72 h 256"/>
                <a:gd name="T90" fmla="*/ 0 w 440"/>
                <a:gd name="T91" fmla="*/ 64 h 256"/>
                <a:gd name="T92" fmla="*/ 0 w 440"/>
                <a:gd name="T93" fmla="*/ 48 h 256"/>
                <a:gd name="T94" fmla="*/ 0 w 440"/>
                <a:gd name="T95" fmla="*/ 40 h 256"/>
                <a:gd name="T96" fmla="*/ 0 w 440"/>
                <a:gd name="T97" fmla="*/ 24 h 256"/>
                <a:gd name="T98" fmla="*/ 0 w 440"/>
                <a:gd name="T99" fmla="*/ 1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40" h="256">
                  <a:moveTo>
                    <a:pt x="440" y="0"/>
                  </a:moveTo>
                  <a:lnTo>
                    <a:pt x="440" y="8"/>
                  </a:lnTo>
                  <a:lnTo>
                    <a:pt x="440" y="16"/>
                  </a:lnTo>
                  <a:lnTo>
                    <a:pt x="440" y="24"/>
                  </a:lnTo>
                  <a:lnTo>
                    <a:pt x="440" y="32"/>
                  </a:lnTo>
                  <a:lnTo>
                    <a:pt x="440" y="40"/>
                  </a:lnTo>
                  <a:lnTo>
                    <a:pt x="440" y="40"/>
                  </a:lnTo>
                  <a:lnTo>
                    <a:pt x="440" y="48"/>
                  </a:lnTo>
                  <a:lnTo>
                    <a:pt x="440" y="56"/>
                  </a:lnTo>
                  <a:lnTo>
                    <a:pt x="440" y="64"/>
                  </a:lnTo>
                  <a:lnTo>
                    <a:pt x="440" y="64"/>
                  </a:lnTo>
                  <a:lnTo>
                    <a:pt x="440" y="72"/>
                  </a:lnTo>
                  <a:lnTo>
                    <a:pt x="432" y="80"/>
                  </a:lnTo>
                  <a:lnTo>
                    <a:pt x="432" y="80"/>
                  </a:lnTo>
                  <a:lnTo>
                    <a:pt x="432" y="88"/>
                  </a:lnTo>
                  <a:lnTo>
                    <a:pt x="432" y="96"/>
                  </a:lnTo>
                  <a:lnTo>
                    <a:pt x="432" y="96"/>
                  </a:lnTo>
                  <a:lnTo>
                    <a:pt x="424" y="104"/>
                  </a:lnTo>
                  <a:lnTo>
                    <a:pt x="424" y="104"/>
                  </a:lnTo>
                  <a:lnTo>
                    <a:pt x="424" y="120"/>
                  </a:lnTo>
                  <a:lnTo>
                    <a:pt x="416" y="128"/>
                  </a:lnTo>
                  <a:lnTo>
                    <a:pt x="416" y="136"/>
                  </a:lnTo>
                  <a:lnTo>
                    <a:pt x="408" y="144"/>
                  </a:lnTo>
                  <a:lnTo>
                    <a:pt x="400" y="152"/>
                  </a:lnTo>
                  <a:lnTo>
                    <a:pt x="400" y="160"/>
                  </a:lnTo>
                  <a:lnTo>
                    <a:pt x="392" y="168"/>
                  </a:lnTo>
                  <a:lnTo>
                    <a:pt x="384" y="176"/>
                  </a:lnTo>
                  <a:lnTo>
                    <a:pt x="376" y="184"/>
                  </a:lnTo>
                  <a:lnTo>
                    <a:pt x="368" y="192"/>
                  </a:lnTo>
                  <a:lnTo>
                    <a:pt x="360" y="200"/>
                  </a:lnTo>
                  <a:lnTo>
                    <a:pt x="352" y="208"/>
                  </a:lnTo>
                  <a:lnTo>
                    <a:pt x="344" y="216"/>
                  </a:lnTo>
                  <a:lnTo>
                    <a:pt x="336" y="224"/>
                  </a:lnTo>
                  <a:lnTo>
                    <a:pt x="328" y="224"/>
                  </a:lnTo>
                  <a:lnTo>
                    <a:pt x="312" y="232"/>
                  </a:lnTo>
                  <a:lnTo>
                    <a:pt x="304" y="232"/>
                  </a:lnTo>
                  <a:lnTo>
                    <a:pt x="296" y="240"/>
                  </a:lnTo>
                  <a:lnTo>
                    <a:pt x="288" y="240"/>
                  </a:lnTo>
                  <a:lnTo>
                    <a:pt x="288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72" y="248"/>
                  </a:lnTo>
                  <a:lnTo>
                    <a:pt x="264" y="248"/>
                  </a:lnTo>
                  <a:lnTo>
                    <a:pt x="256" y="248"/>
                  </a:lnTo>
                  <a:lnTo>
                    <a:pt x="256" y="248"/>
                  </a:lnTo>
                  <a:lnTo>
                    <a:pt x="248" y="248"/>
                  </a:lnTo>
                  <a:lnTo>
                    <a:pt x="240" y="248"/>
                  </a:lnTo>
                  <a:lnTo>
                    <a:pt x="240" y="248"/>
                  </a:lnTo>
                  <a:lnTo>
                    <a:pt x="232" y="248"/>
                  </a:lnTo>
                  <a:lnTo>
                    <a:pt x="224" y="256"/>
                  </a:lnTo>
                  <a:lnTo>
                    <a:pt x="216" y="256"/>
                  </a:lnTo>
                  <a:lnTo>
                    <a:pt x="216" y="256"/>
                  </a:lnTo>
                  <a:lnTo>
                    <a:pt x="208" y="248"/>
                  </a:lnTo>
                  <a:lnTo>
                    <a:pt x="200" y="248"/>
                  </a:lnTo>
                  <a:lnTo>
                    <a:pt x="200" y="248"/>
                  </a:lnTo>
                  <a:lnTo>
                    <a:pt x="192" y="248"/>
                  </a:lnTo>
                  <a:lnTo>
                    <a:pt x="184" y="248"/>
                  </a:lnTo>
                  <a:lnTo>
                    <a:pt x="184" y="248"/>
                  </a:lnTo>
                  <a:lnTo>
                    <a:pt x="176" y="248"/>
                  </a:lnTo>
                  <a:lnTo>
                    <a:pt x="168" y="248"/>
                  </a:lnTo>
                  <a:lnTo>
                    <a:pt x="168" y="248"/>
                  </a:lnTo>
                  <a:lnTo>
                    <a:pt x="160" y="248"/>
                  </a:lnTo>
                  <a:lnTo>
                    <a:pt x="152" y="240"/>
                  </a:lnTo>
                  <a:lnTo>
                    <a:pt x="152" y="240"/>
                  </a:lnTo>
                  <a:lnTo>
                    <a:pt x="144" y="240"/>
                  </a:lnTo>
                  <a:lnTo>
                    <a:pt x="136" y="232"/>
                  </a:lnTo>
                  <a:lnTo>
                    <a:pt x="120" y="232"/>
                  </a:lnTo>
                  <a:lnTo>
                    <a:pt x="112" y="224"/>
                  </a:lnTo>
                  <a:lnTo>
                    <a:pt x="104" y="224"/>
                  </a:lnTo>
                  <a:lnTo>
                    <a:pt x="96" y="216"/>
                  </a:lnTo>
                  <a:lnTo>
                    <a:pt x="88" y="208"/>
                  </a:lnTo>
                  <a:lnTo>
                    <a:pt x="80" y="200"/>
                  </a:lnTo>
                  <a:lnTo>
                    <a:pt x="72" y="200"/>
                  </a:lnTo>
                  <a:lnTo>
                    <a:pt x="64" y="192"/>
                  </a:lnTo>
                  <a:lnTo>
                    <a:pt x="56" y="184"/>
                  </a:lnTo>
                  <a:lnTo>
                    <a:pt x="48" y="176"/>
                  </a:lnTo>
                  <a:lnTo>
                    <a:pt x="40" y="168"/>
                  </a:lnTo>
                  <a:lnTo>
                    <a:pt x="32" y="160"/>
                  </a:lnTo>
                  <a:lnTo>
                    <a:pt x="32" y="152"/>
                  </a:lnTo>
                  <a:lnTo>
                    <a:pt x="24" y="136"/>
                  </a:lnTo>
                  <a:lnTo>
                    <a:pt x="16" y="128"/>
                  </a:lnTo>
                  <a:lnTo>
                    <a:pt x="16" y="120"/>
                  </a:lnTo>
                  <a:lnTo>
                    <a:pt x="8" y="112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96"/>
                  </a:lnTo>
                  <a:lnTo>
                    <a:pt x="8" y="88"/>
                  </a:lnTo>
                  <a:lnTo>
                    <a:pt x="0" y="88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8"/>
                  </a:lnTo>
                </a:path>
              </a:pathLst>
            </a:cu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6" name="Group 92"/>
          <p:cNvGrpSpPr>
            <a:grpSpLocks noChangeAspect="1"/>
          </p:cNvGrpSpPr>
          <p:nvPr/>
        </p:nvGrpSpPr>
        <p:grpSpPr bwMode="auto">
          <a:xfrm>
            <a:off x="1868464" y="4247123"/>
            <a:ext cx="857251" cy="520701"/>
            <a:chOff x="1484" y="1695"/>
            <a:chExt cx="1080" cy="656"/>
          </a:xfrm>
        </p:grpSpPr>
        <p:sp>
          <p:nvSpPr>
            <p:cNvPr id="37" name="AutoShape 91"/>
            <p:cNvSpPr>
              <a:spLocks noChangeAspect="1" noChangeArrowheads="1" noTextEdit="1"/>
            </p:cNvSpPr>
            <p:nvPr/>
          </p:nvSpPr>
          <p:spPr bwMode="auto">
            <a:xfrm>
              <a:off x="1484" y="1695"/>
              <a:ext cx="1080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Line 93"/>
            <p:cNvSpPr>
              <a:spLocks noChangeShapeType="1"/>
            </p:cNvSpPr>
            <p:nvPr/>
          </p:nvSpPr>
          <p:spPr bwMode="auto">
            <a:xfrm>
              <a:off x="1548" y="2023"/>
              <a:ext cx="392" cy="0"/>
            </a:xfrm>
            <a:prstGeom prst="line">
              <a:avLst/>
            </a:prstGeom>
            <a:noFill/>
            <a:ln w="38100">
              <a:solidFill>
                <a:srgbClr val="C5234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Line 94"/>
            <p:cNvSpPr>
              <a:spLocks noChangeShapeType="1"/>
            </p:cNvSpPr>
            <p:nvPr/>
          </p:nvSpPr>
          <p:spPr bwMode="auto">
            <a:xfrm>
              <a:off x="2172" y="2023"/>
              <a:ext cx="312" cy="0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Line 95"/>
            <p:cNvSpPr>
              <a:spLocks noChangeShapeType="1"/>
            </p:cNvSpPr>
            <p:nvPr/>
          </p:nvSpPr>
          <p:spPr bwMode="auto">
            <a:xfrm flipV="1">
              <a:off x="2172" y="1767"/>
              <a:ext cx="0" cy="504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96"/>
            <p:cNvSpPr>
              <a:spLocks/>
            </p:cNvSpPr>
            <p:nvPr/>
          </p:nvSpPr>
          <p:spPr bwMode="auto">
            <a:xfrm>
              <a:off x="1948" y="1879"/>
              <a:ext cx="192" cy="288"/>
            </a:xfrm>
            <a:custGeom>
              <a:avLst/>
              <a:gdLst>
                <a:gd name="T0" fmla="*/ 0 w 192"/>
                <a:gd name="T1" fmla="*/ 288 h 288"/>
                <a:gd name="T2" fmla="*/ 192 w 192"/>
                <a:gd name="T3" fmla="*/ 144 h 288"/>
                <a:gd name="T4" fmla="*/ 0 w 192"/>
                <a:gd name="T5" fmla="*/ 0 h 288"/>
                <a:gd name="T6" fmla="*/ 0 w 192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288">
                  <a:moveTo>
                    <a:pt x="0" y="288"/>
                  </a:moveTo>
                  <a:lnTo>
                    <a:pt x="192" y="144"/>
                  </a:lnTo>
                  <a:lnTo>
                    <a:pt x="0" y="0"/>
                  </a:lnTo>
                  <a:lnTo>
                    <a:pt x="0" y="288"/>
                  </a:lnTo>
                  <a:close/>
                </a:path>
              </a:pathLst>
            </a:custGeom>
            <a:noFill/>
            <a:ln w="38100">
              <a:solidFill>
                <a:srgbClr val="C5234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2" name="Group 106"/>
          <p:cNvGrpSpPr>
            <a:grpSpLocks noChangeAspect="1"/>
          </p:cNvGrpSpPr>
          <p:nvPr/>
        </p:nvGrpSpPr>
        <p:grpSpPr bwMode="auto">
          <a:xfrm>
            <a:off x="3714711" y="3596378"/>
            <a:ext cx="622301" cy="552451"/>
            <a:chOff x="4392" y="3027"/>
            <a:chExt cx="784" cy="696"/>
          </a:xfrm>
        </p:grpSpPr>
        <p:sp>
          <p:nvSpPr>
            <p:cNvPr id="43" name="AutoShape 105"/>
            <p:cNvSpPr>
              <a:spLocks noChangeAspect="1" noChangeArrowheads="1" noTextEdit="1"/>
            </p:cNvSpPr>
            <p:nvPr/>
          </p:nvSpPr>
          <p:spPr bwMode="auto">
            <a:xfrm>
              <a:off x="4392" y="3027"/>
              <a:ext cx="784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Line 107"/>
            <p:cNvSpPr>
              <a:spLocks noChangeShapeType="1"/>
            </p:cNvSpPr>
            <p:nvPr/>
          </p:nvSpPr>
          <p:spPr bwMode="auto">
            <a:xfrm flipV="1">
              <a:off x="4464" y="3275"/>
              <a:ext cx="216" cy="368"/>
            </a:xfrm>
            <a:prstGeom prst="line">
              <a:avLst/>
            </a:pr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Line 108"/>
            <p:cNvSpPr>
              <a:spLocks noChangeShapeType="1"/>
            </p:cNvSpPr>
            <p:nvPr/>
          </p:nvSpPr>
          <p:spPr bwMode="auto">
            <a:xfrm>
              <a:off x="4848" y="3275"/>
              <a:ext cx="248" cy="0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109"/>
            <p:cNvSpPr>
              <a:spLocks/>
            </p:cNvSpPr>
            <p:nvPr/>
          </p:nvSpPr>
          <p:spPr bwMode="auto">
            <a:xfrm>
              <a:off x="4664" y="3259"/>
              <a:ext cx="24" cy="24"/>
            </a:xfrm>
            <a:custGeom>
              <a:avLst/>
              <a:gdLst>
                <a:gd name="T0" fmla="*/ 0 w 24"/>
                <a:gd name="T1" fmla="*/ 16 h 24"/>
                <a:gd name="T2" fmla="*/ 0 w 24"/>
                <a:gd name="T3" fmla="*/ 16 h 24"/>
                <a:gd name="T4" fmla="*/ 0 w 24"/>
                <a:gd name="T5" fmla="*/ 16 h 24"/>
                <a:gd name="T6" fmla="*/ 0 w 24"/>
                <a:gd name="T7" fmla="*/ 24 h 24"/>
                <a:gd name="T8" fmla="*/ 0 w 24"/>
                <a:gd name="T9" fmla="*/ 24 h 24"/>
                <a:gd name="T10" fmla="*/ 0 w 24"/>
                <a:gd name="T11" fmla="*/ 24 h 24"/>
                <a:gd name="T12" fmla="*/ 8 w 24"/>
                <a:gd name="T13" fmla="*/ 24 h 24"/>
                <a:gd name="T14" fmla="*/ 8 w 24"/>
                <a:gd name="T15" fmla="*/ 24 h 24"/>
                <a:gd name="T16" fmla="*/ 8 w 24"/>
                <a:gd name="T17" fmla="*/ 24 h 24"/>
                <a:gd name="T18" fmla="*/ 8 w 24"/>
                <a:gd name="T19" fmla="*/ 24 h 24"/>
                <a:gd name="T20" fmla="*/ 16 w 24"/>
                <a:gd name="T21" fmla="*/ 24 h 24"/>
                <a:gd name="T22" fmla="*/ 16 w 24"/>
                <a:gd name="T23" fmla="*/ 24 h 24"/>
                <a:gd name="T24" fmla="*/ 16 w 24"/>
                <a:gd name="T25" fmla="*/ 24 h 24"/>
                <a:gd name="T26" fmla="*/ 16 w 24"/>
                <a:gd name="T27" fmla="*/ 24 h 24"/>
                <a:gd name="T28" fmla="*/ 16 w 24"/>
                <a:gd name="T29" fmla="*/ 24 h 24"/>
                <a:gd name="T30" fmla="*/ 24 w 24"/>
                <a:gd name="T31" fmla="*/ 24 h 24"/>
                <a:gd name="T32" fmla="*/ 24 w 24"/>
                <a:gd name="T33" fmla="*/ 24 h 24"/>
                <a:gd name="T34" fmla="*/ 24 w 24"/>
                <a:gd name="T35" fmla="*/ 24 h 24"/>
                <a:gd name="T36" fmla="*/ 24 w 24"/>
                <a:gd name="T37" fmla="*/ 16 h 24"/>
                <a:gd name="T38" fmla="*/ 24 w 24"/>
                <a:gd name="T39" fmla="*/ 16 h 24"/>
                <a:gd name="T40" fmla="*/ 24 w 24"/>
                <a:gd name="T41" fmla="*/ 16 h 24"/>
                <a:gd name="T42" fmla="*/ 24 w 24"/>
                <a:gd name="T43" fmla="*/ 16 h 24"/>
                <a:gd name="T44" fmla="*/ 24 w 24"/>
                <a:gd name="T45" fmla="*/ 16 h 24"/>
                <a:gd name="T46" fmla="*/ 24 w 24"/>
                <a:gd name="T47" fmla="*/ 8 h 24"/>
                <a:gd name="T48" fmla="*/ 24 w 24"/>
                <a:gd name="T49" fmla="*/ 8 h 24"/>
                <a:gd name="T50" fmla="*/ 24 w 24"/>
                <a:gd name="T51" fmla="*/ 8 h 24"/>
                <a:gd name="T52" fmla="*/ 16 w 24"/>
                <a:gd name="T53" fmla="*/ 8 h 24"/>
                <a:gd name="T54" fmla="*/ 16 w 24"/>
                <a:gd name="T55" fmla="*/ 8 h 24"/>
                <a:gd name="T56" fmla="*/ 16 w 24"/>
                <a:gd name="T57" fmla="*/ 0 h 24"/>
                <a:gd name="T58" fmla="*/ 16 w 24"/>
                <a:gd name="T59" fmla="*/ 0 h 24"/>
                <a:gd name="T60" fmla="*/ 16 w 24"/>
                <a:gd name="T61" fmla="*/ 0 h 24"/>
                <a:gd name="T62" fmla="*/ 8 w 24"/>
                <a:gd name="T63" fmla="*/ 0 h 24"/>
                <a:gd name="T64" fmla="*/ 8 w 24"/>
                <a:gd name="T65" fmla="*/ 0 h 24"/>
                <a:gd name="T66" fmla="*/ 8 w 24"/>
                <a:gd name="T67" fmla="*/ 8 h 24"/>
                <a:gd name="T68" fmla="*/ 8 w 24"/>
                <a:gd name="T69" fmla="*/ 8 h 24"/>
                <a:gd name="T70" fmla="*/ 0 w 24"/>
                <a:gd name="T71" fmla="*/ 8 h 24"/>
                <a:gd name="T72" fmla="*/ 0 w 24"/>
                <a:gd name="T73" fmla="*/ 8 h 24"/>
                <a:gd name="T74" fmla="*/ 0 w 24"/>
                <a:gd name="T75" fmla="*/ 8 h 24"/>
                <a:gd name="T76" fmla="*/ 0 w 24"/>
                <a:gd name="T77" fmla="*/ 16 h 24"/>
                <a:gd name="T78" fmla="*/ 0 w 24"/>
                <a:gd name="T79" fmla="*/ 16 h 24"/>
                <a:gd name="T80" fmla="*/ 0 w 24"/>
                <a:gd name="T8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110"/>
            <p:cNvSpPr>
              <a:spLocks/>
            </p:cNvSpPr>
            <p:nvPr/>
          </p:nvSpPr>
          <p:spPr bwMode="auto">
            <a:xfrm>
              <a:off x="4664" y="3259"/>
              <a:ext cx="24" cy="24"/>
            </a:xfrm>
            <a:custGeom>
              <a:avLst/>
              <a:gdLst>
                <a:gd name="T0" fmla="*/ 0 w 24"/>
                <a:gd name="T1" fmla="*/ 16 h 24"/>
                <a:gd name="T2" fmla="*/ 0 w 24"/>
                <a:gd name="T3" fmla="*/ 16 h 24"/>
                <a:gd name="T4" fmla="*/ 0 w 24"/>
                <a:gd name="T5" fmla="*/ 16 h 24"/>
                <a:gd name="T6" fmla="*/ 0 w 24"/>
                <a:gd name="T7" fmla="*/ 24 h 24"/>
                <a:gd name="T8" fmla="*/ 0 w 24"/>
                <a:gd name="T9" fmla="*/ 24 h 24"/>
                <a:gd name="T10" fmla="*/ 0 w 24"/>
                <a:gd name="T11" fmla="*/ 24 h 24"/>
                <a:gd name="T12" fmla="*/ 8 w 24"/>
                <a:gd name="T13" fmla="*/ 24 h 24"/>
                <a:gd name="T14" fmla="*/ 8 w 24"/>
                <a:gd name="T15" fmla="*/ 24 h 24"/>
                <a:gd name="T16" fmla="*/ 8 w 24"/>
                <a:gd name="T17" fmla="*/ 24 h 24"/>
                <a:gd name="T18" fmla="*/ 8 w 24"/>
                <a:gd name="T19" fmla="*/ 24 h 24"/>
                <a:gd name="T20" fmla="*/ 16 w 24"/>
                <a:gd name="T21" fmla="*/ 24 h 24"/>
                <a:gd name="T22" fmla="*/ 16 w 24"/>
                <a:gd name="T23" fmla="*/ 24 h 24"/>
                <a:gd name="T24" fmla="*/ 16 w 24"/>
                <a:gd name="T25" fmla="*/ 24 h 24"/>
                <a:gd name="T26" fmla="*/ 16 w 24"/>
                <a:gd name="T27" fmla="*/ 24 h 24"/>
                <a:gd name="T28" fmla="*/ 16 w 24"/>
                <a:gd name="T29" fmla="*/ 24 h 24"/>
                <a:gd name="T30" fmla="*/ 24 w 24"/>
                <a:gd name="T31" fmla="*/ 24 h 24"/>
                <a:gd name="T32" fmla="*/ 24 w 24"/>
                <a:gd name="T33" fmla="*/ 24 h 24"/>
                <a:gd name="T34" fmla="*/ 24 w 24"/>
                <a:gd name="T35" fmla="*/ 24 h 24"/>
                <a:gd name="T36" fmla="*/ 24 w 24"/>
                <a:gd name="T37" fmla="*/ 16 h 24"/>
                <a:gd name="T38" fmla="*/ 24 w 24"/>
                <a:gd name="T39" fmla="*/ 16 h 24"/>
                <a:gd name="T40" fmla="*/ 24 w 24"/>
                <a:gd name="T41" fmla="*/ 16 h 24"/>
                <a:gd name="T42" fmla="*/ 24 w 24"/>
                <a:gd name="T43" fmla="*/ 16 h 24"/>
                <a:gd name="T44" fmla="*/ 24 w 24"/>
                <a:gd name="T45" fmla="*/ 16 h 24"/>
                <a:gd name="T46" fmla="*/ 24 w 24"/>
                <a:gd name="T47" fmla="*/ 8 h 24"/>
                <a:gd name="T48" fmla="*/ 24 w 24"/>
                <a:gd name="T49" fmla="*/ 8 h 24"/>
                <a:gd name="T50" fmla="*/ 24 w 24"/>
                <a:gd name="T51" fmla="*/ 8 h 24"/>
                <a:gd name="T52" fmla="*/ 16 w 24"/>
                <a:gd name="T53" fmla="*/ 8 h 24"/>
                <a:gd name="T54" fmla="*/ 16 w 24"/>
                <a:gd name="T55" fmla="*/ 8 h 24"/>
                <a:gd name="T56" fmla="*/ 16 w 24"/>
                <a:gd name="T57" fmla="*/ 0 h 24"/>
                <a:gd name="T58" fmla="*/ 16 w 24"/>
                <a:gd name="T59" fmla="*/ 0 h 24"/>
                <a:gd name="T60" fmla="*/ 16 w 24"/>
                <a:gd name="T61" fmla="*/ 0 h 24"/>
                <a:gd name="T62" fmla="*/ 8 w 24"/>
                <a:gd name="T63" fmla="*/ 0 h 24"/>
                <a:gd name="T64" fmla="*/ 8 w 24"/>
                <a:gd name="T65" fmla="*/ 0 h 24"/>
                <a:gd name="T66" fmla="*/ 8 w 24"/>
                <a:gd name="T67" fmla="*/ 8 h 24"/>
                <a:gd name="T68" fmla="*/ 8 w 24"/>
                <a:gd name="T69" fmla="*/ 8 h 24"/>
                <a:gd name="T70" fmla="*/ 0 w 24"/>
                <a:gd name="T71" fmla="*/ 8 h 24"/>
                <a:gd name="T72" fmla="*/ 0 w 24"/>
                <a:gd name="T73" fmla="*/ 8 h 24"/>
                <a:gd name="T74" fmla="*/ 0 w 24"/>
                <a:gd name="T75" fmla="*/ 8 h 24"/>
                <a:gd name="T76" fmla="*/ 0 w 24"/>
                <a:gd name="T77" fmla="*/ 16 h 24"/>
                <a:gd name="T78" fmla="*/ 0 w 24"/>
                <a:gd name="T79" fmla="*/ 16 h 24"/>
                <a:gd name="T80" fmla="*/ 0 w 24"/>
                <a:gd name="T8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</a:path>
              </a:pathLst>
            </a:cu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111"/>
            <p:cNvSpPr>
              <a:spLocks/>
            </p:cNvSpPr>
            <p:nvPr/>
          </p:nvSpPr>
          <p:spPr bwMode="auto">
            <a:xfrm>
              <a:off x="4496" y="3099"/>
              <a:ext cx="352" cy="352"/>
            </a:xfrm>
            <a:custGeom>
              <a:avLst/>
              <a:gdLst>
                <a:gd name="T0" fmla="*/ 0 w 352"/>
                <a:gd name="T1" fmla="*/ 192 h 352"/>
                <a:gd name="T2" fmla="*/ 0 w 352"/>
                <a:gd name="T3" fmla="*/ 224 h 352"/>
                <a:gd name="T4" fmla="*/ 8 w 352"/>
                <a:gd name="T5" fmla="*/ 248 h 352"/>
                <a:gd name="T6" fmla="*/ 24 w 352"/>
                <a:gd name="T7" fmla="*/ 272 h 352"/>
                <a:gd name="T8" fmla="*/ 40 w 352"/>
                <a:gd name="T9" fmla="*/ 288 h 352"/>
                <a:gd name="T10" fmla="*/ 56 w 352"/>
                <a:gd name="T11" fmla="*/ 304 h 352"/>
                <a:gd name="T12" fmla="*/ 72 w 352"/>
                <a:gd name="T13" fmla="*/ 320 h 352"/>
                <a:gd name="T14" fmla="*/ 96 w 352"/>
                <a:gd name="T15" fmla="*/ 336 h 352"/>
                <a:gd name="T16" fmla="*/ 120 w 352"/>
                <a:gd name="T17" fmla="*/ 344 h 352"/>
                <a:gd name="T18" fmla="*/ 144 w 352"/>
                <a:gd name="T19" fmla="*/ 352 h 352"/>
                <a:gd name="T20" fmla="*/ 176 w 352"/>
                <a:gd name="T21" fmla="*/ 352 h 352"/>
                <a:gd name="T22" fmla="*/ 200 w 352"/>
                <a:gd name="T23" fmla="*/ 352 h 352"/>
                <a:gd name="T24" fmla="*/ 224 w 352"/>
                <a:gd name="T25" fmla="*/ 344 h 352"/>
                <a:gd name="T26" fmla="*/ 248 w 352"/>
                <a:gd name="T27" fmla="*/ 336 h 352"/>
                <a:gd name="T28" fmla="*/ 272 w 352"/>
                <a:gd name="T29" fmla="*/ 320 h 352"/>
                <a:gd name="T30" fmla="*/ 296 w 352"/>
                <a:gd name="T31" fmla="*/ 304 h 352"/>
                <a:gd name="T32" fmla="*/ 312 w 352"/>
                <a:gd name="T33" fmla="*/ 288 h 352"/>
                <a:gd name="T34" fmla="*/ 328 w 352"/>
                <a:gd name="T35" fmla="*/ 272 h 352"/>
                <a:gd name="T36" fmla="*/ 336 w 352"/>
                <a:gd name="T37" fmla="*/ 248 h 352"/>
                <a:gd name="T38" fmla="*/ 344 w 352"/>
                <a:gd name="T39" fmla="*/ 224 h 352"/>
                <a:gd name="T40" fmla="*/ 352 w 352"/>
                <a:gd name="T41" fmla="*/ 192 h 352"/>
                <a:gd name="T42" fmla="*/ 352 w 352"/>
                <a:gd name="T43" fmla="*/ 168 h 352"/>
                <a:gd name="T44" fmla="*/ 344 w 352"/>
                <a:gd name="T45" fmla="*/ 144 h 352"/>
                <a:gd name="T46" fmla="*/ 336 w 352"/>
                <a:gd name="T47" fmla="*/ 120 h 352"/>
                <a:gd name="T48" fmla="*/ 328 w 352"/>
                <a:gd name="T49" fmla="*/ 96 h 352"/>
                <a:gd name="T50" fmla="*/ 312 w 352"/>
                <a:gd name="T51" fmla="*/ 72 h 352"/>
                <a:gd name="T52" fmla="*/ 296 w 352"/>
                <a:gd name="T53" fmla="*/ 56 h 352"/>
                <a:gd name="T54" fmla="*/ 280 w 352"/>
                <a:gd name="T55" fmla="*/ 40 h 352"/>
                <a:gd name="T56" fmla="*/ 256 w 352"/>
                <a:gd name="T57" fmla="*/ 24 h 352"/>
                <a:gd name="T58" fmla="*/ 232 w 352"/>
                <a:gd name="T59" fmla="*/ 16 h 352"/>
                <a:gd name="T60" fmla="*/ 208 w 352"/>
                <a:gd name="T61" fmla="*/ 8 h 352"/>
                <a:gd name="T62" fmla="*/ 184 w 352"/>
                <a:gd name="T63" fmla="*/ 0 h 352"/>
                <a:gd name="T64" fmla="*/ 152 w 352"/>
                <a:gd name="T65" fmla="*/ 0 h 352"/>
                <a:gd name="T66" fmla="*/ 128 w 352"/>
                <a:gd name="T67" fmla="*/ 8 h 352"/>
                <a:gd name="T68" fmla="*/ 104 w 352"/>
                <a:gd name="T69" fmla="*/ 16 h 352"/>
                <a:gd name="T70" fmla="*/ 80 w 352"/>
                <a:gd name="T71" fmla="*/ 24 h 352"/>
                <a:gd name="T72" fmla="*/ 64 w 352"/>
                <a:gd name="T73" fmla="*/ 40 h 352"/>
                <a:gd name="T74" fmla="*/ 40 w 352"/>
                <a:gd name="T75" fmla="*/ 56 h 352"/>
                <a:gd name="T76" fmla="*/ 24 w 352"/>
                <a:gd name="T77" fmla="*/ 80 h 352"/>
                <a:gd name="T78" fmla="*/ 16 w 352"/>
                <a:gd name="T79" fmla="*/ 104 h 352"/>
                <a:gd name="T80" fmla="*/ 8 w 352"/>
                <a:gd name="T81" fmla="*/ 128 h 352"/>
                <a:gd name="T82" fmla="*/ 0 w 352"/>
                <a:gd name="T83" fmla="*/ 152 h 352"/>
                <a:gd name="T84" fmla="*/ 0 w 352"/>
                <a:gd name="T85" fmla="*/ 17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2" h="352">
                  <a:moveTo>
                    <a:pt x="0" y="176"/>
                  </a:moveTo>
                  <a:lnTo>
                    <a:pt x="0" y="184"/>
                  </a:lnTo>
                  <a:lnTo>
                    <a:pt x="0" y="192"/>
                  </a:lnTo>
                  <a:lnTo>
                    <a:pt x="0" y="208"/>
                  </a:lnTo>
                  <a:lnTo>
                    <a:pt x="0" y="216"/>
                  </a:lnTo>
                  <a:lnTo>
                    <a:pt x="0" y="224"/>
                  </a:lnTo>
                  <a:lnTo>
                    <a:pt x="8" y="232"/>
                  </a:lnTo>
                  <a:lnTo>
                    <a:pt x="8" y="240"/>
                  </a:lnTo>
                  <a:lnTo>
                    <a:pt x="8" y="248"/>
                  </a:lnTo>
                  <a:lnTo>
                    <a:pt x="16" y="256"/>
                  </a:lnTo>
                  <a:lnTo>
                    <a:pt x="16" y="264"/>
                  </a:lnTo>
                  <a:lnTo>
                    <a:pt x="24" y="272"/>
                  </a:lnTo>
                  <a:lnTo>
                    <a:pt x="24" y="272"/>
                  </a:lnTo>
                  <a:lnTo>
                    <a:pt x="32" y="280"/>
                  </a:lnTo>
                  <a:lnTo>
                    <a:pt x="40" y="288"/>
                  </a:lnTo>
                  <a:lnTo>
                    <a:pt x="40" y="296"/>
                  </a:lnTo>
                  <a:lnTo>
                    <a:pt x="48" y="304"/>
                  </a:lnTo>
                  <a:lnTo>
                    <a:pt x="56" y="304"/>
                  </a:lnTo>
                  <a:lnTo>
                    <a:pt x="64" y="312"/>
                  </a:lnTo>
                  <a:lnTo>
                    <a:pt x="72" y="320"/>
                  </a:lnTo>
                  <a:lnTo>
                    <a:pt x="72" y="320"/>
                  </a:lnTo>
                  <a:lnTo>
                    <a:pt x="80" y="328"/>
                  </a:lnTo>
                  <a:lnTo>
                    <a:pt x="88" y="336"/>
                  </a:lnTo>
                  <a:lnTo>
                    <a:pt x="96" y="336"/>
                  </a:lnTo>
                  <a:lnTo>
                    <a:pt x="104" y="336"/>
                  </a:lnTo>
                  <a:lnTo>
                    <a:pt x="112" y="344"/>
                  </a:lnTo>
                  <a:lnTo>
                    <a:pt x="120" y="344"/>
                  </a:lnTo>
                  <a:lnTo>
                    <a:pt x="128" y="352"/>
                  </a:lnTo>
                  <a:lnTo>
                    <a:pt x="136" y="352"/>
                  </a:lnTo>
                  <a:lnTo>
                    <a:pt x="144" y="352"/>
                  </a:lnTo>
                  <a:lnTo>
                    <a:pt x="152" y="352"/>
                  </a:lnTo>
                  <a:lnTo>
                    <a:pt x="168" y="352"/>
                  </a:lnTo>
                  <a:lnTo>
                    <a:pt x="176" y="352"/>
                  </a:lnTo>
                  <a:lnTo>
                    <a:pt x="184" y="352"/>
                  </a:lnTo>
                  <a:lnTo>
                    <a:pt x="192" y="352"/>
                  </a:lnTo>
                  <a:lnTo>
                    <a:pt x="200" y="352"/>
                  </a:lnTo>
                  <a:lnTo>
                    <a:pt x="208" y="352"/>
                  </a:lnTo>
                  <a:lnTo>
                    <a:pt x="216" y="352"/>
                  </a:lnTo>
                  <a:lnTo>
                    <a:pt x="224" y="344"/>
                  </a:lnTo>
                  <a:lnTo>
                    <a:pt x="232" y="344"/>
                  </a:lnTo>
                  <a:lnTo>
                    <a:pt x="240" y="336"/>
                  </a:lnTo>
                  <a:lnTo>
                    <a:pt x="248" y="336"/>
                  </a:lnTo>
                  <a:lnTo>
                    <a:pt x="256" y="336"/>
                  </a:lnTo>
                  <a:lnTo>
                    <a:pt x="264" y="328"/>
                  </a:lnTo>
                  <a:lnTo>
                    <a:pt x="272" y="320"/>
                  </a:lnTo>
                  <a:lnTo>
                    <a:pt x="280" y="320"/>
                  </a:lnTo>
                  <a:lnTo>
                    <a:pt x="288" y="312"/>
                  </a:lnTo>
                  <a:lnTo>
                    <a:pt x="296" y="304"/>
                  </a:lnTo>
                  <a:lnTo>
                    <a:pt x="296" y="304"/>
                  </a:lnTo>
                  <a:lnTo>
                    <a:pt x="304" y="296"/>
                  </a:lnTo>
                  <a:lnTo>
                    <a:pt x="312" y="288"/>
                  </a:lnTo>
                  <a:lnTo>
                    <a:pt x="312" y="280"/>
                  </a:lnTo>
                  <a:lnTo>
                    <a:pt x="320" y="272"/>
                  </a:lnTo>
                  <a:lnTo>
                    <a:pt x="328" y="272"/>
                  </a:lnTo>
                  <a:lnTo>
                    <a:pt x="328" y="264"/>
                  </a:lnTo>
                  <a:lnTo>
                    <a:pt x="336" y="256"/>
                  </a:lnTo>
                  <a:lnTo>
                    <a:pt x="336" y="248"/>
                  </a:lnTo>
                  <a:lnTo>
                    <a:pt x="336" y="240"/>
                  </a:lnTo>
                  <a:lnTo>
                    <a:pt x="344" y="232"/>
                  </a:lnTo>
                  <a:lnTo>
                    <a:pt x="344" y="224"/>
                  </a:lnTo>
                  <a:lnTo>
                    <a:pt x="344" y="216"/>
                  </a:lnTo>
                  <a:lnTo>
                    <a:pt x="344" y="208"/>
                  </a:lnTo>
                  <a:lnTo>
                    <a:pt x="352" y="192"/>
                  </a:lnTo>
                  <a:lnTo>
                    <a:pt x="352" y="184"/>
                  </a:lnTo>
                  <a:lnTo>
                    <a:pt x="352" y="176"/>
                  </a:lnTo>
                  <a:lnTo>
                    <a:pt x="352" y="168"/>
                  </a:lnTo>
                  <a:lnTo>
                    <a:pt x="352" y="160"/>
                  </a:lnTo>
                  <a:lnTo>
                    <a:pt x="344" y="152"/>
                  </a:lnTo>
                  <a:lnTo>
                    <a:pt x="344" y="144"/>
                  </a:lnTo>
                  <a:lnTo>
                    <a:pt x="344" y="136"/>
                  </a:lnTo>
                  <a:lnTo>
                    <a:pt x="344" y="128"/>
                  </a:lnTo>
                  <a:lnTo>
                    <a:pt x="336" y="120"/>
                  </a:lnTo>
                  <a:lnTo>
                    <a:pt x="336" y="112"/>
                  </a:lnTo>
                  <a:lnTo>
                    <a:pt x="336" y="104"/>
                  </a:lnTo>
                  <a:lnTo>
                    <a:pt x="328" y="96"/>
                  </a:lnTo>
                  <a:lnTo>
                    <a:pt x="328" y="88"/>
                  </a:lnTo>
                  <a:lnTo>
                    <a:pt x="320" y="80"/>
                  </a:lnTo>
                  <a:lnTo>
                    <a:pt x="312" y="72"/>
                  </a:lnTo>
                  <a:lnTo>
                    <a:pt x="312" y="64"/>
                  </a:lnTo>
                  <a:lnTo>
                    <a:pt x="304" y="56"/>
                  </a:lnTo>
                  <a:lnTo>
                    <a:pt x="296" y="56"/>
                  </a:lnTo>
                  <a:lnTo>
                    <a:pt x="296" y="48"/>
                  </a:lnTo>
                  <a:lnTo>
                    <a:pt x="288" y="40"/>
                  </a:lnTo>
                  <a:lnTo>
                    <a:pt x="280" y="40"/>
                  </a:lnTo>
                  <a:lnTo>
                    <a:pt x="272" y="32"/>
                  </a:lnTo>
                  <a:lnTo>
                    <a:pt x="264" y="24"/>
                  </a:lnTo>
                  <a:lnTo>
                    <a:pt x="256" y="24"/>
                  </a:lnTo>
                  <a:lnTo>
                    <a:pt x="248" y="16"/>
                  </a:lnTo>
                  <a:lnTo>
                    <a:pt x="240" y="16"/>
                  </a:lnTo>
                  <a:lnTo>
                    <a:pt x="232" y="16"/>
                  </a:lnTo>
                  <a:lnTo>
                    <a:pt x="224" y="8"/>
                  </a:lnTo>
                  <a:lnTo>
                    <a:pt x="216" y="8"/>
                  </a:lnTo>
                  <a:lnTo>
                    <a:pt x="208" y="8"/>
                  </a:lnTo>
                  <a:lnTo>
                    <a:pt x="200" y="0"/>
                  </a:lnTo>
                  <a:lnTo>
                    <a:pt x="192" y="0"/>
                  </a:lnTo>
                  <a:lnTo>
                    <a:pt x="184" y="0"/>
                  </a:lnTo>
                  <a:lnTo>
                    <a:pt x="176" y="0"/>
                  </a:lnTo>
                  <a:lnTo>
                    <a:pt x="168" y="0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36" y="8"/>
                  </a:lnTo>
                  <a:lnTo>
                    <a:pt x="128" y="8"/>
                  </a:lnTo>
                  <a:lnTo>
                    <a:pt x="120" y="8"/>
                  </a:lnTo>
                  <a:lnTo>
                    <a:pt x="112" y="16"/>
                  </a:lnTo>
                  <a:lnTo>
                    <a:pt x="104" y="16"/>
                  </a:lnTo>
                  <a:lnTo>
                    <a:pt x="96" y="16"/>
                  </a:lnTo>
                  <a:lnTo>
                    <a:pt x="88" y="24"/>
                  </a:lnTo>
                  <a:lnTo>
                    <a:pt x="80" y="24"/>
                  </a:lnTo>
                  <a:lnTo>
                    <a:pt x="72" y="32"/>
                  </a:lnTo>
                  <a:lnTo>
                    <a:pt x="72" y="40"/>
                  </a:lnTo>
                  <a:lnTo>
                    <a:pt x="64" y="40"/>
                  </a:lnTo>
                  <a:lnTo>
                    <a:pt x="56" y="48"/>
                  </a:lnTo>
                  <a:lnTo>
                    <a:pt x="48" y="56"/>
                  </a:lnTo>
                  <a:lnTo>
                    <a:pt x="40" y="56"/>
                  </a:lnTo>
                  <a:lnTo>
                    <a:pt x="40" y="64"/>
                  </a:lnTo>
                  <a:lnTo>
                    <a:pt x="32" y="72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76"/>
                  </a:lnTo>
                </a:path>
              </a:pathLst>
            </a:cu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55" name="Group 58"/>
          <p:cNvGrpSpPr>
            <a:grpSpLocks noChangeAspect="1"/>
          </p:cNvGrpSpPr>
          <p:nvPr/>
        </p:nvGrpSpPr>
        <p:grpSpPr bwMode="auto">
          <a:xfrm>
            <a:off x="5441376" y="4507474"/>
            <a:ext cx="515337" cy="655008"/>
            <a:chOff x="1188" y="1524"/>
            <a:chExt cx="856" cy="1088"/>
          </a:xfrm>
        </p:grpSpPr>
        <p:sp>
          <p:nvSpPr>
            <p:cNvPr id="56" name="AutoShape 57"/>
            <p:cNvSpPr>
              <a:spLocks noChangeAspect="1" noChangeArrowheads="1" noTextEdit="1"/>
            </p:cNvSpPr>
            <p:nvPr/>
          </p:nvSpPr>
          <p:spPr bwMode="auto">
            <a:xfrm>
              <a:off x="1188" y="1524"/>
              <a:ext cx="856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7" name="Line 59"/>
            <p:cNvSpPr>
              <a:spLocks noChangeShapeType="1"/>
            </p:cNvSpPr>
            <p:nvPr/>
          </p:nvSpPr>
          <p:spPr bwMode="auto">
            <a:xfrm>
              <a:off x="1612" y="2236"/>
              <a:ext cx="0" cy="304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" name="Rectangle 60"/>
            <p:cNvSpPr>
              <a:spLocks noChangeArrowheads="1"/>
            </p:cNvSpPr>
            <p:nvPr/>
          </p:nvSpPr>
          <p:spPr bwMode="auto">
            <a:xfrm>
              <a:off x="1260" y="1980"/>
              <a:ext cx="704" cy="248"/>
            </a:xfrm>
            <a:prstGeom prst="rect">
              <a:avLst/>
            </a:prstGeom>
            <a:noFill/>
            <a:ln w="38100">
              <a:solidFill>
                <a:srgbClr val="33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" name="Freeform 61"/>
            <p:cNvSpPr>
              <a:spLocks/>
            </p:cNvSpPr>
            <p:nvPr/>
          </p:nvSpPr>
          <p:spPr bwMode="auto">
            <a:xfrm>
              <a:off x="1436" y="1844"/>
              <a:ext cx="352" cy="352"/>
            </a:xfrm>
            <a:custGeom>
              <a:avLst/>
              <a:gdLst>
                <a:gd name="T0" fmla="*/ 152 w 352"/>
                <a:gd name="T1" fmla="*/ 0 h 352"/>
                <a:gd name="T2" fmla="*/ 128 w 352"/>
                <a:gd name="T3" fmla="*/ 8 h 352"/>
                <a:gd name="T4" fmla="*/ 104 w 352"/>
                <a:gd name="T5" fmla="*/ 16 h 352"/>
                <a:gd name="T6" fmla="*/ 80 w 352"/>
                <a:gd name="T7" fmla="*/ 24 h 352"/>
                <a:gd name="T8" fmla="*/ 64 w 352"/>
                <a:gd name="T9" fmla="*/ 40 h 352"/>
                <a:gd name="T10" fmla="*/ 48 w 352"/>
                <a:gd name="T11" fmla="*/ 56 h 352"/>
                <a:gd name="T12" fmla="*/ 32 w 352"/>
                <a:gd name="T13" fmla="*/ 80 h 352"/>
                <a:gd name="T14" fmla="*/ 16 w 352"/>
                <a:gd name="T15" fmla="*/ 96 h 352"/>
                <a:gd name="T16" fmla="*/ 8 w 352"/>
                <a:gd name="T17" fmla="*/ 120 h 352"/>
                <a:gd name="T18" fmla="*/ 0 w 352"/>
                <a:gd name="T19" fmla="*/ 144 h 352"/>
                <a:gd name="T20" fmla="*/ 0 w 352"/>
                <a:gd name="T21" fmla="*/ 176 h 352"/>
                <a:gd name="T22" fmla="*/ 0 w 352"/>
                <a:gd name="T23" fmla="*/ 200 h 352"/>
                <a:gd name="T24" fmla="*/ 8 w 352"/>
                <a:gd name="T25" fmla="*/ 224 h 352"/>
                <a:gd name="T26" fmla="*/ 16 w 352"/>
                <a:gd name="T27" fmla="*/ 248 h 352"/>
                <a:gd name="T28" fmla="*/ 32 w 352"/>
                <a:gd name="T29" fmla="*/ 272 h 352"/>
                <a:gd name="T30" fmla="*/ 48 w 352"/>
                <a:gd name="T31" fmla="*/ 296 h 352"/>
                <a:gd name="T32" fmla="*/ 64 w 352"/>
                <a:gd name="T33" fmla="*/ 312 h 352"/>
                <a:gd name="T34" fmla="*/ 80 w 352"/>
                <a:gd name="T35" fmla="*/ 328 h 352"/>
                <a:gd name="T36" fmla="*/ 104 w 352"/>
                <a:gd name="T37" fmla="*/ 336 h 352"/>
                <a:gd name="T38" fmla="*/ 128 w 352"/>
                <a:gd name="T39" fmla="*/ 344 h 352"/>
                <a:gd name="T40" fmla="*/ 152 w 352"/>
                <a:gd name="T41" fmla="*/ 352 h 352"/>
                <a:gd name="T42" fmla="*/ 184 w 352"/>
                <a:gd name="T43" fmla="*/ 352 h 352"/>
                <a:gd name="T44" fmla="*/ 208 w 352"/>
                <a:gd name="T45" fmla="*/ 344 h 352"/>
                <a:gd name="T46" fmla="*/ 232 w 352"/>
                <a:gd name="T47" fmla="*/ 336 h 352"/>
                <a:gd name="T48" fmla="*/ 256 w 352"/>
                <a:gd name="T49" fmla="*/ 328 h 352"/>
                <a:gd name="T50" fmla="*/ 280 w 352"/>
                <a:gd name="T51" fmla="*/ 312 h 352"/>
                <a:gd name="T52" fmla="*/ 296 w 352"/>
                <a:gd name="T53" fmla="*/ 296 h 352"/>
                <a:gd name="T54" fmla="*/ 312 w 352"/>
                <a:gd name="T55" fmla="*/ 280 h 352"/>
                <a:gd name="T56" fmla="*/ 328 w 352"/>
                <a:gd name="T57" fmla="*/ 256 h 352"/>
                <a:gd name="T58" fmla="*/ 336 w 352"/>
                <a:gd name="T59" fmla="*/ 232 h 352"/>
                <a:gd name="T60" fmla="*/ 344 w 352"/>
                <a:gd name="T61" fmla="*/ 208 h 352"/>
                <a:gd name="T62" fmla="*/ 352 w 352"/>
                <a:gd name="T63" fmla="*/ 184 h 352"/>
                <a:gd name="T64" fmla="*/ 352 w 352"/>
                <a:gd name="T65" fmla="*/ 160 h 352"/>
                <a:gd name="T66" fmla="*/ 344 w 352"/>
                <a:gd name="T67" fmla="*/ 128 h 352"/>
                <a:gd name="T68" fmla="*/ 336 w 352"/>
                <a:gd name="T69" fmla="*/ 104 h 352"/>
                <a:gd name="T70" fmla="*/ 320 w 352"/>
                <a:gd name="T71" fmla="*/ 80 h 352"/>
                <a:gd name="T72" fmla="*/ 312 w 352"/>
                <a:gd name="T73" fmla="*/ 64 h 352"/>
                <a:gd name="T74" fmla="*/ 296 w 352"/>
                <a:gd name="T75" fmla="*/ 48 h 352"/>
                <a:gd name="T76" fmla="*/ 272 w 352"/>
                <a:gd name="T77" fmla="*/ 32 h 352"/>
                <a:gd name="T78" fmla="*/ 248 w 352"/>
                <a:gd name="T79" fmla="*/ 16 h 352"/>
                <a:gd name="T80" fmla="*/ 224 w 352"/>
                <a:gd name="T81" fmla="*/ 8 h 352"/>
                <a:gd name="T82" fmla="*/ 200 w 352"/>
                <a:gd name="T83" fmla="*/ 0 h 352"/>
                <a:gd name="T84" fmla="*/ 176 w 352"/>
                <a:gd name="T8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2" h="352">
                  <a:moveTo>
                    <a:pt x="176" y="0"/>
                  </a:moveTo>
                  <a:lnTo>
                    <a:pt x="168" y="0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36" y="0"/>
                  </a:lnTo>
                  <a:lnTo>
                    <a:pt x="128" y="8"/>
                  </a:lnTo>
                  <a:lnTo>
                    <a:pt x="120" y="8"/>
                  </a:lnTo>
                  <a:lnTo>
                    <a:pt x="112" y="8"/>
                  </a:lnTo>
                  <a:lnTo>
                    <a:pt x="104" y="16"/>
                  </a:lnTo>
                  <a:lnTo>
                    <a:pt x="96" y="16"/>
                  </a:lnTo>
                  <a:lnTo>
                    <a:pt x="88" y="24"/>
                  </a:lnTo>
                  <a:lnTo>
                    <a:pt x="80" y="24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64" y="40"/>
                  </a:lnTo>
                  <a:lnTo>
                    <a:pt x="56" y="48"/>
                  </a:lnTo>
                  <a:lnTo>
                    <a:pt x="48" y="48"/>
                  </a:lnTo>
                  <a:lnTo>
                    <a:pt x="48" y="56"/>
                  </a:lnTo>
                  <a:lnTo>
                    <a:pt x="40" y="64"/>
                  </a:lnTo>
                  <a:lnTo>
                    <a:pt x="32" y="72"/>
                  </a:lnTo>
                  <a:lnTo>
                    <a:pt x="32" y="80"/>
                  </a:lnTo>
                  <a:lnTo>
                    <a:pt x="24" y="80"/>
                  </a:lnTo>
                  <a:lnTo>
                    <a:pt x="16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0" y="128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0" y="216"/>
                  </a:lnTo>
                  <a:lnTo>
                    <a:pt x="8" y="224"/>
                  </a:lnTo>
                  <a:lnTo>
                    <a:pt x="8" y="232"/>
                  </a:lnTo>
                  <a:lnTo>
                    <a:pt x="16" y="240"/>
                  </a:lnTo>
                  <a:lnTo>
                    <a:pt x="16" y="248"/>
                  </a:lnTo>
                  <a:lnTo>
                    <a:pt x="16" y="256"/>
                  </a:lnTo>
                  <a:lnTo>
                    <a:pt x="24" y="264"/>
                  </a:lnTo>
                  <a:lnTo>
                    <a:pt x="32" y="272"/>
                  </a:lnTo>
                  <a:lnTo>
                    <a:pt x="32" y="280"/>
                  </a:lnTo>
                  <a:lnTo>
                    <a:pt x="40" y="288"/>
                  </a:lnTo>
                  <a:lnTo>
                    <a:pt x="48" y="296"/>
                  </a:lnTo>
                  <a:lnTo>
                    <a:pt x="48" y="296"/>
                  </a:lnTo>
                  <a:lnTo>
                    <a:pt x="56" y="304"/>
                  </a:lnTo>
                  <a:lnTo>
                    <a:pt x="64" y="312"/>
                  </a:lnTo>
                  <a:lnTo>
                    <a:pt x="72" y="312"/>
                  </a:lnTo>
                  <a:lnTo>
                    <a:pt x="72" y="320"/>
                  </a:lnTo>
                  <a:lnTo>
                    <a:pt x="80" y="328"/>
                  </a:lnTo>
                  <a:lnTo>
                    <a:pt x="88" y="328"/>
                  </a:lnTo>
                  <a:lnTo>
                    <a:pt x="96" y="336"/>
                  </a:lnTo>
                  <a:lnTo>
                    <a:pt x="104" y="336"/>
                  </a:lnTo>
                  <a:lnTo>
                    <a:pt x="112" y="336"/>
                  </a:lnTo>
                  <a:lnTo>
                    <a:pt x="120" y="344"/>
                  </a:lnTo>
                  <a:lnTo>
                    <a:pt x="128" y="344"/>
                  </a:lnTo>
                  <a:lnTo>
                    <a:pt x="136" y="344"/>
                  </a:lnTo>
                  <a:lnTo>
                    <a:pt x="144" y="344"/>
                  </a:lnTo>
                  <a:lnTo>
                    <a:pt x="152" y="352"/>
                  </a:lnTo>
                  <a:lnTo>
                    <a:pt x="168" y="352"/>
                  </a:lnTo>
                  <a:lnTo>
                    <a:pt x="176" y="352"/>
                  </a:lnTo>
                  <a:lnTo>
                    <a:pt x="184" y="352"/>
                  </a:lnTo>
                  <a:lnTo>
                    <a:pt x="192" y="352"/>
                  </a:lnTo>
                  <a:lnTo>
                    <a:pt x="200" y="344"/>
                  </a:lnTo>
                  <a:lnTo>
                    <a:pt x="208" y="344"/>
                  </a:lnTo>
                  <a:lnTo>
                    <a:pt x="216" y="344"/>
                  </a:lnTo>
                  <a:lnTo>
                    <a:pt x="224" y="344"/>
                  </a:lnTo>
                  <a:lnTo>
                    <a:pt x="232" y="336"/>
                  </a:lnTo>
                  <a:lnTo>
                    <a:pt x="240" y="336"/>
                  </a:lnTo>
                  <a:lnTo>
                    <a:pt x="248" y="336"/>
                  </a:lnTo>
                  <a:lnTo>
                    <a:pt x="256" y="328"/>
                  </a:lnTo>
                  <a:lnTo>
                    <a:pt x="264" y="328"/>
                  </a:lnTo>
                  <a:lnTo>
                    <a:pt x="272" y="320"/>
                  </a:lnTo>
                  <a:lnTo>
                    <a:pt x="280" y="312"/>
                  </a:lnTo>
                  <a:lnTo>
                    <a:pt x="288" y="312"/>
                  </a:lnTo>
                  <a:lnTo>
                    <a:pt x="296" y="304"/>
                  </a:lnTo>
                  <a:lnTo>
                    <a:pt x="296" y="296"/>
                  </a:lnTo>
                  <a:lnTo>
                    <a:pt x="304" y="296"/>
                  </a:lnTo>
                  <a:lnTo>
                    <a:pt x="312" y="288"/>
                  </a:lnTo>
                  <a:lnTo>
                    <a:pt x="312" y="280"/>
                  </a:lnTo>
                  <a:lnTo>
                    <a:pt x="320" y="272"/>
                  </a:lnTo>
                  <a:lnTo>
                    <a:pt x="320" y="264"/>
                  </a:lnTo>
                  <a:lnTo>
                    <a:pt x="328" y="256"/>
                  </a:lnTo>
                  <a:lnTo>
                    <a:pt x="336" y="248"/>
                  </a:lnTo>
                  <a:lnTo>
                    <a:pt x="336" y="240"/>
                  </a:lnTo>
                  <a:lnTo>
                    <a:pt x="336" y="232"/>
                  </a:lnTo>
                  <a:lnTo>
                    <a:pt x="344" y="224"/>
                  </a:lnTo>
                  <a:lnTo>
                    <a:pt x="344" y="216"/>
                  </a:lnTo>
                  <a:lnTo>
                    <a:pt x="344" y="208"/>
                  </a:lnTo>
                  <a:lnTo>
                    <a:pt x="344" y="200"/>
                  </a:lnTo>
                  <a:lnTo>
                    <a:pt x="352" y="192"/>
                  </a:lnTo>
                  <a:lnTo>
                    <a:pt x="352" y="184"/>
                  </a:lnTo>
                  <a:lnTo>
                    <a:pt x="352" y="176"/>
                  </a:lnTo>
                  <a:lnTo>
                    <a:pt x="352" y="168"/>
                  </a:lnTo>
                  <a:lnTo>
                    <a:pt x="352" y="160"/>
                  </a:lnTo>
                  <a:lnTo>
                    <a:pt x="344" y="144"/>
                  </a:lnTo>
                  <a:lnTo>
                    <a:pt x="344" y="136"/>
                  </a:lnTo>
                  <a:lnTo>
                    <a:pt x="344" y="128"/>
                  </a:lnTo>
                  <a:lnTo>
                    <a:pt x="344" y="120"/>
                  </a:lnTo>
                  <a:lnTo>
                    <a:pt x="336" y="112"/>
                  </a:lnTo>
                  <a:lnTo>
                    <a:pt x="336" y="104"/>
                  </a:lnTo>
                  <a:lnTo>
                    <a:pt x="336" y="96"/>
                  </a:lnTo>
                  <a:lnTo>
                    <a:pt x="328" y="88"/>
                  </a:lnTo>
                  <a:lnTo>
                    <a:pt x="320" y="80"/>
                  </a:lnTo>
                  <a:lnTo>
                    <a:pt x="320" y="80"/>
                  </a:lnTo>
                  <a:lnTo>
                    <a:pt x="312" y="72"/>
                  </a:lnTo>
                  <a:lnTo>
                    <a:pt x="312" y="64"/>
                  </a:lnTo>
                  <a:lnTo>
                    <a:pt x="304" y="56"/>
                  </a:lnTo>
                  <a:lnTo>
                    <a:pt x="296" y="48"/>
                  </a:lnTo>
                  <a:lnTo>
                    <a:pt x="296" y="48"/>
                  </a:lnTo>
                  <a:lnTo>
                    <a:pt x="288" y="40"/>
                  </a:lnTo>
                  <a:lnTo>
                    <a:pt x="280" y="32"/>
                  </a:lnTo>
                  <a:lnTo>
                    <a:pt x="272" y="32"/>
                  </a:lnTo>
                  <a:lnTo>
                    <a:pt x="264" y="24"/>
                  </a:lnTo>
                  <a:lnTo>
                    <a:pt x="256" y="24"/>
                  </a:lnTo>
                  <a:lnTo>
                    <a:pt x="248" y="16"/>
                  </a:lnTo>
                  <a:lnTo>
                    <a:pt x="240" y="16"/>
                  </a:lnTo>
                  <a:lnTo>
                    <a:pt x="232" y="8"/>
                  </a:lnTo>
                  <a:lnTo>
                    <a:pt x="224" y="8"/>
                  </a:lnTo>
                  <a:lnTo>
                    <a:pt x="216" y="8"/>
                  </a:lnTo>
                  <a:lnTo>
                    <a:pt x="208" y="0"/>
                  </a:lnTo>
                  <a:lnTo>
                    <a:pt x="200" y="0"/>
                  </a:lnTo>
                  <a:lnTo>
                    <a:pt x="192" y="0"/>
                  </a:lnTo>
                  <a:lnTo>
                    <a:pt x="184" y="0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" name="Freeform 62"/>
            <p:cNvSpPr>
              <a:spLocks/>
            </p:cNvSpPr>
            <p:nvPr/>
          </p:nvSpPr>
          <p:spPr bwMode="auto">
            <a:xfrm>
              <a:off x="1436" y="1844"/>
              <a:ext cx="352" cy="352"/>
            </a:xfrm>
            <a:custGeom>
              <a:avLst/>
              <a:gdLst>
                <a:gd name="T0" fmla="*/ 152 w 352"/>
                <a:gd name="T1" fmla="*/ 0 h 352"/>
                <a:gd name="T2" fmla="*/ 128 w 352"/>
                <a:gd name="T3" fmla="*/ 8 h 352"/>
                <a:gd name="T4" fmla="*/ 104 w 352"/>
                <a:gd name="T5" fmla="*/ 16 h 352"/>
                <a:gd name="T6" fmla="*/ 80 w 352"/>
                <a:gd name="T7" fmla="*/ 24 h 352"/>
                <a:gd name="T8" fmla="*/ 64 w 352"/>
                <a:gd name="T9" fmla="*/ 40 h 352"/>
                <a:gd name="T10" fmla="*/ 48 w 352"/>
                <a:gd name="T11" fmla="*/ 56 h 352"/>
                <a:gd name="T12" fmla="*/ 32 w 352"/>
                <a:gd name="T13" fmla="*/ 80 h 352"/>
                <a:gd name="T14" fmla="*/ 16 w 352"/>
                <a:gd name="T15" fmla="*/ 96 h 352"/>
                <a:gd name="T16" fmla="*/ 8 w 352"/>
                <a:gd name="T17" fmla="*/ 120 h 352"/>
                <a:gd name="T18" fmla="*/ 0 w 352"/>
                <a:gd name="T19" fmla="*/ 144 h 352"/>
                <a:gd name="T20" fmla="*/ 0 w 352"/>
                <a:gd name="T21" fmla="*/ 176 h 352"/>
                <a:gd name="T22" fmla="*/ 0 w 352"/>
                <a:gd name="T23" fmla="*/ 200 h 352"/>
                <a:gd name="T24" fmla="*/ 8 w 352"/>
                <a:gd name="T25" fmla="*/ 224 h 352"/>
                <a:gd name="T26" fmla="*/ 16 w 352"/>
                <a:gd name="T27" fmla="*/ 248 h 352"/>
                <a:gd name="T28" fmla="*/ 32 w 352"/>
                <a:gd name="T29" fmla="*/ 272 h 352"/>
                <a:gd name="T30" fmla="*/ 48 w 352"/>
                <a:gd name="T31" fmla="*/ 296 h 352"/>
                <a:gd name="T32" fmla="*/ 64 w 352"/>
                <a:gd name="T33" fmla="*/ 312 h 352"/>
                <a:gd name="T34" fmla="*/ 80 w 352"/>
                <a:gd name="T35" fmla="*/ 328 h 352"/>
                <a:gd name="T36" fmla="*/ 104 w 352"/>
                <a:gd name="T37" fmla="*/ 336 h 352"/>
                <a:gd name="T38" fmla="*/ 128 w 352"/>
                <a:gd name="T39" fmla="*/ 344 h 352"/>
                <a:gd name="T40" fmla="*/ 152 w 352"/>
                <a:gd name="T41" fmla="*/ 352 h 352"/>
                <a:gd name="T42" fmla="*/ 184 w 352"/>
                <a:gd name="T43" fmla="*/ 352 h 352"/>
                <a:gd name="T44" fmla="*/ 208 w 352"/>
                <a:gd name="T45" fmla="*/ 344 h 352"/>
                <a:gd name="T46" fmla="*/ 232 w 352"/>
                <a:gd name="T47" fmla="*/ 336 h 352"/>
                <a:gd name="T48" fmla="*/ 256 w 352"/>
                <a:gd name="T49" fmla="*/ 328 h 352"/>
                <a:gd name="T50" fmla="*/ 280 w 352"/>
                <a:gd name="T51" fmla="*/ 312 h 352"/>
                <a:gd name="T52" fmla="*/ 296 w 352"/>
                <a:gd name="T53" fmla="*/ 296 h 352"/>
                <a:gd name="T54" fmla="*/ 312 w 352"/>
                <a:gd name="T55" fmla="*/ 280 h 352"/>
                <a:gd name="T56" fmla="*/ 328 w 352"/>
                <a:gd name="T57" fmla="*/ 256 h 352"/>
                <a:gd name="T58" fmla="*/ 336 w 352"/>
                <a:gd name="T59" fmla="*/ 232 h 352"/>
                <a:gd name="T60" fmla="*/ 344 w 352"/>
                <a:gd name="T61" fmla="*/ 208 h 352"/>
                <a:gd name="T62" fmla="*/ 352 w 352"/>
                <a:gd name="T63" fmla="*/ 184 h 352"/>
                <a:gd name="T64" fmla="*/ 352 w 352"/>
                <a:gd name="T65" fmla="*/ 160 h 352"/>
                <a:gd name="T66" fmla="*/ 344 w 352"/>
                <a:gd name="T67" fmla="*/ 128 h 352"/>
                <a:gd name="T68" fmla="*/ 336 w 352"/>
                <a:gd name="T69" fmla="*/ 104 h 352"/>
                <a:gd name="T70" fmla="*/ 320 w 352"/>
                <a:gd name="T71" fmla="*/ 80 h 352"/>
                <a:gd name="T72" fmla="*/ 312 w 352"/>
                <a:gd name="T73" fmla="*/ 64 h 352"/>
                <a:gd name="T74" fmla="*/ 296 w 352"/>
                <a:gd name="T75" fmla="*/ 48 h 352"/>
                <a:gd name="T76" fmla="*/ 272 w 352"/>
                <a:gd name="T77" fmla="*/ 32 h 352"/>
                <a:gd name="T78" fmla="*/ 248 w 352"/>
                <a:gd name="T79" fmla="*/ 16 h 352"/>
                <a:gd name="T80" fmla="*/ 224 w 352"/>
                <a:gd name="T81" fmla="*/ 8 h 352"/>
                <a:gd name="T82" fmla="*/ 200 w 352"/>
                <a:gd name="T83" fmla="*/ 0 h 352"/>
                <a:gd name="T84" fmla="*/ 176 w 352"/>
                <a:gd name="T8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2" h="352">
                  <a:moveTo>
                    <a:pt x="176" y="0"/>
                  </a:moveTo>
                  <a:lnTo>
                    <a:pt x="168" y="0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36" y="0"/>
                  </a:lnTo>
                  <a:lnTo>
                    <a:pt x="128" y="8"/>
                  </a:lnTo>
                  <a:lnTo>
                    <a:pt x="120" y="8"/>
                  </a:lnTo>
                  <a:lnTo>
                    <a:pt x="112" y="8"/>
                  </a:lnTo>
                  <a:lnTo>
                    <a:pt x="104" y="16"/>
                  </a:lnTo>
                  <a:lnTo>
                    <a:pt x="96" y="16"/>
                  </a:lnTo>
                  <a:lnTo>
                    <a:pt x="88" y="24"/>
                  </a:lnTo>
                  <a:lnTo>
                    <a:pt x="80" y="24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64" y="40"/>
                  </a:lnTo>
                  <a:lnTo>
                    <a:pt x="56" y="48"/>
                  </a:lnTo>
                  <a:lnTo>
                    <a:pt x="48" y="48"/>
                  </a:lnTo>
                  <a:lnTo>
                    <a:pt x="48" y="56"/>
                  </a:lnTo>
                  <a:lnTo>
                    <a:pt x="40" y="64"/>
                  </a:lnTo>
                  <a:lnTo>
                    <a:pt x="32" y="72"/>
                  </a:lnTo>
                  <a:lnTo>
                    <a:pt x="32" y="80"/>
                  </a:lnTo>
                  <a:lnTo>
                    <a:pt x="24" y="80"/>
                  </a:lnTo>
                  <a:lnTo>
                    <a:pt x="16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0" y="128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0" y="216"/>
                  </a:lnTo>
                  <a:lnTo>
                    <a:pt x="8" y="224"/>
                  </a:lnTo>
                  <a:lnTo>
                    <a:pt x="8" y="232"/>
                  </a:lnTo>
                  <a:lnTo>
                    <a:pt x="16" y="240"/>
                  </a:lnTo>
                  <a:lnTo>
                    <a:pt x="16" y="248"/>
                  </a:lnTo>
                  <a:lnTo>
                    <a:pt x="16" y="256"/>
                  </a:lnTo>
                  <a:lnTo>
                    <a:pt x="24" y="264"/>
                  </a:lnTo>
                  <a:lnTo>
                    <a:pt x="32" y="272"/>
                  </a:lnTo>
                  <a:lnTo>
                    <a:pt x="32" y="280"/>
                  </a:lnTo>
                  <a:lnTo>
                    <a:pt x="40" y="288"/>
                  </a:lnTo>
                  <a:lnTo>
                    <a:pt x="48" y="296"/>
                  </a:lnTo>
                  <a:lnTo>
                    <a:pt x="48" y="296"/>
                  </a:lnTo>
                  <a:lnTo>
                    <a:pt x="56" y="304"/>
                  </a:lnTo>
                  <a:lnTo>
                    <a:pt x="64" y="312"/>
                  </a:lnTo>
                  <a:lnTo>
                    <a:pt x="72" y="312"/>
                  </a:lnTo>
                  <a:lnTo>
                    <a:pt x="72" y="320"/>
                  </a:lnTo>
                  <a:lnTo>
                    <a:pt x="80" y="328"/>
                  </a:lnTo>
                  <a:lnTo>
                    <a:pt x="88" y="328"/>
                  </a:lnTo>
                  <a:lnTo>
                    <a:pt x="96" y="336"/>
                  </a:lnTo>
                  <a:lnTo>
                    <a:pt x="104" y="336"/>
                  </a:lnTo>
                  <a:lnTo>
                    <a:pt x="112" y="336"/>
                  </a:lnTo>
                  <a:lnTo>
                    <a:pt x="120" y="344"/>
                  </a:lnTo>
                  <a:lnTo>
                    <a:pt x="128" y="344"/>
                  </a:lnTo>
                  <a:lnTo>
                    <a:pt x="136" y="344"/>
                  </a:lnTo>
                  <a:lnTo>
                    <a:pt x="144" y="344"/>
                  </a:lnTo>
                  <a:lnTo>
                    <a:pt x="152" y="352"/>
                  </a:lnTo>
                  <a:lnTo>
                    <a:pt x="168" y="352"/>
                  </a:lnTo>
                  <a:lnTo>
                    <a:pt x="176" y="352"/>
                  </a:lnTo>
                  <a:lnTo>
                    <a:pt x="184" y="352"/>
                  </a:lnTo>
                  <a:lnTo>
                    <a:pt x="192" y="352"/>
                  </a:lnTo>
                  <a:lnTo>
                    <a:pt x="200" y="344"/>
                  </a:lnTo>
                  <a:lnTo>
                    <a:pt x="208" y="344"/>
                  </a:lnTo>
                  <a:lnTo>
                    <a:pt x="216" y="344"/>
                  </a:lnTo>
                  <a:lnTo>
                    <a:pt x="224" y="344"/>
                  </a:lnTo>
                  <a:lnTo>
                    <a:pt x="232" y="336"/>
                  </a:lnTo>
                  <a:lnTo>
                    <a:pt x="240" y="336"/>
                  </a:lnTo>
                  <a:lnTo>
                    <a:pt x="248" y="336"/>
                  </a:lnTo>
                  <a:lnTo>
                    <a:pt x="256" y="328"/>
                  </a:lnTo>
                  <a:lnTo>
                    <a:pt x="264" y="328"/>
                  </a:lnTo>
                  <a:lnTo>
                    <a:pt x="272" y="320"/>
                  </a:lnTo>
                  <a:lnTo>
                    <a:pt x="280" y="312"/>
                  </a:lnTo>
                  <a:lnTo>
                    <a:pt x="288" y="312"/>
                  </a:lnTo>
                  <a:lnTo>
                    <a:pt x="296" y="304"/>
                  </a:lnTo>
                  <a:lnTo>
                    <a:pt x="296" y="296"/>
                  </a:lnTo>
                  <a:lnTo>
                    <a:pt x="304" y="296"/>
                  </a:lnTo>
                  <a:lnTo>
                    <a:pt x="312" y="288"/>
                  </a:lnTo>
                  <a:lnTo>
                    <a:pt x="312" y="280"/>
                  </a:lnTo>
                  <a:lnTo>
                    <a:pt x="320" y="272"/>
                  </a:lnTo>
                  <a:lnTo>
                    <a:pt x="320" y="264"/>
                  </a:lnTo>
                  <a:lnTo>
                    <a:pt x="328" y="256"/>
                  </a:lnTo>
                  <a:lnTo>
                    <a:pt x="336" y="248"/>
                  </a:lnTo>
                  <a:lnTo>
                    <a:pt x="336" y="240"/>
                  </a:lnTo>
                  <a:lnTo>
                    <a:pt x="336" y="232"/>
                  </a:lnTo>
                  <a:lnTo>
                    <a:pt x="344" y="224"/>
                  </a:lnTo>
                  <a:lnTo>
                    <a:pt x="344" y="216"/>
                  </a:lnTo>
                  <a:lnTo>
                    <a:pt x="344" y="208"/>
                  </a:lnTo>
                  <a:lnTo>
                    <a:pt x="344" y="200"/>
                  </a:lnTo>
                  <a:lnTo>
                    <a:pt x="352" y="192"/>
                  </a:lnTo>
                  <a:lnTo>
                    <a:pt x="352" y="184"/>
                  </a:lnTo>
                  <a:lnTo>
                    <a:pt x="352" y="176"/>
                  </a:lnTo>
                  <a:lnTo>
                    <a:pt x="352" y="168"/>
                  </a:lnTo>
                  <a:lnTo>
                    <a:pt x="352" y="160"/>
                  </a:lnTo>
                  <a:lnTo>
                    <a:pt x="344" y="144"/>
                  </a:lnTo>
                  <a:lnTo>
                    <a:pt x="344" y="136"/>
                  </a:lnTo>
                  <a:lnTo>
                    <a:pt x="344" y="128"/>
                  </a:lnTo>
                  <a:lnTo>
                    <a:pt x="344" y="120"/>
                  </a:lnTo>
                  <a:lnTo>
                    <a:pt x="336" y="112"/>
                  </a:lnTo>
                  <a:lnTo>
                    <a:pt x="336" y="104"/>
                  </a:lnTo>
                  <a:lnTo>
                    <a:pt x="336" y="96"/>
                  </a:lnTo>
                  <a:lnTo>
                    <a:pt x="328" y="88"/>
                  </a:lnTo>
                  <a:lnTo>
                    <a:pt x="320" y="80"/>
                  </a:lnTo>
                  <a:lnTo>
                    <a:pt x="320" y="80"/>
                  </a:lnTo>
                  <a:lnTo>
                    <a:pt x="312" y="72"/>
                  </a:lnTo>
                  <a:lnTo>
                    <a:pt x="312" y="64"/>
                  </a:lnTo>
                  <a:lnTo>
                    <a:pt x="304" y="56"/>
                  </a:lnTo>
                  <a:lnTo>
                    <a:pt x="296" y="48"/>
                  </a:lnTo>
                  <a:lnTo>
                    <a:pt x="296" y="48"/>
                  </a:lnTo>
                  <a:lnTo>
                    <a:pt x="288" y="40"/>
                  </a:lnTo>
                  <a:lnTo>
                    <a:pt x="280" y="32"/>
                  </a:lnTo>
                  <a:lnTo>
                    <a:pt x="272" y="32"/>
                  </a:lnTo>
                  <a:lnTo>
                    <a:pt x="264" y="24"/>
                  </a:lnTo>
                  <a:lnTo>
                    <a:pt x="256" y="24"/>
                  </a:lnTo>
                  <a:lnTo>
                    <a:pt x="248" y="16"/>
                  </a:lnTo>
                  <a:lnTo>
                    <a:pt x="240" y="16"/>
                  </a:lnTo>
                  <a:lnTo>
                    <a:pt x="232" y="8"/>
                  </a:lnTo>
                  <a:lnTo>
                    <a:pt x="224" y="8"/>
                  </a:lnTo>
                  <a:lnTo>
                    <a:pt x="216" y="8"/>
                  </a:lnTo>
                  <a:lnTo>
                    <a:pt x="208" y="0"/>
                  </a:lnTo>
                  <a:lnTo>
                    <a:pt x="200" y="0"/>
                  </a:lnTo>
                  <a:lnTo>
                    <a:pt x="192" y="0"/>
                  </a:lnTo>
                  <a:lnTo>
                    <a:pt x="184" y="0"/>
                  </a:lnTo>
                  <a:lnTo>
                    <a:pt x="176" y="0"/>
                  </a:lnTo>
                </a:path>
              </a:pathLst>
            </a:cu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" name="Line 63"/>
            <p:cNvSpPr>
              <a:spLocks noChangeShapeType="1"/>
            </p:cNvSpPr>
            <p:nvPr/>
          </p:nvSpPr>
          <p:spPr bwMode="auto">
            <a:xfrm>
              <a:off x="1612" y="1596"/>
              <a:ext cx="0" cy="24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55313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Application à l’embrayage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96</a:t>
            </a:fld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3876261" y="653344"/>
            <a:ext cx="834887" cy="834887"/>
          </a:xfrm>
          <a:prstGeom prst="ellipse">
            <a:avLst/>
          </a:prstGeom>
          <a:solidFill>
            <a:srgbClr val="9A9AFF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01</a:t>
            </a:r>
          </a:p>
        </p:txBody>
      </p:sp>
      <p:sp>
        <p:nvSpPr>
          <p:cNvPr id="6" name="Ellipse 5"/>
          <p:cNvSpPr/>
          <p:nvPr/>
        </p:nvSpPr>
        <p:spPr>
          <a:xfrm>
            <a:off x="4134678" y="2796634"/>
            <a:ext cx="834887" cy="834887"/>
          </a:xfrm>
          <a:prstGeom prst="ellipse">
            <a:avLst/>
          </a:prstGeom>
          <a:solidFill>
            <a:srgbClr val="3504C9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04</a:t>
            </a:r>
          </a:p>
        </p:txBody>
      </p:sp>
      <p:sp>
        <p:nvSpPr>
          <p:cNvPr id="7" name="Ellipse 6"/>
          <p:cNvSpPr/>
          <p:nvPr/>
        </p:nvSpPr>
        <p:spPr>
          <a:xfrm>
            <a:off x="5227982" y="5235536"/>
            <a:ext cx="834887" cy="834887"/>
          </a:xfrm>
          <a:prstGeom prst="ellipse">
            <a:avLst/>
          </a:prstGeom>
          <a:solidFill>
            <a:srgbClr val="FFFF33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05</a:t>
            </a:r>
          </a:p>
        </p:txBody>
      </p:sp>
      <p:sp>
        <p:nvSpPr>
          <p:cNvPr id="8" name="Ellipse 7"/>
          <p:cNvSpPr/>
          <p:nvPr/>
        </p:nvSpPr>
        <p:spPr>
          <a:xfrm>
            <a:off x="5975549" y="3897702"/>
            <a:ext cx="834887" cy="834887"/>
          </a:xfrm>
          <a:prstGeom prst="ellipse">
            <a:avLst/>
          </a:prstGeom>
          <a:solidFill>
            <a:srgbClr val="33FF00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02</a:t>
            </a:r>
          </a:p>
        </p:txBody>
      </p:sp>
      <p:sp>
        <p:nvSpPr>
          <p:cNvPr id="9" name="Ellipse 8"/>
          <p:cNvSpPr/>
          <p:nvPr/>
        </p:nvSpPr>
        <p:spPr>
          <a:xfrm>
            <a:off x="6202017" y="1488231"/>
            <a:ext cx="834887" cy="834887"/>
          </a:xfrm>
          <a:prstGeom prst="ellipse">
            <a:avLst/>
          </a:prstGeom>
          <a:solidFill>
            <a:srgbClr val="FF9966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03</a:t>
            </a:r>
          </a:p>
        </p:txBody>
      </p:sp>
      <p:sp>
        <p:nvSpPr>
          <p:cNvPr id="10" name="Ellipse 9"/>
          <p:cNvSpPr/>
          <p:nvPr/>
        </p:nvSpPr>
        <p:spPr>
          <a:xfrm>
            <a:off x="3458818" y="4278384"/>
            <a:ext cx="834887" cy="834887"/>
          </a:xfrm>
          <a:prstGeom prst="ellipse">
            <a:avLst/>
          </a:prstGeom>
          <a:solidFill>
            <a:srgbClr val="C5234A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06</a:t>
            </a:r>
          </a:p>
        </p:txBody>
      </p:sp>
      <p:cxnSp>
        <p:nvCxnSpPr>
          <p:cNvPr id="11" name="Connecteur en arc 10"/>
          <p:cNvCxnSpPr>
            <a:stCxn id="5" idx="7"/>
            <a:endCxn id="9" idx="0"/>
          </p:cNvCxnSpPr>
          <p:nvPr/>
        </p:nvCxnSpPr>
        <p:spPr>
          <a:xfrm rot="16200000" flipH="1">
            <a:off x="5247860" y="116631"/>
            <a:ext cx="712621" cy="2030579"/>
          </a:xfrm>
          <a:prstGeom prst="curvedConnector3">
            <a:avLst>
              <a:gd name="adj1" fmla="val -49236"/>
            </a:avLst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cteur en arc 11"/>
          <p:cNvCxnSpPr>
            <a:stCxn id="5" idx="2"/>
            <a:endCxn id="6" idx="1"/>
          </p:cNvCxnSpPr>
          <p:nvPr/>
        </p:nvCxnSpPr>
        <p:spPr>
          <a:xfrm rot="10800000" flipH="1" flipV="1">
            <a:off x="3876260" y="1070788"/>
            <a:ext cx="380683" cy="1848112"/>
          </a:xfrm>
          <a:prstGeom prst="curvedConnector4">
            <a:avLst>
              <a:gd name="adj1" fmla="val -60050"/>
              <a:gd name="adj2" fmla="val 57986"/>
            </a:avLst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onnecteur en arc 12"/>
          <p:cNvCxnSpPr>
            <a:stCxn id="8" idx="0"/>
            <a:endCxn id="9" idx="4"/>
          </p:cNvCxnSpPr>
          <p:nvPr/>
        </p:nvCxnSpPr>
        <p:spPr>
          <a:xfrm rot="5400000" flipH="1" flipV="1">
            <a:off x="5718935" y="2997176"/>
            <a:ext cx="1574584" cy="226468"/>
          </a:xfrm>
          <a:prstGeom prst="curvedConnector3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necteur en arc 13"/>
          <p:cNvCxnSpPr>
            <a:stCxn id="6" idx="7"/>
            <a:endCxn id="9" idx="2"/>
          </p:cNvCxnSpPr>
          <p:nvPr/>
        </p:nvCxnSpPr>
        <p:spPr>
          <a:xfrm rot="5400000" flipH="1" flipV="1">
            <a:off x="5018046" y="1734929"/>
            <a:ext cx="1013225" cy="1354718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necteur en arc 14"/>
          <p:cNvCxnSpPr>
            <a:stCxn id="6" idx="2"/>
            <a:endCxn id="10" idx="1"/>
          </p:cNvCxnSpPr>
          <p:nvPr/>
        </p:nvCxnSpPr>
        <p:spPr>
          <a:xfrm rot="10800000" flipV="1">
            <a:off x="3581084" y="3214078"/>
            <a:ext cx="553594" cy="1186572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necteur en arc 15"/>
          <p:cNvCxnSpPr>
            <a:stCxn id="6" idx="6"/>
            <a:endCxn id="9" idx="3"/>
          </p:cNvCxnSpPr>
          <p:nvPr/>
        </p:nvCxnSpPr>
        <p:spPr>
          <a:xfrm flipV="1">
            <a:off x="4969565" y="2200852"/>
            <a:ext cx="1354718" cy="1013226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necteur en arc 16"/>
          <p:cNvCxnSpPr>
            <a:stCxn id="8" idx="7"/>
            <a:endCxn id="9" idx="5"/>
          </p:cNvCxnSpPr>
          <p:nvPr/>
        </p:nvCxnSpPr>
        <p:spPr>
          <a:xfrm rot="5400000" flipH="1" flipV="1">
            <a:off x="5891846" y="2997176"/>
            <a:ext cx="1819116" cy="226468"/>
          </a:xfrm>
          <a:prstGeom prst="curvedConnector3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Connecteur en arc 24"/>
          <p:cNvCxnSpPr>
            <a:stCxn id="10" idx="4"/>
            <a:endCxn id="7" idx="2"/>
          </p:cNvCxnSpPr>
          <p:nvPr/>
        </p:nvCxnSpPr>
        <p:spPr>
          <a:xfrm rot="16200000" flipH="1">
            <a:off x="4282268" y="4707265"/>
            <a:ext cx="539709" cy="1351720"/>
          </a:xfrm>
          <a:prstGeom prst="curved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Connecteur en arc 26"/>
          <p:cNvCxnSpPr>
            <a:stCxn id="7" idx="7"/>
            <a:endCxn id="8" idx="3"/>
          </p:cNvCxnSpPr>
          <p:nvPr/>
        </p:nvCxnSpPr>
        <p:spPr>
          <a:xfrm rot="5400000" flipH="1" flipV="1">
            <a:off x="5645470" y="4905457"/>
            <a:ext cx="747479" cy="157212"/>
          </a:xfrm>
          <a:prstGeom prst="curvedConnector3">
            <a:avLst>
              <a:gd name="adj1" fmla="val 50000"/>
            </a:avLst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Connecteur en arc 27"/>
          <p:cNvCxnSpPr>
            <a:stCxn id="7" idx="5"/>
            <a:endCxn id="8" idx="6"/>
          </p:cNvCxnSpPr>
          <p:nvPr/>
        </p:nvCxnSpPr>
        <p:spPr>
          <a:xfrm rot="5400000" flipH="1" flipV="1">
            <a:off x="5559013" y="4696735"/>
            <a:ext cx="1633011" cy="869833"/>
          </a:xfrm>
          <a:prstGeom prst="curvedConnector4">
            <a:avLst>
              <a:gd name="adj1" fmla="val -21486"/>
              <a:gd name="adj2" fmla="val 126281"/>
            </a:avLst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9" name="Groupe 38"/>
          <p:cNvGrpSpPr/>
          <p:nvPr/>
        </p:nvGrpSpPr>
        <p:grpSpPr>
          <a:xfrm>
            <a:off x="5980210" y="233997"/>
            <a:ext cx="1460500" cy="800100"/>
            <a:chOff x="4948238" y="633413"/>
            <a:chExt cx="1460500" cy="800100"/>
          </a:xfrm>
        </p:grpSpPr>
        <p:sp>
          <p:nvSpPr>
            <p:cNvPr id="34" name="Line 5"/>
            <p:cNvSpPr>
              <a:spLocks noChangeShapeType="1"/>
            </p:cNvSpPr>
            <p:nvPr/>
          </p:nvSpPr>
          <p:spPr bwMode="auto">
            <a:xfrm>
              <a:off x="5672138" y="1014413"/>
              <a:ext cx="0" cy="419100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6"/>
            <p:cNvSpPr>
              <a:spLocks noChangeArrowheads="1"/>
            </p:cNvSpPr>
            <p:nvPr/>
          </p:nvSpPr>
          <p:spPr bwMode="auto">
            <a:xfrm>
              <a:off x="5240338" y="633413"/>
              <a:ext cx="838200" cy="355600"/>
            </a:xfrm>
            <a:prstGeom prst="rect">
              <a:avLst/>
            </a:prstGeom>
            <a:noFill/>
            <a:ln w="38100">
              <a:solidFill>
                <a:srgbClr val="9A9A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Line 7"/>
            <p:cNvSpPr>
              <a:spLocks noChangeShapeType="1"/>
            </p:cNvSpPr>
            <p:nvPr/>
          </p:nvSpPr>
          <p:spPr bwMode="auto">
            <a:xfrm flipV="1">
              <a:off x="5151438" y="671513"/>
              <a:ext cx="0" cy="3048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Line 8"/>
            <p:cNvSpPr>
              <a:spLocks noChangeShapeType="1"/>
            </p:cNvSpPr>
            <p:nvPr/>
          </p:nvSpPr>
          <p:spPr bwMode="auto">
            <a:xfrm>
              <a:off x="4948238" y="823913"/>
              <a:ext cx="1460500" cy="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Line 9"/>
            <p:cNvSpPr>
              <a:spLocks noChangeShapeType="1"/>
            </p:cNvSpPr>
            <p:nvPr/>
          </p:nvSpPr>
          <p:spPr bwMode="auto">
            <a:xfrm flipV="1">
              <a:off x="6154738" y="671513"/>
              <a:ext cx="0" cy="3048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56" name="Group 26"/>
          <p:cNvGrpSpPr>
            <a:grpSpLocks noChangeAspect="1"/>
          </p:cNvGrpSpPr>
          <p:nvPr/>
        </p:nvGrpSpPr>
        <p:grpSpPr bwMode="auto">
          <a:xfrm>
            <a:off x="2670001" y="1293813"/>
            <a:ext cx="1178297" cy="1125537"/>
            <a:chOff x="648" y="815"/>
            <a:chExt cx="1072" cy="1024"/>
          </a:xfrm>
        </p:grpSpPr>
        <p:sp>
          <p:nvSpPr>
            <p:cNvPr id="57" name="AutoShape 25"/>
            <p:cNvSpPr>
              <a:spLocks noChangeAspect="1" noChangeArrowheads="1" noTextEdit="1"/>
            </p:cNvSpPr>
            <p:nvPr/>
          </p:nvSpPr>
          <p:spPr bwMode="auto">
            <a:xfrm>
              <a:off x="648" y="815"/>
              <a:ext cx="1072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" name="Line 27"/>
            <p:cNvSpPr>
              <a:spLocks noChangeShapeType="1"/>
            </p:cNvSpPr>
            <p:nvPr/>
          </p:nvSpPr>
          <p:spPr bwMode="auto">
            <a:xfrm>
              <a:off x="712" y="1327"/>
              <a:ext cx="472" cy="0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" name="Line 28"/>
            <p:cNvSpPr>
              <a:spLocks noChangeShapeType="1"/>
            </p:cNvSpPr>
            <p:nvPr/>
          </p:nvSpPr>
          <p:spPr bwMode="auto">
            <a:xfrm>
              <a:off x="1240" y="1327"/>
              <a:ext cx="400" cy="0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" name="Line 29"/>
            <p:cNvSpPr>
              <a:spLocks noChangeShapeType="1"/>
            </p:cNvSpPr>
            <p:nvPr/>
          </p:nvSpPr>
          <p:spPr bwMode="auto">
            <a:xfrm flipV="1">
              <a:off x="1232" y="887"/>
              <a:ext cx="0" cy="880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" name="Line 30"/>
            <p:cNvSpPr>
              <a:spLocks noChangeShapeType="1"/>
            </p:cNvSpPr>
            <p:nvPr/>
          </p:nvSpPr>
          <p:spPr bwMode="auto">
            <a:xfrm>
              <a:off x="1184" y="887"/>
              <a:ext cx="0" cy="880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70" name="Group 40"/>
          <p:cNvGrpSpPr>
            <a:grpSpLocks noChangeAspect="1"/>
          </p:cNvGrpSpPr>
          <p:nvPr/>
        </p:nvGrpSpPr>
        <p:grpSpPr bwMode="auto">
          <a:xfrm>
            <a:off x="4798755" y="1585135"/>
            <a:ext cx="1176794" cy="831601"/>
            <a:chOff x="669" y="1802"/>
            <a:chExt cx="1200" cy="848"/>
          </a:xfrm>
        </p:grpSpPr>
        <p:sp>
          <p:nvSpPr>
            <p:cNvPr id="71" name="AutoShape 39"/>
            <p:cNvSpPr>
              <a:spLocks noChangeAspect="1" noChangeArrowheads="1" noTextEdit="1"/>
            </p:cNvSpPr>
            <p:nvPr/>
          </p:nvSpPr>
          <p:spPr bwMode="auto">
            <a:xfrm>
              <a:off x="669" y="1802"/>
              <a:ext cx="1200" cy="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2" name="Line 41"/>
            <p:cNvSpPr>
              <a:spLocks noChangeShapeType="1"/>
            </p:cNvSpPr>
            <p:nvPr/>
          </p:nvSpPr>
          <p:spPr bwMode="auto">
            <a:xfrm>
              <a:off x="1261" y="2114"/>
              <a:ext cx="8" cy="448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3" name="Line 42"/>
            <p:cNvSpPr>
              <a:spLocks noChangeShapeType="1"/>
            </p:cNvSpPr>
            <p:nvPr/>
          </p:nvSpPr>
          <p:spPr bwMode="auto">
            <a:xfrm>
              <a:off x="733" y="2002"/>
              <a:ext cx="1056" cy="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4" name="Line 43"/>
            <p:cNvSpPr>
              <a:spLocks noChangeShapeType="1"/>
            </p:cNvSpPr>
            <p:nvPr/>
          </p:nvSpPr>
          <p:spPr bwMode="auto">
            <a:xfrm flipH="1">
              <a:off x="925" y="1874"/>
              <a:ext cx="672" cy="0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5" name="Line 44"/>
            <p:cNvSpPr>
              <a:spLocks noChangeShapeType="1"/>
            </p:cNvSpPr>
            <p:nvPr/>
          </p:nvSpPr>
          <p:spPr bwMode="auto">
            <a:xfrm flipH="1">
              <a:off x="925" y="2114"/>
              <a:ext cx="672" cy="0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89" name="Group 58"/>
          <p:cNvGrpSpPr>
            <a:grpSpLocks noChangeAspect="1"/>
          </p:cNvGrpSpPr>
          <p:nvPr/>
        </p:nvGrpSpPr>
        <p:grpSpPr bwMode="auto">
          <a:xfrm>
            <a:off x="5713669" y="2855565"/>
            <a:ext cx="787216" cy="1000573"/>
            <a:chOff x="1188" y="1524"/>
            <a:chExt cx="856" cy="1088"/>
          </a:xfrm>
        </p:grpSpPr>
        <p:sp>
          <p:nvSpPr>
            <p:cNvPr id="90" name="AutoShape 57"/>
            <p:cNvSpPr>
              <a:spLocks noChangeAspect="1" noChangeArrowheads="1" noTextEdit="1"/>
            </p:cNvSpPr>
            <p:nvPr/>
          </p:nvSpPr>
          <p:spPr bwMode="auto">
            <a:xfrm>
              <a:off x="1188" y="1524"/>
              <a:ext cx="856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1" name="Line 59"/>
            <p:cNvSpPr>
              <a:spLocks noChangeShapeType="1"/>
            </p:cNvSpPr>
            <p:nvPr/>
          </p:nvSpPr>
          <p:spPr bwMode="auto">
            <a:xfrm>
              <a:off x="1612" y="2236"/>
              <a:ext cx="0" cy="304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2" name="Rectangle 60"/>
            <p:cNvSpPr>
              <a:spLocks noChangeArrowheads="1"/>
            </p:cNvSpPr>
            <p:nvPr/>
          </p:nvSpPr>
          <p:spPr bwMode="auto">
            <a:xfrm>
              <a:off x="1260" y="1980"/>
              <a:ext cx="704" cy="248"/>
            </a:xfrm>
            <a:prstGeom prst="rect">
              <a:avLst/>
            </a:prstGeom>
            <a:noFill/>
            <a:ln w="38100">
              <a:solidFill>
                <a:srgbClr val="33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3" name="Freeform 61"/>
            <p:cNvSpPr>
              <a:spLocks/>
            </p:cNvSpPr>
            <p:nvPr/>
          </p:nvSpPr>
          <p:spPr bwMode="auto">
            <a:xfrm>
              <a:off x="1436" y="1844"/>
              <a:ext cx="352" cy="352"/>
            </a:xfrm>
            <a:custGeom>
              <a:avLst/>
              <a:gdLst>
                <a:gd name="T0" fmla="*/ 152 w 352"/>
                <a:gd name="T1" fmla="*/ 0 h 352"/>
                <a:gd name="T2" fmla="*/ 128 w 352"/>
                <a:gd name="T3" fmla="*/ 8 h 352"/>
                <a:gd name="T4" fmla="*/ 104 w 352"/>
                <a:gd name="T5" fmla="*/ 16 h 352"/>
                <a:gd name="T6" fmla="*/ 80 w 352"/>
                <a:gd name="T7" fmla="*/ 24 h 352"/>
                <a:gd name="T8" fmla="*/ 64 w 352"/>
                <a:gd name="T9" fmla="*/ 40 h 352"/>
                <a:gd name="T10" fmla="*/ 48 w 352"/>
                <a:gd name="T11" fmla="*/ 56 h 352"/>
                <a:gd name="T12" fmla="*/ 32 w 352"/>
                <a:gd name="T13" fmla="*/ 80 h 352"/>
                <a:gd name="T14" fmla="*/ 16 w 352"/>
                <a:gd name="T15" fmla="*/ 96 h 352"/>
                <a:gd name="T16" fmla="*/ 8 w 352"/>
                <a:gd name="T17" fmla="*/ 120 h 352"/>
                <a:gd name="T18" fmla="*/ 0 w 352"/>
                <a:gd name="T19" fmla="*/ 144 h 352"/>
                <a:gd name="T20" fmla="*/ 0 w 352"/>
                <a:gd name="T21" fmla="*/ 176 h 352"/>
                <a:gd name="T22" fmla="*/ 0 w 352"/>
                <a:gd name="T23" fmla="*/ 200 h 352"/>
                <a:gd name="T24" fmla="*/ 8 w 352"/>
                <a:gd name="T25" fmla="*/ 224 h 352"/>
                <a:gd name="T26" fmla="*/ 16 w 352"/>
                <a:gd name="T27" fmla="*/ 248 h 352"/>
                <a:gd name="T28" fmla="*/ 32 w 352"/>
                <a:gd name="T29" fmla="*/ 272 h 352"/>
                <a:gd name="T30" fmla="*/ 48 w 352"/>
                <a:gd name="T31" fmla="*/ 296 h 352"/>
                <a:gd name="T32" fmla="*/ 64 w 352"/>
                <a:gd name="T33" fmla="*/ 312 h 352"/>
                <a:gd name="T34" fmla="*/ 80 w 352"/>
                <a:gd name="T35" fmla="*/ 328 h 352"/>
                <a:gd name="T36" fmla="*/ 104 w 352"/>
                <a:gd name="T37" fmla="*/ 336 h 352"/>
                <a:gd name="T38" fmla="*/ 128 w 352"/>
                <a:gd name="T39" fmla="*/ 344 h 352"/>
                <a:gd name="T40" fmla="*/ 152 w 352"/>
                <a:gd name="T41" fmla="*/ 352 h 352"/>
                <a:gd name="T42" fmla="*/ 184 w 352"/>
                <a:gd name="T43" fmla="*/ 352 h 352"/>
                <a:gd name="T44" fmla="*/ 208 w 352"/>
                <a:gd name="T45" fmla="*/ 344 h 352"/>
                <a:gd name="T46" fmla="*/ 232 w 352"/>
                <a:gd name="T47" fmla="*/ 336 h 352"/>
                <a:gd name="T48" fmla="*/ 256 w 352"/>
                <a:gd name="T49" fmla="*/ 328 h 352"/>
                <a:gd name="T50" fmla="*/ 280 w 352"/>
                <a:gd name="T51" fmla="*/ 312 h 352"/>
                <a:gd name="T52" fmla="*/ 296 w 352"/>
                <a:gd name="T53" fmla="*/ 296 h 352"/>
                <a:gd name="T54" fmla="*/ 312 w 352"/>
                <a:gd name="T55" fmla="*/ 280 h 352"/>
                <a:gd name="T56" fmla="*/ 328 w 352"/>
                <a:gd name="T57" fmla="*/ 256 h 352"/>
                <a:gd name="T58" fmla="*/ 336 w 352"/>
                <a:gd name="T59" fmla="*/ 232 h 352"/>
                <a:gd name="T60" fmla="*/ 344 w 352"/>
                <a:gd name="T61" fmla="*/ 208 h 352"/>
                <a:gd name="T62" fmla="*/ 352 w 352"/>
                <a:gd name="T63" fmla="*/ 184 h 352"/>
                <a:gd name="T64" fmla="*/ 352 w 352"/>
                <a:gd name="T65" fmla="*/ 160 h 352"/>
                <a:gd name="T66" fmla="*/ 344 w 352"/>
                <a:gd name="T67" fmla="*/ 128 h 352"/>
                <a:gd name="T68" fmla="*/ 336 w 352"/>
                <a:gd name="T69" fmla="*/ 104 h 352"/>
                <a:gd name="T70" fmla="*/ 320 w 352"/>
                <a:gd name="T71" fmla="*/ 80 h 352"/>
                <a:gd name="T72" fmla="*/ 312 w 352"/>
                <a:gd name="T73" fmla="*/ 64 h 352"/>
                <a:gd name="T74" fmla="*/ 296 w 352"/>
                <a:gd name="T75" fmla="*/ 48 h 352"/>
                <a:gd name="T76" fmla="*/ 272 w 352"/>
                <a:gd name="T77" fmla="*/ 32 h 352"/>
                <a:gd name="T78" fmla="*/ 248 w 352"/>
                <a:gd name="T79" fmla="*/ 16 h 352"/>
                <a:gd name="T80" fmla="*/ 224 w 352"/>
                <a:gd name="T81" fmla="*/ 8 h 352"/>
                <a:gd name="T82" fmla="*/ 200 w 352"/>
                <a:gd name="T83" fmla="*/ 0 h 352"/>
                <a:gd name="T84" fmla="*/ 176 w 352"/>
                <a:gd name="T8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2" h="352">
                  <a:moveTo>
                    <a:pt x="176" y="0"/>
                  </a:moveTo>
                  <a:lnTo>
                    <a:pt x="168" y="0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36" y="0"/>
                  </a:lnTo>
                  <a:lnTo>
                    <a:pt x="128" y="8"/>
                  </a:lnTo>
                  <a:lnTo>
                    <a:pt x="120" y="8"/>
                  </a:lnTo>
                  <a:lnTo>
                    <a:pt x="112" y="8"/>
                  </a:lnTo>
                  <a:lnTo>
                    <a:pt x="104" y="16"/>
                  </a:lnTo>
                  <a:lnTo>
                    <a:pt x="96" y="16"/>
                  </a:lnTo>
                  <a:lnTo>
                    <a:pt x="88" y="24"/>
                  </a:lnTo>
                  <a:lnTo>
                    <a:pt x="80" y="24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64" y="40"/>
                  </a:lnTo>
                  <a:lnTo>
                    <a:pt x="56" y="48"/>
                  </a:lnTo>
                  <a:lnTo>
                    <a:pt x="48" y="48"/>
                  </a:lnTo>
                  <a:lnTo>
                    <a:pt x="48" y="56"/>
                  </a:lnTo>
                  <a:lnTo>
                    <a:pt x="40" y="64"/>
                  </a:lnTo>
                  <a:lnTo>
                    <a:pt x="32" y="72"/>
                  </a:lnTo>
                  <a:lnTo>
                    <a:pt x="32" y="80"/>
                  </a:lnTo>
                  <a:lnTo>
                    <a:pt x="24" y="80"/>
                  </a:lnTo>
                  <a:lnTo>
                    <a:pt x="16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0" y="128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0" y="216"/>
                  </a:lnTo>
                  <a:lnTo>
                    <a:pt x="8" y="224"/>
                  </a:lnTo>
                  <a:lnTo>
                    <a:pt x="8" y="232"/>
                  </a:lnTo>
                  <a:lnTo>
                    <a:pt x="16" y="240"/>
                  </a:lnTo>
                  <a:lnTo>
                    <a:pt x="16" y="248"/>
                  </a:lnTo>
                  <a:lnTo>
                    <a:pt x="16" y="256"/>
                  </a:lnTo>
                  <a:lnTo>
                    <a:pt x="24" y="264"/>
                  </a:lnTo>
                  <a:lnTo>
                    <a:pt x="32" y="272"/>
                  </a:lnTo>
                  <a:lnTo>
                    <a:pt x="32" y="280"/>
                  </a:lnTo>
                  <a:lnTo>
                    <a:pt x="40" y="288"/>
                  </a:lnTo>
                  <a:lnTo>
                    <a:pt x="48" y="296"/>
                  </a:lnTo>
                  <a:lnTo>
                    <a:pt x="48" y="296"/>
                  </a:lnTo>
                  <a:lnTo>
                    <a:pt x="56" y="304"/>
                  </a:lnTo>
                  <a:lnTo>
                    <a:pt x="64" y="312"/>
                  </a:lnTo>
                  <a:lnTo>
                    <a:pt x="72" y="312"/>
                  </a:lnTo>
                  <a:lnTo>
                    <a:pt x="72" y="320"/>
                  </a:lnTo>
                  <a:lnTo>
                    <a:pt x="80" y="328"/>
                  </a:lnTo>
                  <a:lnTo>
                    <a:pt x="88" y="328"/>
                  </a:lnTo>
                  <a:lnTo>
                    <a:pt x="96" y="336"/>
                  </a:lnTo>
                  <a:lnTo>
                    <a:pt x="104" y="336"/>
                  </a:lnTo>
                  <a:lnTo>
                    <a:pt x="112" y="336"/>
                  </a:lnTo>
                  <a:lnTo>
                    <a:pt x="120" y="344"/>
                  </a:lnTo>
                  <a:lnTo>
                    <a:pt x="128" y="344"/>
                  </a:lnTo>
                  <a:lnTo>
                    <a:pt x="136" y="344"/>
                  </a:lnTo>
                  <a:lnTo>
                    <a:pt x="144" y="344"/>
                  </a:lnTo>
                  <a:lnTo>
                    <a:pt x="152" y="352"/>
                  </a:lnTo>
                  <a:lnTo>
                    <a:pt x="168" y="352"/>
                  </a:lnTo>
                  <a:lnTo>
                    <a:pt x="176" y="352"/>
                  </a:lnTo>
                  <a:lnTo>
                    <a:pt x="184" y="352"/>
                  </a:lnTo>
                  <a:lnTo>
                    <a:pt x="192" y="352"/>
                  </a:lnTo>
                  <a:lnTo>
                    <a:pt x="200" y="344"/>
                  </a:lnTo>
                  <a:lnTo>
                    <a:pt x="208" y="344"/>
                  </a:lnTo>
                  <a:lnTo>
                    <a:pt x="216" y="344"/>
                  </a:lnTo>
                  <a:lnTo>
                    <a:pt x="224" y="344"/>
                  </a:lnTo>
                  <a:lnTo>
                    <a:pt x="232" y="336"/>
                  </a:lnTo>
                  <a:lnTo>
                    <a:pt x="240" y="336"/>
                  </a:lnTo>
                  <a:lnTo>
                    <a:pt x="248" y="336"/>
                  </a:lnTo>
                  <a:lnTo>
                    <a:pt x="256" y="328"/>
                  </a:lnTo>
                  <a:lnTo>
                    <a:pt x="264" y="328"/>
                  </a:lnTo>
                  <a:lnTo>
                    <a:pt x="272" y="320"/>
                  </a:lnTo>
                  <a:lnTo>
                    <a:pt x="280" y="312"/>
                  </a:lnTo>
                  <a:lnTo>
                    <a:pt x="288" y="312"/>
                  </a:lnTo>
                  <a:lnTo>
                    <a:pt x="296" y="304"/>
                  </a:lnTo>
                  <a:lnTo>
                    <a:pt x="296" y="296"/>
                  </a:lnTo>
                  <a:lnTo>
                    <a:pt x="304" y="296"/>
                  </a:lnTo>
                  <a:lnTo>
                    <a:pt x="312" y="288"/>
                  </a:lnTo>
                  <a:lnTo>
                    <a:pt x="312" y="280"/>
                  </a:lnTo>
                  <a:lnTo>
                    <a:pt x="320" y="272"/>
                  </a:lnTo>
                  <a:lnTo>
                    <a:pt x="320" y="264"/>
                  </a:lnTo>
                  <a:lnTo>
                    <a:pt x="328" y="256"/>
                  </a:lnTo>
                  <a:lnTo>
                    <a:pt x="336" y="248"/>
                  </a:lnTo>
                  <a:lnTo>
                    <a:pt x="336" y="240"/>
                  </a:lnTo>
                  <a:lnTo>
                    <a:pt x="336" y="232"/>
                  </a:lnTo>
                  <a:lnTo>
                    <a:pt x="344" y="224"/>
                  </a:lnTo>
                  <a:lnTo>
                    <a:pt x="344" y="216"/>
                  </a:lnTo>
                  <a:lnTo>
                    <a:pt x="344" y="208"/>
                  </a:lnTo>
                  <a:lnTo>
                    <a:pt x="344" y="200"/>
                  </a:lnTo>
                  <a:lnTo>
                    <a:pt x="352" y="192"/>
                  </a:lnTo>
                  <a:lnTo>
                    <a:pt x="352" y="184"/>
                  </a:lnTo>
                  <a:lnTo>
                    <a:pt x="352" y="176"/>
                  </a:lnTo>
                  <a:lnTo>
                    <a:pt x="352" y="168"/>
                  </a:lnTo>
                  <a:lnTo>
                    <a:pt x="352" y="160"/>
                  </a:lnTo>
                  <a:lnTo>
                    <a:pt x="344" y="144"/>
                  </a:lnTo>
                  <a:lnTo>
                    <a:pt x="344" y="136"/>
                  </a:lnTo>
                  <a:lnTo>
                    <a:pt x="344" y="128"/>
                  </a:lnTo>
                  <a:lnTo>
                    <a:pt x="344" y="120"/>
                  </a:lnTo>
                  <a:lnTo>
                    <a:pt x="336" y="112"/>
                  </a:lnTo>
                  <a:lnTo>
                    <a:pt x="336" y="104"/>
                  </a:lnTo>
                  <a:lnTo>
                    <a:pt x="336" y="96"/>
                  </a:lnTo>
                  <a:lnTo>
                    <a:pt x="328" y="88"/>
                  </a:lnTo>
                  <a:lnTo>
                    <a:pt x="320" y="80"/>
                  </a:lnTo>
                  <a:lnTo>
                    <a:pt x="320" y="80"/>
                  </a:lnTo>
                  <a:lnTo>
                    <a:pt x="312" y="72"/>
                  </a:lnTo>
                  <a:lnTo>
                    <a:pt x="312" y="64"/>
                  </a:lnTo>
                  <a:lnTo>
                    <a:pt x="304" y="56"/>
                  </a:lnTo>
                  <a:lnTo>
                    <a:pt x="296" y="48"/>
                  </a:lnTo>
                  <a:lnTo>
                    <a:pt x="296" y="48"/>
                  </a:lnTo>
                  <a:lnTo>
                    <a:pt x="288" y="40"/>
                  </a:lnTo>
                  <a:lnTo>
                    <a:pt x="280" y="32"/>
                  </a:lnTo>
                  <a:lnTo>
                    <a:pt x="272" y="32"/>
                  </a:lnTo>
                  <a:lnTo>
                    <a:pt x="264" y="24"/>
                  </a:lnTo>
                  <a:lnTo>
                    <a:pt x="256" y="24"/>
                  </a:lnTo>
                  <a:lnTo>
                    <a:pt x="248" y="16"/>
                  </a:lnTo>
                  <a:lnTo>
                    <a:pt x="240" y="16"/>
                  </a:lnTo>
                  <a:lnTo>
                    <a:pt x="232" y="8"/>
                  </a:lnTo>
                  <a:lnTo>
                    <a:pt x="224" y="8"/>
                  </a:lnTo>
                  <a:lnTo>
                    <a:pt x="216" y="8"/>
                  </a:lnTo>
                  <a:lnTo>
                    <a:pt x="208" y="0"/>
                  </a:lnTo>
                  <a:lnTo>
                    <a:pt x="200" y="0"/>
                  </a:lnTo>
                  <a:lnTo>
                    <a:pt x="192" y="0"/>
                  </a:lnTo>
                  <a:lnTo>
                    <a:pt x="184" y="0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4" name="Freeform 62"/>
            <p:cNvSpPr>
              <a:spLocks/>
            </p:cNvSpPr>
            <p:nvPr/>
          </p:nvSpPr>
          <p:spPr bwMode="auto">
            <a:xfrm>
              <a:off x="1436" y="1844"/>
              <a:ext cx="352" cy="352"/>
            </a:xfrm>
            <a:custGeom>
              <a:avLst/>
              <a:gdLst>
                <a:gd name="T0" fmla="*/ 152 w 352"/>
                <a:gd name="T1" fmla="*/ 0 h 352"/>
                <a:gd name="T2" fmla="*/ 128 w 352"/>
                <a:gd name="T3" fmla="*/ 8 h 352"/>
                <a:gd name="T4" fmla="*/ 104 w 352"/>
                <a:gd name="T5" fmla="*/ 16 h 352"/>
                <a:gd name="T6" fmla="*/ 80 w 352"/>
                <a:gd name="T7" fmla="*/ 24 h 352"/>
                <a:gd name="T8" fmla="*/ 64 w 352"/>
                <a:gd name="T9" fmla="*/ 40 h 352"/>
                <a:gd name="T10" fmla="*/ 48 w 352"/>
                <a:gd name="T11" fmla="*/ 56 h 352"/>
                <a:gd name="T12" fmla="*/ 32 w 352"/>
                <a:gd name="T13" fmla="*/ 80 h 352"/>
                <a:gd name="T14" fmla="*/ 16 w 352"/>
                <a:gd name="T15" fmla="*/ 96 h 352"/>
                <a:gd name="T16" fmla="*/ 8 w 352"/>
                <a:gd name="T17" fmla="*/ 120 h 352"/>
                <a:gd name="T18" fmla="*/ 0 w 352"/>
                <a:gd name="T19" fmla="*/ 144 h 352"/>
                <a:gd name="T20" fmla="*/ 0 w 352"/>
                <a:gd name="T21" fmla="*/ 176 h 352"/>
                <a:gd name="T22" fmla="*/ 0 w 352"/>
                <a:gd name="T23" fmla="*/ 200 h 352"/>
                <a:gd name="T24" fmla="*/ 8 w 352"/>
                <a:gd name="T25" fmla="*/ 224 h 352"/>
                <a:gd name="T26" fmla="*/ 16 w 352"/>
                <a:gd name="T27" fmla="*/ 248 h 352"/>
                <a:gd name="T28" fmla="*/ 32 w 352"/>
                <a:gd name="T29" fmla="*/ 272 h 352"/>
                <a:gd name="T30" fmla="*/ 48 w 352"/>
                <a:gd name="T31" fmla="*/ 296 h 352"/>
                <a:gd name="T32" fmla="*/ 64 w 352"/>
                <a:gd name="T33" fmla="*/ 312 h 352"/>
                <a:gd name="T34" fmla="*/ 80 w 352"/>
                <a:gd name="T35" fmla="*/ 328 h 352"/>
                <a:gd name="T36" fmla="*/ 104 w 352"/>
                <a:gd name="T37" fmla="*/ 336 h 352"/>
                <a:gd name="T38" fmla="*/ 128 w 352"/>
                <a:gd name="T39" fmla="*/ 344 h 352"/>
                <a:gd name="T40" fmla="*/ 152 w 352"/>
                <a:gd name="T41" fmla="*/ 352 h 352"/>
                <a:gd name="T42" fmla="*/ 184 w 352"/>
                <a:gd name="T43" fmla="*/ 352 h 352"/>
                <a:gd name="T44" fmla="*/ 208 w 352"/>
                <a:gd name="T45" fmla="*/ 344 h 352"/>
                <a:gd name="T46" fmla="*/ 232 w 352"/>
                <a:gd name="T47" fmla="*/ 336 h 352"/>
                <a:gd name="T48" fmla="*/ 256 w 352"/>
                <a:gd name="T49" fmla="*/ 328 h 352"/>
                <a:gd name="T50" fmla="*/ 280 w 352"/>
                <a:gd name="T51" fmla="*/ 312 h 352"/>
                <a:gd name="T52" fmla="*/ 296 w 352"/>
                <a:gd name="T53" fmla="*/ 296 h 352"/>
                <a:gd name="T54" fmla="*/ 312 w 352"/>
                <a:gd name="T55" fmla="*/ 280 h 352"/>
                <a:gd name="T56" fmla="*/ 328 w 352"/>
                <a:gd name="T57" fmla="*/ 256 h 352"/>
                <a:gd name="T58" fmla="*/ 336 w 352"/>
                <a:gd name="T59" fmla="*/ 232 h 352"/>
                <a:gd name="T60" fmla="*/ 344 w 352"/>
                <a:gd name="T61" fmla="*/ 208 h 352"/>
                <a:gd name="T62" fmla="*/ 352 w 352"/>
                <a:gd name="T63" fmla="*/ 184 h 352"/>
                <a:gd name="T64" fmla="*/ 352 w 352"/>
                <a:gd name="T65" fmla="*/ 160 h 352"/>
                <a:gd name="T66" fmla="*/ 344 w 352"/>
                <a:gd name="T67" fmla="*/ 128 h 352"/>
                <a:gd name="T68" fmla="*/ 336 w 352"/>
                <a:gd name="T69" fmla="*/ 104 h 352"/>
                <a:gd name="T70" fmla="*/ 320 w 352"/>
                <a:gd name="T71" fmla="*/ 80 h 352"/>
                <a:gd name="T72" fmla="*/ 312 w 352"/>
                <a:gd name="T73" fmla="*/ 64 h 352"/>
                <a:gd name="T74" fmla="*/ 296 w 352"/>
                <a:gd name="T75" fmla="*/ 48 h 352"/>
                <a:gd name="T76" fmla="*/ 272 w 352"/>
                <a:gd name="T77" fmla="*/ 32 h 352"/>
                <a:gd name="T78" fmla="*/ 248 w 352"/>
                <a:gd name="T79" fmla="*/ 16 h 352"/>
                <a:gd name="T80" fmla="*/ 224 w 352"/>
                <a:gd name="T81" fmla="*/ 8 h 352"/>
                <a:gd name="T82" fmla="*/ 200 w 352"/>
                <a:gd name="T83" fmla="*/ 0 h 352"/>
                <a:gd name="T84" fmla="*/ 176 w 352"/>
                <a:gd name="T8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2" h="352">
                  <a:moveTo>
                    <a:pt x="176" y="0"/>
                  </a:moveTo>
                  <a:lnTo>
                    <a:pt x="168" y="0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36" y="0"/>
                  </a:lnTo>
                  <a:lnTo>
                    <a:pt x="128" y="8"/>
                  </a:lnTo>
                  <a:lnTo>
                    <a:pt x="120" y="8"/>
                  </a:lnTo>
                  <a:lnTo>
                    <a:pt x="112" y="8"/>
                  </a:lnTo>
                  <a:lnTo>
                    <a:pt x="104" y="16"/>
                  </a:lnTo>
                  <a:lnTo>
                    <a:pt x="96" y="16"/>
                  </a:lnTo>
                  <a:lnTo>
                    <a:pt x="88" y="24"/>
                  </a:lnTo>
                  <a:lnTo>
                    <a:pt x="80" y="24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64" y="40"/>
                  </a:lnTo>
                  <a:lnTo>
                    <a:pt x="56" y="48"/>
                  </a:lnTo>
                  <a:lnTo>
                    <a:pt x="48" y="48"/>
                  </a:lnTo>
                  <a:lnTo>
                    <a:pt x="48" y="56"/>
                  </a:lnTo>
                  <a:lnTo>
                    <a:pt x="40" y="64"/>
                  </a:lnTo>
                  <a:lnTo>
                    <a:pt x="32" y="72"/>
                  </a:lnTo>
                  <a:lnTo>
                    <a:pt x="32" y="80"/>
                  </a:lnTo>
                  <a:lnTo>
                    <a:pt x="24" y="80"/>
                  </a:lnTo>
                  <a:lnTo>
                    <a:pt x="16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0" y="128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0" y="216"/>
                  </a:lnTo>
                  <a:lnTo>
                    <a:pt x="8" y="224"/>
                  </a:lnTo>
                  <a:lnTo>
                    <a:pt x="8" y="232"/>
                  </a:lnTo>
                  <a:lnTo>
                    <a:pt x="16" y="240"/>
                  </a:lnTo>
                  <a:lnTo>
                    <a:pt x="16" y="248"/>
                  </a:lnTo>
                  <a:lnTo>
                    <a:pt x="16" y="256"/>
                  </a:lnTo>
                  <a:lnTo>
                    <a:pt x="24" y="264"/>
                  </a:lnTo>
                  <a:lnTo>
                    <a:pt x="32" y="272"/>
                  </a:lnTo>
                  <a:lnTo>
                    <a:pt x="32" y="280"/>
                  </a:lnTo>
                  <a:lnTo>
                    <a:pt x="40" y="288"/>
                  </a:lnTo>
                  <a:lnTo>
                    <a:pt x="48" y="296"/>
                  </a:lnTo>
                  <a:lnTo>
                    <a:pt x="48" y="296"/>
                  </a:lnTo>
                  <a:lnTo>
                    <a:pt x="56" y="304"/>
                  </a:lnTo>
                  <a:lnTo>
                    <a:pt x="64" y="312"/>
                  </a:lnTo>
                  <a:lnTo>
                    <a:pt x="72" y="312"/>
                  </a:lnTo>
                  <a:lnTo>
                    <a:pt x="72" y="320"/>
                  </a:lnTo>
                  <a:lnTo>
                    <a:pt x="80" y="328"/>
                  </a:lnTo>
                  <a:lnTo>
                    <a:pt x="88" y="328"/>
                  </a:lnTo>
                  <a:lnTo>
                    <a:pt x="96" y="336"/>
                  </a:lnTo>
                  <a:lnTo>
                    <a:pt x="104" y="336"/>
                  </a:lnTo>
                  <a:lnTo>
                    <a:pt x="112" y="336"/>
                  </a:lnTo>
                  <a:lnTo>
                    <a:pt x="120" y="344"/>
                  </a:lnTo>
                  <a:lnTo>
                    <a:pt x="128" y="344"/>
                  </a:lnTo>
                  <a:lnTo>
                    <a:pt x="136" y="344"/>
                  </a:lnTo>
                  <a:lnTo>
                    <a:pt x="144" y="344"/>
                  </a:lnTo>
                  <a:lnTo>
                    <a:pt x="152" y="352"/>
                  </a:lnTo>
                  <a:lnTo>
                    <a:pt x="168" y="352"/>
                  </a:lnTo>
                  <a:lnTo>
                    <a:pt x="176" y="352"/>
                  </a:lnTo>
                  <a:lnTo>
                    <a:pt x="184" y="352"/>
                  </a:lnTo>
                  <a:lnTo>
                    <a:pt x="192" y="352"/>
                  </a:lnTo>
                  <a:lnTo>
                    <a:pt x="200" y="344"/>
                  </a:lnTo>
                  <a:lnTo>
                    <a:pt x="208" y="344"/>
                  </a:lnTo>
                  <a:lnTo>
                    <a:pt x="216" y="344"/>
                  </a:lnTo>
                  <a:lnTo>
                    <a:pt x="224" y="344"/>
                  </a:lnTo>
                  <a:lnTo>
                    <a:pt x="232" y="336"/>
                  </a:lnTo>
                  <a:lnTo>
                    <a:pt x="240" y="336"/>
                  </a:lnTo>
                  <a:lnTo>
                    <a:pt x="248" y="336"/>
                  </a:lnTo>
                  <a:lnTo>
                    <a:pt x="256" y="328"/>
                  </a:lnTo>
                  <a:lnTo>
                    <a:pt x="264" y="328"/>
                  </a:lnTo>
                  <a:lnTo>
                    <a:pt x="272" y="320"/>
                  </a:lnTo>
                  <a:lnTo>
                    <a:pt x="280" y="312"/>
                  </a:lnTo>
                  <a:lnTo>
                    <a:pt x="288" y="312"/>
                  </a:lnTo>
                  <a:lnTo>
                    <a:pt x="296" y="304"/>
                  </a:lnTo>
                  <a:lnTo>
                    <a:pt x="296" y="296"/>
                  </a:lnTo>
                  <a:lnTo>
                    <a:pt x="304" y="296"/>
                  </a:lnTo>
                  <a:lnTo>
                    <a:pt x="312" y="288"/>
                  </a:lnTo>
                  <a:lnTo>
                    <a:pt x="312" y="280"/>
                  </a:lnTo>
                  <a:lnTo>
                    <a:pt x="320" y="272"/>
                  </a:lnTo>
                  <a:lnTo>
                    <a:pt x="320" y="264"/>
                  </a:lnTo>
                  <a:lnTo>
                    <a:pt x="328" y="256"/>
                  </a:lnTo>
                  <a:lnTo>
                    <a:pt x="336" y="248"/>
                  </a:lnTo>
                  <a:lnTo>
                    <a:pt x="336" y="240"/>
                  </a:lnTo>
                  <a:lnTo>
                    <a:pt x="336" y="232"/>
                  </a:lnTo>
                  <a:lnTo>
                    <a:pt x="344" y="224"/>
                  </a:lnTo>
                  <a:lnTo>
                    <a:pt x="344" y="216"/>
                  </a:lnTo>
                  <a:lnTo>
                    <a:pt x="344" y="208"/>
                  </a:lnTo>
                  <a:lnTo>
                    <a:pt x="344" y="200"/>
                  </a:lnTo>
                  <a:lnTo>
                    <a:pt x="352" y="192"/>
                  </a:lnTo>
                  <a:lnTo>
                    <a:pt x="352" y="184"/>
                  </a:lnTo>
                  <a:lnTo>
                    <a:pt x="352" y="176"/>
                  </a:lnTo>
                  <a:lnTo>
                    <a:pt x="352" y="168"/>
                  </a:lnTo>
                  <a:lnTo>
                    <a:pt x="352" y="160"/>
                  </a:lnTo>
                  <a:lnTo>
                    <a:pt x="344" y="144"/>
                  </a:lnTo>
                  <a:lnTo>
                    <a:pt x="344" y="136"/>
                  </a:lnTo>
                  <a:lnTo>
                    <a:pt x="344" y="128"/>
                  </a:lnTo>
                  <a:lnTo>
                    <a:pt x="344" y="120"/>
                  </a:lnTo>
                  <a:lnTo>
                    <a:pt x="336" y="112"/>
                  </a:lnTo>
                  <a:lnTo>
                    <a:pt x="336" y="104"/>
                  </a:lnTo>
                  <a:lnTo>
                    <a:pt x="336" y="96"/>
                  </a:lnTo>
                  <a:lnTo>
                    <a:pt x="328" y="88"/>
                  </a:lnTo>
                  <a:lnTo>
                    <a:pt x="320" y="80"/>
                  </a:lnTo>
                  <a:lnTo>
                    <a:pt x="320" y="80"/>
                  </a:lnTo>
                  <a:lnTo>
                    <a:pt x="312" y="72"/>
                  </a:lnTo>
                  <a:lnTo>
                    <a:pt x="312" y="64"/>
                  </a:lnTo>
                  <a:lnTo>
                    <a:pt x="304" y="56"/>
                  </a:lnTo>
                  <a:lnTo>
                    <a:pt x="296" y="48"/>
                  </a:lnTo>
                  <a:lnTo>
                    <a:pt x="296" y="48"/>
                  </a:lnTo>
                  <a:lnTo>
                    <a:pt x="288" y="40"/>
                  </a:lnTo>
                  <a:lnTo>
                    <a:pt x="280" y="32"/>
                  </a:lnTo>
                  <a:lnTo>
                    <a:pt x="272" y="32"/>
                  </a:lnTo>
                  <a:lnTo>
                    <a:pt x="264" y="24"/>
                  </a:lnTo>
                  <a:lnTo>
                    <a:pt x="256" y="24"/>
                  </a:lnTo>
                  <a:lnTo>
                    <a:pt x="248" y="16"/>
                  </a:lnTo>
                  <a:lnTo>
                    <a:pt x="240" y="16"/>
                  </a:lnTo>
                  <a:lnTo>
                    <a:pt x="232" y="8"/>
                  </a:lnTo>
                  <a:lnTo>
                    <a:pt x="224" y="8"/>
                  </a:lnTo>
                  <a:lnTo>
                    <a:pt x="216" y="8"/>
                  </a:lnTo>
                  <a:lnTo>
                    <a:pt x="208" y="0"/>
                  </a:lnTo>
                  <a:lnTo>
                    <a:pt x="200" y="0"/>
                  </a:lnTo>
                  <a:lnTo>
                    <a:pt x="192" y="0"/>
                  </a:lnTo>
                  <a:lnTo>
                    <a:pt x="184" y="0"/>
                  </a:lnTo>
                  <a:lnTo>
                    <a:pt x="176" y="0"/>
                  </a:lnTo>
                </a:path>
              </a:pathLst>
            </a:cu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5" name="Line 63"/>
            <p:cNvSpPr>
              <a:spLocks noChangeShapeType="1"/>
            </p:cNvSpPr>
            <p:nvPr/>
          </p:nvSpPr>
          <p:spPr bwMode="auto">
            <a:xfrm>
              <a:off x="1612" y="1596"/>
              <a:ext cx="0" cy="24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06" name="Group 76"/>
          <p:cNvGrpSpPr>
            <a:grpSpLocks noChangeAspect="1"/>
          </p:cNvGrpSpPr>
          <p:nvPr/>
        </p:nvGrpSpPr>
        <p:grpSpPr bwMode="auto">
          <a:xfrm>
            <a:off x="6765151" y="2771651"/>
            <a:ext cx="644338" cy="1168400"/>
            <a:chOff x="4500" y="1570"/>
            <a:chExt cx="600" cy="1088"/>
          </a:xfrm>
        </p:grpSpPr>
        <p:sp>
          <p:nvSpPr>
            <p:cNvPr id="107" name="AutoShape 75"/>
            <p:cNvSpPr>
              <a:spLocks noChangeAspect="1" noChangeArrowheads="1" noTextEdit="1"/>
            </p:cNvSpPr>
            <p:nvPr/>
          </p:nvSpPr>
          <p:spPr bwMode="auto">
            <a:xfrm>
              <a:off x="4500" y="1570"/>
              <a:ext cx="600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8" name="Freeform 77"/>
            <p:cNvSpPr>
              <a:spLocks/>
            </p:cNvSpPr>
            <p:nvPr/>
          </p:nvSpPr>
          <p:spPr bwMode="auto">
            <a:xfrm>
              <a:off x="4620" y="1898"/>
              <a:ext cx="360" cy="352"/>
            </a:xfrm>
            <a:custGeom>
              <a:avLst/>
              <a:gdLst>
                <a:gd name="T0" fmla="*/ 160 w 360"/>
                <a:gd name="T1" fmla="*/ 0 h 352"/>
                <a:gd name="T2" fmla="*/ 136 w 360"/>
                <a:gd name="T3" fmla="*/ 0 h 352"/>
                <a:gd name="T4" fmla="*/ 112 w 360"/>
                <a:gd name="T5" fmla="*/ 8 h 352"/>
                <a:gd name="T6" fmla="*/ 88 w 360"/>
                <a:gd name="T7" fmla="*/ 24 h 352"/>
                <a:gd name="T8" fmla="*/ 64 w 360"/>
                <a:gd name="T9" fmla="*/ 40 h 352"/>
                <a:gd name="T10" fmla="*/ 48 w 360"/>
                <a:gd name="T11" fmla="*/ 56 h 352"/>
                <a:gd name="T12" fmla="*/ 32 w 360"/>
                <a:gd name="T13" fmla="*/ 80 h 352"/>
                <a:gd name="T14" fmla="*/ 16 w 360"/>
                <a:gd name="T15" fmla="*/ 96 h 352"/>
                <a:gd name="T16" fmla="*/ 8 w 360"/>
                <a:gd name="T17" fmla="*/ 120 h 352"/>
                <a:gd name="T18" fmla="*/ 0 w 360"/>
                <a:gd name="T19" fmla="*/ 152 h 352"/>
                <a:gd name="T20" fmla="*/ 0 w 360"/>
                <a:gd name="T21" fmla="*/ 176 h 352"/>
                <a:gd name="T22" fmla="*/ 0 w 360"/>
                <a:gd name="T23" fmla="*/ 200 h 352"/>
                <a:gd name="T24" fmla="*/ 8 w 360"/>
                <a:gd name="T25" fmla="*/ 232 h 352"/>
                <a:gd name="T26" fmla="*/ 16 w 360"/>
                <a:gd name="T27" fmla="*/ 256 h 352"/>
                <a:gd name="T28" fmla="*/ 32 w 360"/>
                <a:gd name="T29" fmla="*/ 272 h 352"/>
                <a:gd name="T30" fmla="*/ 48 w 360"/>
                <a:gd name="T31" fmla="*/ 296 h 352"/>
                <a:gd name="T32" fmla="*/ 64 w 360"/>
                <a:gd name="T33" fmla="*/ 312 h 352"/>
                <a:gd name="T34" fmla="*/ 88 w 360"/>
                <a:gd name="T35" fmla="*/ 328 h 352"/>
                <a:gd name="T36" fmla="*/ 112 w 360"/>
                <a:gd name="T37" fmla="*/ 344 h 352"/>
                <a:gd name="T38" fmla="*/ 136 w 360"/>
                <a:gd name="T39" fmla="*/ 352 h 352"/>
                <a:gd name="T40" fmla="*/ 160 w 360"/>
                <a:gd name="T41" fmla="*/ 352 h 352"/>
                <a:gd name="T42" fmla="*/ 192 w 360"/>
                <a:gd name="T43" fmla="*/ 352 h 352"/>
                <a:gd name="T44" fmla="*/ 216 w 360"/>
                <a:gd name="T45" fmla="*/ 352 h 352"/>
                <a:gd name="T46" fmla="*/ 240 w 360"/>
                <a:gd name="T47" fmla="*/ 344 h 352"/>
                <a:gd name="T48" fmla="*/ 264 w 360"/>
                <a:gd name="T49" fmla="*/ 336 h 352"/>
                <a:gd name="T50" fmla="*/ 288 w 360"/>
                <a:gd name="T51" fmla="*/ 320 h 352"/>
                <a:gd name="T52" fmla="*/ 304 w 360"/>
                <a:gd name="T53" fmla="*/ 304 h 352"/>
                <a:gd name="T54" fmla="*/ 328 w 360"/>
                <a:gd name="T55" fmla="*/ 280 h 352"/>
                <a:gd name="T56" fmla="*/ 336 w 360"/>
                <a:gd name="T57" fmla="*/ 264 h 352"/>
                <a:gd name="T58" fmla="*/ 352 w 360"/>
                <a:gd name="T59" fmla="*/ 240 h 352"/>
                <a:gd name="T60" fmla="*/ 360 w 360"/>
                <a:gd name="T61" fmla="*/ 216 h 352"/>
                <a:gd name="T62" fmla="*/ 360 w 360"/>
                <a:gd name="T63" fmla="*/ 184 h 352"/>
                <a:gd name="T64" fmla="*/ 360 w 360"/>
                <a:gd name="T65" fmla="*/ 160 h 352"/>
                <a:gd name="T66" fmla="*/ 352 w 360"/>
                <a:gd name="T67" fmla="*/ 128 h 352"/>
                <a:gd name="T68" fmla="*/ 344 w 360"/>
                <a:gd name="T69" fmla="*/ 104 h 352"/>
                <a:gd name="T70" fmla="*/ 336 w 360"/>
                <a:gd name="T71" fmla="*/ 80 h 352"/>
                <a:gd name="T72" fmla="*/ 320 w 360"/>
                <a:gd name="T73" fmla="*/ 64 h 352"/>
                <a:gd name="T74" fmla="*/ 304 w 360"/>
                <a:gd name="T75" fmla="*/ 40 h 352"/>
                <a:gd name="T76" fmla="*/ 280 w 360"/>
                <a:gd name="T77" fmla="*/ 32 h 352"/>
                <a:gd name="T78" fmla="*/ 256 w 360"/>
                <a:gd name="T79" fmla="*/ 16 h 352"/>
                <a:gd name="T80" fmla="*/ 232 w 360"/>
                <a:gd name="T81" fmla="*/ 8 h 352"/>
                <a:gd name="T82" fmla="*/ 208 w 360"/>
                <a:gd name="T83" fmla="*/ 0 h 352"/>
                <a:gd name="T84" fmla="*/ 176 w 360"/>
                <a:gd name="T8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0" h="352">
                  <a:moveTo>
                    <a:pt x="176" y="0"/>
                  </a:moveTo>
                  <a:lnTo>
                    <a:pt x="168" y="0"/>
                  </a:lnTo>
                  <a:lnTo>
                    <a:pt x="160" y="0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36" y="0"/>
                  </a:lnTo>
                  <a:lnTo>
                    <a:pt x="128" y="8"/>
                  </a:lnTo>
                  <a:lnTo>
                    <a:pt x="120" y="8"/>
                  </a:lnTo>
                  <a:lnTo>
                    <a:pt x="112" y="8"/>
                  </a:lnTo>
                  <a:lnTo>
                    <a:pt x="104" y="16"/>
                  </a:lnTo>
                  <a:lnTo>
                    <a:pt x="96" y="16"/>
                  </a:lnTo>
                  <a:lnTo>
                    <a:pt x="88" y="24"/>
                  </a:lnTo>
                  <a:lnTo>
                    <a:pt x="80" y="32"/>
                  </a:lnTo>
                  <a:lnTo>
                    <a:pt x="72" y="32"/>
                  </a:lnTo>
                  <a:lnTo>
                    <a:pt x="64" y="40"/>
                  </a:lnTo>
                  <a:lnTo>
                    <a:pt x="56" y="40"/>
                  </a:lnTo>
                  <a:lnTo>
                    <a:pt x="48" y="48"/>
                  </a:lnTo>
                  <a:lnTo>
                    <a:pt x="48" y="56"/>
                  </a:lnTo>
                  <a:lnTo>
                    <a:pt x="40" y="64"/>
                  </a:lnTo>
                  <a:lnTo>
                    <a:pt x="32" y="72"/>
                  </a:lnTo>
                  <a:lnTo>
                    <a:pt x="32" y="80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0" y="136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0" y="216"/>
                  </a:lnTo>
                  <a:lnTo>
                    <a:pt x="8" y="224"/>
                  </a:lnTo>
                  <a:lnTo>
                    <a:pt x="8" y="232"/>
                  </a:lnTo>
                  <a:lnTo>
                    <a:pt x="8" y="240"/>
                  </a:lnTo>
                  <a:lnTo>
                    <a:pt x="16" y="248"/>
                  </a:lnTo>
                  <a:lnTo>
                    <a:pt x="16" y="256"/>
                  </a:lnTo>
                  <a:lnTo>
                    <a:pt x="24" y="264"/>
                  </a:lnTo>
                  <a:lnTo>
                    <a:pt x="24" y="272"/>
                  </a:lnTo>
                  <a:lnTo>
                    <a:pt x="32" y="272"/>
                  </a:lnTo>
                  <a:lnTo>
                    <a:pt x="32" y="280"/>
                  </a:lnTo>
                  <a:lnTo>
                    <a:pt x="40" y="288"/>
                  </a:lnTo>
                  <a:lnTo>
                    <a:pt x="48" y="296"/>
                  </a:lnTo>
                  <a:lnTo>
                    <a:pt x="48" y="304"/>
                  </a:lnTo>
                  <a:lnTo>
                    <a:pt x="56" y="312"/>
                  </a:lnTo>
                  <a:lnTo>
                    <a:pt x="64" y="312"/>
                  </a:lnTo>
                  <a:lnTo>
                    <a:pt x="72" y="320"/>
                  </a:lnTo>
                  <a:lnTo>
                    <a:pt x="80" y="320"/>
                  </a:lnTo>
                  <a:lnTo>
                    <a:pt x="88" y="328"/>
                  </a:lnTo>
                  <a:lnTo>
                    <a:pt x="96" y="336"/>
                  </a:lnTo>
                  <a:lnTo>
                    <a:pt x="104" y="336"/>
                  </a:lnTo>
                  <a:lnTo>
                    <a:pt x="112" y="344"/>
                  </a:lnTo>
                  <a:lnTo>
                    <a:pt x="120" y="344"/>
                  </a:lnTo>
                  <a:lnTo>
                    <a:pt x="128" y="344"/>
                  </a:lnTo>
                  <a:lnTo>
                    <a:pt x="136" y="352"/>
                  </a:lnTo>
                  <a:lnTo>
                    <a:pt x="144" y="352"/>
                  </a:lnTo>
                  <a:lnTo>
                    <a:pt x="152" y="352"/>
                  </a:lnTo>
                  <a:lnTo>
                    <a:pt x="160" y="352"/>
                  </a:lnTo>
                  <a:lnTo>
                    <a:pt x="168" y="352"/>
                  </a:lnTo>
                  <a:lnTo>
                    <a:pt x="176" y="352"/>
                  </a:lnTo>
                  <a:lnTo>
                    <a:pt x="192" y="352"/>
                  </a:lnTo>
                  <a:lnTo>
                    <a:pt x="200" y="352"/>
                  </a:lnTo>
                  <a:lnTo>
                    <a:pt x="208" y="352"/>
                  </a:lnTo>
                  <a:lnTo>
                    <a:pt x="216" y="352"/>
                  </a:lnTo>
                  <a:lnTo>
                    <a:pt x="224" y="352"/>
                  </a:lnTo>
                  <a:lnTo>
                    <a:pt x="232" y="344"/>
                  </a:lnTo>
                  <a:lnTo>
                    <a:pt x="240" y="344"/>
                  </a:lnTo>
                  <a:lnTo>
                    <a:pt x="248" y="344"/>
                  </a:lnTo>
                  <a:lnTo>
                    <a:pt x="256" y="336"/>
                  </a:lnTo>
                  <a:lnTo>
                    <a:pt x="264" y="336"/>
                  </a:lnTo>
                  <a:lnTo>
                    <a:pt x="272" y="328"/>
                  </a:lnTo>
                  <a:lnTo>
                    <a:pt x="280" y="320"/>
                  </a:lnTo>
                  <a:lnTo>
                    <a:pt x="288" y="320"/>
                  </a:lnTo>
                  <a:lnTo>
                    <a:pt x="296" y="312"/>
                  </a:lnTo>
                  <a:lnTo>
                    <a:pt x="304" y="312"/>
                  </a:lnTo>
                  <a:lnTo>
                    <a:pt x="304" y="304"/>
                  </a:lnTo>
                  <a:lnTo>
                    <a:pt x="312" y="296"/>
                  </a:lnTo>
                  <a:lnTo>
                    <a:pt x="320" y="288"/>
                  </a:lnTo>
                  <a:lnTo>
                    <a:pt x="328" y="280"/>
                  </a:lnTo>
                  <a:lnTo>
                    <a:pt x="328" y="272"/>
                  </a:lnTo>
                  <a:lnTo>
                    <a:pt x="336" y="272"/>
                  </a:lnTo>
                  <a:lnTo>
                    <a:pt x="336" y="264"/>
                  </a:lnTo>
                  <a:lnTo>
                    <a:pt x="344" y="256"/>
                  </a:lnTo>
                  <a:lnTo>
                    <a:pt x="344" y="248"/>
                  </a:lnTo>
                  <a:lnTo>
                    <a:pt x="352" y="240"/>
                  </a:lnTo>
                  <a:lnTo>
                    <a:pt x="352" y="232"/>
                  </a:lnTo>
                  <a:lnTo>
                    <a:pt x="352" y="224"/>
                  </a:lnTo>
                  <a:lnTo>
                    <a:pt x="360" y="216"/>
                  </a:lnTo>
                  <a:lnTo>
                    <a:pt x="360" y="200"/>
                  </a:lnTo>
                  <a:lnTo>
                    <a:pt x="360" y="192"/>
                  </a:lnTo>
                  <a:lnTo>
                    <a:pt x="360" y="184"/>
                  </a:lnTo>
                  <a:lnTo>
                    <a:pt x="360" y="176"/>
                  </a:lnTo>
                  <a:lnTo>
                    <a:pt x="360" y="168"/>
                  </a:lnTo>
                  <a:lnTo>
                    <a:pt x="360" y="160"/>
                  </a:lnTo>
                  <a:lnTo>
                    <a:pt x="360" y="152"/>
                  </a:lnTo>
                  <a:lnTo>
                    <a:pt x="360" y="136"/>
                  </a:lnTo>
                  <a:lnTo>
                    <a:pt x="352" y="128"/>
                  </a:lnTo>
                  <a:lnTo>
                    <a:pt x="352" y="120"/>
                  </a:lnTo>
                  <a:lnTo>
                    <a:pt x="352" y="112"/>
                  </a:lnTo>
                  <a:lnTo>
                    <a:pt x="344" y="104"/>
                  </a:lnTo>
                  <a:lnTo>
                    <a:pt x="344" y="96"/>
                  </a:lnTo>
                  <a:lnTo>
                    <a:pt x="336" y="88"/>
                  </a:lnTo>
                  <a:lnTo>
                    <a:pt x="336" y="80"/>
                  </a:lnTo>
                  <a:lnTo>
                    <a:pt x="328" y="80"/>
                  </a:lnTo>
                  <a:lnTo>
                    <a:pt x="328" y="72"/>
                  </a:lnTo>
                  <a:lnTo>
                    <a:pt x="320" y="64"/>
                  </a:lnTo>
                  <a:lnTo>
                    <a:pt x="312" y="56"/>
                  </a:lnTo>
                  <a:lnTo>
                    <a:pt x="304" y="48"/>
                  </a:lnTo>
                  <a:lnTo>
                    <a:pt x="304" y="40"/>
                  </a:lnTo>
                  <a:lnTo>
                    <a:pt x="296" y="40"/>
                  </a:lnTo>
                  <a:lnTo>
                    <a:pt x="288" y="32"/>
                  </a:lnTo>
                  <a:lnTo>
                    <a:pt x="280" y="32"/>
                  </a:lnTo>
                  <a:lnTo>
                    <a:pt x="272" y="24"/>
                  </a:lnTo>
                  <a:lnTo>
                    <a:pt x="264" y="16"/>
                  </a:lnTo>
                  <a:lnTo>
                    <a:pt x="256" y="16"/>
                  </a:lnTo>
                  <a:lnTo>
                    <a:pt x="248" y="8"/>
                  </a:lnTo>
                  <a:lnTo>
                    <a:pt x="240" y="8"/>
                  </a:lnTo>
                  <a:lnTo>
                    <a:pt x="232" y="8"/>
                  </a:lnTo>
                  <a:lnTo>
                    <a:pt x="224" y="0"/>
                  </a:lnTo>
                  <a:lnTo>
                    <a:pt x="216" y="0"/>
                  </a:lnTo>
                  <a:lnTo>
                    <a:pt x="208" y="0"/>
                  </a:lnTo>
                  <a:lnTo>
                    <a:pt x="200" y="0"/>
                  </a:lnTo>
                  <a:lnTo>
                    <a:pt x="192" y="0"/>
                  </a:lnTo>
                  <a:lnTo>
                    <a:pt x="176" y="0"/>
                  </a:lnTo>
                </a:path>
              </a:pathLst>
            </a:cu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9" name="Line 78"/>
            <p:cNvSpPr>
              <a:spLocks noChangeShapeType="1"/>
            </p:cNvSpPr>
            <p:nvPr/>
          </p:nvSpPr>
          <p:spPr bwMode="auto">
            <a:xfrm>
              <a:off x="4796" y="1642"/>
              <a:ext cx="0" cy="248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0" name="Line 79"/>
            <p:cNvSpPr>
              <a:spLocks noChangeShapeType="1"/>
            </p:cNvSpPr>
            <p:nvPr/>
          </p:nvSpPr>
          <p:spPr bwMode="auto">
            <a:xfrm>
              <a:off x="4796" y="2306"/>
              <a:ext cx="0" cy="272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1" name="Freeform 80"/>
            <p:cNvSpPr>
              <a:spLocks/>
            </p:cNvSpPr>
            <p:nvPr/>
          </p:nvSpPr>
          <p:spPr bwMode="auto">
            <a:xfrm>
              <a:off x="4580" y="2042"/>
              <a:ext cx="440" cy="256"/>
            </a:xfrm>
            <a:custGeom>
              <a:avLst/>
              <a:gdLst>
                <a:gd name="T0" fmla="*/ 440 w 440"/>
                <a:gd name="T1" fmla="*/ 8 h 256"/>
                <a:gd name="T2" fmla="*/ 440 w 440"/>
                <a:gd name="T3" fmla="*/ 24 h 256"/>
                <a:gd name="T4" fmla="*/ 440 w 440"/>
                <a:gd name="T5" fmla="*/ 40 h 256"/>
                <a:gd name="T6" fmla="*/ 440 w 440"/>
                <a:gd name="T7" fmla="*/ 48 h 256"/>
                <a:gd name="T8" fmla="*/ 440 w 440"/>
                <a:gd name="T9" fmla="*/ 64 h 256"/>
                <a:gd name="T10" fmla="*/ 440 w 440"/>
                <a:gd name="T11" fmla="*/ 72 h 256"/>
                <a:gd name="T12" fmla="*/ 432 w 440"/>
                <a:gd name="T13" fmla="*/ 80 h 256"/>
                <a:gd name="T14" fmla="*/ 432 w 440"/>
                <a:gd name="T15" fmla="*/ 96 h 256"/>
                <a:gd name="T16" fmla="*/ 424 w 440"/>
                <a:gd name="T17" fmla="*/ 104 h 256"/>
                <a:gd name="T18" fmla="*/ 424 w 440"/>
                <a:gd name="T19" fmla="*/ 120 h 256"/>
                <a:gd name="T20" fmla="*/ 416 w 440"/>
                <a:gd name="T21" fmla="*/ 136 h 256"/>
                <a:gd name="T22" fmla="*/ 400 w 440"/>
                <a:gd name="T23" fmla="*/ 152 h 256"/>
                <a:gd name="T24" fmla="*/ 392 w 440"/>
                <a:gd name="T25" fmla="*/ 168 h 256"/>
                <a:gd name="T26" fmla="*/ 376 w 440"/>
                <a:gd name="T27" fmla="*/ 184 h 256"/>
                <a:gd name="T28" fmla="*/ 360 w 440"/>
                <a:gd name="T29" fmla="*/ 200 h 256"/>
                <a:gd name="T30" fmla="*/ 344 w 440"/>
                <a:gd name="T31" fmla="*/ 216 h 256"/>
                <a:gd name="T32" fmla="*/ 328 w 440"/>
                <a:gd name="T33" fmla="*/ 224 h 256"/>
                <a:gd name="T34" fmla="*/ 304 w 440"/>
                <a:gd name="T35" fmla="*/ 232 h 256"/>
                <a:gd name="T36" fmla="*/ 288 w 440"/>
                <a:gd name="T37" fmla="*/ 240 h 256"/>
                <a:gd name="T38" fmla="*/ 280 w 440"/>
                <a:gd name="T39" fmla="*/ 240 h 256"/>
                <a:gd name="T40" fmla="*/ 272 w 440"/>
                <a:gd name="T41" fmla="*/ 248 h 256"/>
                <a:gd name="T42" fmla="*/ 256 w 440"/>
                <a:gd name="T43" fmla="*/ 248 h 256"/>
                <a:gd name="T44" fmla="*/ 248 w 440"/>
                <a:gd name="T45" fmla="*/ 248 h 256"/>
                <a:gd name="T46" fmla="*/ 240 w 440"/>
                <a:gd name="T47" fmla="*/ 248 h 256"/>
                <a:gd name="T48" fmla="*/ 224 w 440"/>
                <a:gd name="T49" fmla="*/ 256 h 256"/>
                <a:gd name="T50" fmla="*/ 216 w 440"/>
                <a:gd name="T51" fmla="*/ 256 h 256"/>
                <a:gd name="T52" fmla="*/ 200 w 440"/>
                <a:gd name="T53" fmla="*/ 248 h 256"/>
                <a:gd name="T54" fmla="*/ 192 w 440"/>
                <a:gd name="T55" fmla="*/ 248 h 256"/>
                <a:gd name="T56" fmla="*/ 184 w 440"/>
                <a:gd name="T57" fmla="*/ 248 h 256"/>
                <a:gd name="T58" fmla="*/ 168 w 440"/>
                <a:gd name="T59" fmla="*/ 248 h 256"/>
                <a:gd name="T60" fmla="*/ 160 w 440"/>
                <a:gd name="T61" fmla="*/ 248 h 256"/>
                <a:gd name="T62" fmla="*/ 152 w 440"/>
                <a:gd name="T63" fmla="*/ 240 h 256"/>
                <a:gd name="T64" fmla="*/ 136 w 440"/>
                <a:gd name="T65" fmla="*/ 232 h 256"/>
                <a:gd name="T66" fmla="*/ 112 w 440"/>
                <a:gd name="T67" fmla="*/ 224 h 256"/>
                <a:gd name="T68" fmla="*/ 96 w 440"/>
                <a:gd name="T69" fmla="*/ 216 h 256"/>
                <a:gd name="T70" fmla="*/ 80 w 440"/>
                <a:gd name="T71" fmla="*/ 200 h 256"/>
                <a:gd name="T72" fmla="*/ 64 w 440"/>
                <a:gd name="T73" fmla="*/ 192 h 256"/>
                <a:gd name="T74" fmla="*/ 48 w 440"/>
                <a:gd name="T75" fmla="*/ 176 h 256"/>
                <a:gd name="T76" fmla="*/ 32 w 440"/>
                <a:gd name="T77" fmla="*/ 160 h 256"/>
                <a:gd name="T78" fmla="*/ 24 w 440"/>
                <a:gd name="T79" fmla="*/ 136 h 256"/>
                <a:gd name="T80" fmla="*/ 16 w 440"/>
                <a:gd name="T81" fmla="*/ 120 h 256"/>
                <a:gd name="T82" fmla="*/ 8 w 440"/>
                <a:gd name="T83" fmla="*/ 104 h 256"/>
                <a:gd name="T84" fmla="*/ 8 w 440"/>
                <a:gd name="T85" fmla="*/ 96 h 256"/>
                <a:gd name="T86" fmla="*/ 0 w 440"/>
                <a:gd name="T87" fmla="*/ 88 h 256"/>
                <a:gd name="T88" fmla="*/ 0 w 440"/>
                <a:gd name="T89" fmla="*/ 72 h 256"/>
                <a:gd name="T90" fmla="*/ 0 w 440"/>
                <a:gd name="T91" fmla="*/ 64 h 256"/>
                <a:gd name="T92" fmla="*/ 0 w 440"/>
                <a:gd name="T93" fmla="*/ 48 h 256"/>
                <a:gd name="T94" fmla="*/ 0 w 440"/>
                <a:gd name="T95" fmla="*/ 40 h 256"/>
                <a:gd name="T96" fmla="*/ 0 w 440"/>
                <a:gd name="T97" fmla="*/ 24 h 256"/>
                <a:gd name="T98" fmla="*/ 0 w 440"/>
                <a:gd name="T99" fmla="*/ 1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40" h="256">
                  <a:moveTo>
                    <a:pt x="440" y="0"/>
                  </a:moveTo>
                  <a:lnTo>
                    <a:pt x="440" y="8"/>
                  </a:lnTo>
                  <a:lnTo>
                    <a:pt x="440" y="16"/>
                  </a:lnTo>
                  <a:lnTo>
                    <a:pt x="440" y="24"/>
                  </a:lnTo>
                  <a:lnTo>
                    <a:pt x="440" y="32"/>
                  </a:lnTo>
                  <a:lnTo>
                    <a:pt x="440" y="40"/>
                  </a:lnTo>
                  <a:lnTo>
                    <a:pt x="440" y="40"/>
                  </a:lnTo>
                  <a:lnTo>
                    <a:pt x="440" y="48"/>
                  </a:lnTo>
                  <a:lnTo>
                    <a:pt x="440" y="56"/>
                  </a:lnTo>
                  <a:lnTo>
                    <a:pt x="440" y="64"/>
                  </a:lnTo>
                  <a:lnTo>
                    <a:pt x="440" y="64"/>
                  </a:lnTo>
                  <a:lnTo>
                    <a:pt x="440" y="72"/>
                  </a:lnTo>
                  <a:lnTo>
                    <a:pt x="432" y="80"/>
                  </a:lnTo>
                  <a:lnTo>
                    <a:pt x="432" y="80"/>
                  </a:lnTo>
                  <a:lnTo>
                    <a:pt x="432" y="88"/>
                  </a:lnTo>
                  <a:lnTo>
                    <a:pt x="432" y="96"/>
                  </a:lnTo>
                  <a:lnTo>
                    <a:pt x="432" y="96"/>
                  </a:lnTo>
                  <a:lnTo>
                    <a:pt x="424" y="104"/>
                  </a:lnTo>
                  <a:lnTo>
                    <a:pt x="424" y="104"/>
                  </a:lnTo>
                  <a:lnTo>
                    <a:pt x="424" y="120"/>
                  </a:lnTo>
                  <a:lnTo>
                    <a:pt x="416" y="128"/>
                  </a:lnTo>
                  <a:lnTo>
                    <a:pt x="416" y="136"/>
                  </a:lnTo>
                  <a:lnTo>
                    <a:pt x="408" y="144"/>
                  </a:lnTo>
                  <a:lnTo>
                    <a:pt x="400" y="152"/>
                  </a:lnTo>
                  <a:lnTo>
                    <a:pt x="400" y="160"/>
                  </a:lnTo>
                  <a:lnTo>
                    <a:pt x="392" y="168"/>
                  </a:lnTo>
                  <a:lnTo>
                    <a:pt x="384" y="176"/>
                  </a:lnTo>
                  <a:lnTo>
                    <a:pt x="376" y="184"/>
                  </a:lnTo>
                  <a:lnTo>
                    <a:pt x="368" y="192"/>
                  </a:lnTo>
                  <a:lnTo>
                    <a:pt x="360" y="200"/>
                  </a:lnTo>
                  <a:lnTo>
                    <a:pt x="352" y="208"/>
                  </a:lnTo>
                  <a:lnTo>
                    <a:pt x="344" y="216"/>
                  </a:lnTo>
                  <a:lnTo>
                    <a:pt x="336" y="224"/>
                  </a:lnTo>
                  <a:lnTo>
                    <a:pt x="328" y="224"/>
                  </a:lnTo>
                  <a:lnTo>
                    <a:pt x="312" y="232"/>
                  </a:lnTo>
                  <a:lnTo>
                    <a:pt x="304" y="232"/>
                  </a:lnTo>
                  <a:lnTo>
                    <a:pt x="296" y="240"/>
                  </a:lnTo>
                  <a:lnTo>
                    <a:pt x="288" y="240"/>
                  </a:lnTo>
                  <a:lnTo>
                    <a:pt x="288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72" y="248"/>
                  </a:lnTo>
                  <a:lnTo>
                    <a:pt x="264" y="248"/>
                  </a:lnTo>
                  <a:lnTo>
                    <a:pt x="256" y="248"/>
                  </a:lnTo>
                  <a:lnTo>
                    <a:pt x="256" y="248"/>
                  </a:lnTo>
                  <a:lnTo>
                    <a:pt x="248" y="248"/>
                  </a:lnTo>
                  <a:lnTo>
                    <a:pt x="240" y="248"/>
                  </a:lnTo>
                  <a:lnTo>
                    <a:pt x="240" y="248"/>
                  </a:lnTo>
                  <a:lnTo>
                    <a:pt x="232" y="248"/>
                  </a:lnTo>
                  <a:lnTo>
                    <a:pt x="224" y="256"/>
                  </a:lnTo>
                  <a:lnTo>
                    <a:pt x="216" y="256"/>
                  </a:lnTo>
                  <a:lnTo>
                    <a:pt x="216" y="256"/>
                  </a:lnTo>
                  <a:lnTo>
                    <a:pt x="208" y="248"/>
                  </a:lnTo>
                  <a:lnTo>
                    <a:pt x="200" y="248"/>
                  </a:lnTo>
                  <a:lnTo>
                    <a:pt x="200" y="248"/>
                  </a:lnTo>
                  <a:lnTo>
                    <a:pt x="192" y="248"/>
                  </a:lnTo>
                  <a:lnTo>
                    <a:pt x="184" y="248"/>
                  </a:lnTo>
                  <a:lnTo>
                    <a:pt x="184" y="248"/>
                  </a:lnTo>
                  <a:lnTo>
                    <a:pt x="176" y="248"/>
                  </a:lnTo>
                  <a:lnTo>
                    <a:pt x="168" y="248"/>
                  </a:lnTo>
                  <a:lnTo>
                    <a:pt x="168" y="248"/>
                  </a:lnTo>
                  <a:lnTo>
                    <a:pt x="160" y="248"/>
                  </a:lnTo>
                  <a:lnTo>
                    <a:pt x="152" y="240"/>
                  </a:lnTo>
                  <a:lnTo>
                    <a:pt x="152" y="240"/>
                  </a:lnTo>
                  <a:lnTo>
                    <a:pt x="144" y="240"/>
                  </a:lnTo>
                  <a:lnTo>
                    <a:pt x="136" y="232"/>
                  </a:lnTo>
                  <a:lnTo>
                    <a:pt x="120" y="232"/>
                  </a:lnTo>
                  <a:lnTo>
                    <a:pt x="112" y="224"/>
                  </a:lnTo>
                  <a:lnTo>
                    <a:pt x="104" y="224"/>
                  </a:lnTo>
                  <a:lnTo>
                    <a:pt x="96" y="216"/>
                  </a:lnTo>
                  <a:lnTo>
                    <a:pt x="88" y="208"/>
                  </a:lnTo>
                  <a:lnTo>
                    <a:pt x="80" y="200"/>
                  </a:lnTo>
                  <a:lnTo>
                    <a:pt x="72" y="200"/>
                  </a:lnTo>
                  <a:lnTo>
                    <a:pt x="64" y="192"/>
                  </a:lnTo>
                  <a:lnTo>
                    <a:pt x="56" y="184"/>
                  </a:lnTo>
                  <a:lnTo>
                    <a:pt x="48" y="176"/>
                  </a:lnTo>
                  <a:lnTo>
                    <a:pt x="40" y="168"/>
                  </a:lnTo>
                  <a:lnTo>
                    <a:pt x="32" y="160"/>
                  </a:lnTo>
                  <a:lnTo>
                    <a:pt x="32" y="152"/>
                  </a:lnTo>
                  <a:lnTo>
                    <a:pt x="24" y="136"/>
                  </a:lnTo>
                  <a:lnTo>
                    <a:pt x="16" y="128"/>
                  </a:lnTo>
                  <a:lnTo>
                    <a:pt x="16" y="120"/>
                  </a:lnTo>
                  <a:lnTo>
                    <a:pt x="8" y="112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96"/>
                  </a:lnTo>
                  <a:lnTo>
                    <a:pt x="8" y="88"/>
                  </a:lnTo>
                  <a:lnTo>
                    <a:pt x="0" y="88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8"/>
                  </a:lnTo>
                </a:path>
              </a:pathLst>
            </a:cu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22" name="Group 92"/>
          <p:cNvGrpSpPr>
            <a:grpSpLocks noChangeAspect="1"/>
          </p:cNvGrpSpPr>
          <p:nvPr/>
        </p:nvGrpSpPr>
        <p:grpSpPr bwMode="auto">
          <a:xfrm>
            <a:off x="2312174" y="3269224"/>
            <a:ext cx="1714500" cy="1041400"/>
            <a:chOff x="1484" y="1695"/>
            <a:chExt cx="1080" cy="656"/>
          </a:xfrm>
        </p:grpSpPr>
        <p:sp>
          <p:nvSpPr>
            <p:cNvPr id="123" name="AutoShape 91"/>
            <p:cNvSpPr>
              <a:spLocks noChangeAspect="1" noChangeArrowheads="1" noTextEdit="1"/>
            </p:cNvSpPr>
            <p:nvPr/>
          </p:nvSpPr>
          <p:spPr bwMode="auto">
            <a:xfrm>
              <a:off x="1484" y="1695"/>
              <a:ext cx="1080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" name="Line 93"/>
            <p:cNvSpPr>
              <a:spLocks noChangeShapeType="1"/>
            </p:cNvSpPr>
            <p:nvPr/>
          </p:nvSpPr>
          <p:spPr bwMode="auto">
            <a:xfrm>
              <a:off x="1548" y="2023"/>
              <a:ext cx="392" cy="0"/>
            </a:xfrm>
            <a:prstGeom prst="line">
              <a:avLst/>
            </a:prstGeom>
            <a:noFill/>
            <a:ln w="38100">
              <a:solidFill>
                <a:srgbClr val="C5234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5" name="Line 94"/>
            <p:cNvSpPr>
              <a:spLocks noChangeShapeType="1"/>
            </p:cNvSpPr>
            <p:nvPr/>
          </p:nvSpPr>
          <p:spPr bwMode="auto">
            <a:xfrm>
              <a:off x="2172" y="2023"/>
              <a:ext cx="312" cy="0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6" name="Line 95"/>
            <p:cNvSpPr>
              <a:spLocks noChangeShapeType="1"/>
            </p:cNvSpPr>
            <p:nvPr/>
          </p:nvSpPr>
          <p:spPr bwMode="auto">
            <a:xfrm flipV="1">
              <a:off x="2172" y="1767"/>
              <a:ext cx="0" cy="504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7" name="Freeform 96"/>
            <p:cNvSpPr>
              <a:spLocks/>
            </p:cNvSpPr>
            <p:nvPr/>
          </p:nvSpPr>
          <p:spPr bwMode="auto">
            <a:xfrm>
              <a:off x="1948" y="1879"/>
              <a:ext cx="192" cy="288"/>
            </a:xfrm>
            <a:custGeom>
              <a:avLst/>
              <a:gdLst>
                <a:gd name="T0" fmla="*/ 0 w 192"/>
                <a:gd name="T1" fmla="*/ 288 h 288"/>
                <a:gd name="T2" fmla="*/ 192 w 192"/>
                <a:gd name="T3" fmla="*/ 144 h 288"/>
                <a:gd name="T4" fmla="*/ 0 w 192"/>
                <a:gd name="T5" fmla="*/ 0 h 288"/>
                <a:gd name="T6" fmla="*/ 0 w 192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288">
                  <a:moveTo>
                    <a:pt x="0" y="288"/>
                  </a:moveTo>
                  <a:lnTo>
                    <a:pt x="192" y="144"/>
                  </a:lnTo>
                  <a:lnTo>
                    <a:pt x="0" y="0"/>
                  </a:lnTo>
                  <a:lnTo>
                    <a:pt x="0" y="288"/>
                  </a:lnTo>
                  <a:close/>
                </a:path>
              </a:pathLst>
            </a:custGeom>
            <a:noFill/>
            <a:ln w="38100">
              <a:solidFill>
                <a:srgbClr val="C5234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34" name="Group 76"/>
          <p:cNvGrpSpPr>
            <a:grpSpLocks noChangeAspect="1"/>
          </p:cNvGrpSpPr>
          <p:nvPr/>
        </p:nvGrpSpPr>
        <p:grpSpPr bwMode="auto">
          <a:xfrm rot="5400000">
            <a:off x="3771513" y="5251455"/>
            <a:ext cx="644338" cy="1168400"/>
            <a:chOff x="4500" y="1570"/>
            <a:chExt cx="600" cy="1088"/>
          </a:xfrm>
        </p:grpSpPr>
        <p:sp>
          <p:nvSpPr>
            <p:cNvPr id="135" name="AutoShape 75"/>
            <p:cNvSpPr>
              <a:spLocks noChangeAspect="1" noChangeArrowheads="1" noTextEdit="1"/>
            </p:cNvSpPr>
            <p:nvPr/>
          </p:nvSpPr>
          <p:spPr bwMode="auto">
            <a:xfrm>
              <a:off x="4500" y="1570"/>
              <a:ext cx="600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6" name="Freeform 77"/>
            <p:cNvSpPr>
              <a:spLocks/>
            </p:cNvSpPr>
            <p:nvPr/>
          </p:nvSpPr>
          <p:spPr bwMode="auto">
            <a:xfrm>
              <a:off x="4620" y="1898"/>
              <a:ext cx="360" cy="352"/>
            </a:xfrm>
            <a:custGeom>
              <a:avLst/>
              <a:gdLst>
                <a:gd name="T0" fmla="*/ 160 w 360"/>
                <a:gd name="T1" fmla="*/ 0 h 352"/>
                <a:gd name="T2" fmla="*/ 136 w 360"/>
                <a:gd name="T3" fmla="*/ 0 h 352"/>
                <a:gd name="T4" fmla="*/ 112 w 360"/>
                <a:gd name="T5" fmla="*/ 8 h 352"/>
                <a:gd name="T6" fmla="*/ 88 w 360"/>
                <a:gd name="T7" fmla="*/ 24 h 352"/>
                <a:gd name="T8" fmla="*/ 64 w 360"/>
                <a:gd name="T9" fmla="*/ 40 h 352"/>
                <a:gd name="T10" fmla="*/ 48 w 360"/>
                <a:gd name="T11" fmla="*/ 56 h 352"/>
                <a:gd name="T12" fmla="*/ 32 w 360"/>
                <a:gd name="T13" fmla="*/ 80 h 352"/>
                <a:gd name="T14" fmla="*/ 16 w 360"/>
                <a:gd name="T15" fmla="*/ 96 h 352"/>
                <a:gd name="T16" fmla="*/ 8 w 360"/>
                <a:gd name="T17" fmla="*/ 120 h 352"/>
                <a:gd name="T18" fmla="*/ 0 w 360"/>
                <a:gd name="T19" fmla="*/ 152 h 352"/>
                <a:gd name="T20" fmla="*/ 0 w 360"/>
                <a:gd name="T21" fmla="*/ 176 h 352"/>
                <a:gd name="T22" fmla="*/ 0 w 360"/>
                <a:gd name="T23" fmla="*/ 200 h 352"/>
                <a:gd name="T24" fmla="*/ 8 w 360"/>
                <a:gd name="T25" fmla="*/ 232 h 352"/>
                <a:gd name="T26" fmla="*/ 16 w 360"/>
                <a:gd name="T27" fmla="*/ 256 h 352"/>
                <a:gd name="T28" fmla="*/ 32 w 360"/>
                <a:gd name="T29" fmla="*/ 272 h 352"/>
                <a:gd name="T30" fmla="*/ 48 w 360"/>
                <a:gd name="T31" fmla="*/ 296 h 352"/>
                <a:gd name="T32" fmla="*/ 64 w 360"/>
                <a:gd name="T33" fmla="*/ 312 h 352"/>
                <a:gd name="T34" fmla="*/ 88 w 360"/>
                <a:gd name="T35" fmla="*/ 328 h 352"/>
                <a:gd name="T36" fmla="*/ 112 w 360"/>
                <a:gd name="T37" fmla="*/ 344 h 352"/>
                <a:gd name="T38" fmla="*/ 136 w 360"/>
                <a:gd name="T39" fmla="*/ 352 h 352"/>
                <a:gd name="T40" fmla="*/ 160 w 360"/>
                <a:gd name="T41" fmla="*/ 352 h 352"/>
                <a:gd name="T42" fmla="*/ 192 w 360"/>
                <a:gd name="T43" fmla="*/ 352 h 352"/>
                <a:gd name="T44" fmla="*/ 216 w 360"/>
                <a:gd name="T45" fmla="*/ 352 h 352"/>
                <a:gd name="T46" fmla="*/ 240 w 360"/>
                <a:gd name="T47" fmla="*/ 344 h 352"/>
                <a:gd name="T48" fmla="*/ 264 w 360"/>
                <a:gd name="T49" fmla="*/ 336 h 352"/>
                <a:gd name="T50" fmla="*/ 288 w 360"/>
                <a:gd name="T51" fmla="*/ 320 h 352"/>
                <a:gd name="T52" fmla="*/ 304 w 360"/>
                <a:gd name="T53" fmla="*/ 304 h 352"/>
                <a:gd name="T54" fmla="*/ 328 w 360"/>
                <a:gd name="T55" fmla="*/ 280 h 352"/>
                <a:gd name="T56" fmla="*/ 336 w 360"/>
                <a:gd name="T57" fmla="*/ 264 h 352"/>
                <a:gd name="T58" fmla="*/ 352 w 360"/>
                <a:gd name="T59" fmla="*/ 240 h 352"/>
                <a:gd name="T60" fmla="*/ 360 w 360"/>
                <a:gd name="T61" fmla="*/ 216 h 352"/>
                <a:gd name="T62" fmla="*/ 360 w 360"/>
                <a:gd name="T63" fmla="*/ 184 h 352"/>
                <a:gd name="T64" fmla="*/ 360 w 360"/>
                <a:gd name="T65" fmla="*/ 160 h 352"/>
                <a:gd name="T66" fmla="*/ 352 w 360"/>
                <a:gd name="T67" fmla="*/ 128 h 352"/>
                <a:gd name="T68" fmla="*/ 344 w 360"/>
                <a:gd name="T69" fmla="*/ 104 h 352"/>
                <a:gd name="T70" fmla="*/ 336 w 360"/>
                <a:gd name="T71" fmla="*/ 80 h 352"/>
                <a:gd name="T72" fmla="*/ 320 w 360"/>
                <a:gd name="T73" fmla="*/ 64 h 352"/>
                <a:gd name="T74" fmla="*/ 304 w 360"/>
                <a:gd name="T75" fmla="*/ 40 h 352"/>
                <a:gd name="T76" fmla="*/ 280 w 360"/>
                <a:gd name="T77" fmla="*/ 32 h 352"/>
                <a:gd name="T78" fmla="*/ 256 w 360"/>
                <a:gd name="T79" fmla="*/ 16 h 352"/>
                <a:gd name="T80" fmla="*/ 232 w 360"/>
                <a:gd name="T81" fmla="*/ 8 h 352"/>
                <a:gd name="T82" fmla="*/ 208 w 360"/>
                <a:gd name="T83" fmla="*/ 0 h 352"/>
                <a:gd name="T84" fmla="*/ 176 w 360"/>
                <a:gd name="T8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0" h="352">
                  <a:moveTo>
                    <a:pt x="176" y="0"/>
                  </a:moveTo>
                  <a:lnTo>
                    <a:pt x="168" y="0"/>
                  </a:lnTo>
                  <a:lnTo>
                    <a:pt x="160" y="0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36" y="0"/>
                  </a:lnTo>
                  <a:lnTo>
                    <a:pt x="128" y="8"/>
                  </a:lnTo>
                  <a:lnTo>
                    <a:pt x="120" y="8"/>
                  </a:lnTo>
                  <a:lnTo>
                    <a:pt x="112" y="8"/>
                  </a:lnTo>
                  <a:lnTo>
                    <a:pt x="104" y="16"/>
                  </a:lnTo>
                  <a:lnTo>
                    <a:pt x="96" y="16"/>
                  </a:lnTo>
                  <a:lnTo>
                    <a:pt x="88" y="24"/>
                  </a:lnTo>
                  <a:lnTo>
                    <a:pt x="80" y="32"/>
                  </a:lnTo>
                  <a:lnTo>
                    <a:pt x="72" y="32"/>
                  </a:lnTo>
                  <a:lnTo>
                    <a:pt x="64" y="40"/>
                  </a:lnTo>
                  <a:lnTo>
                    <a:pt x="56" y="40"/>
                  </a:lnTo>
                  <a:lnTo>
                    <a:pt x="48" y="48"/>
                  </a:lnTo>
                  <a:lnTo>
                    <a:pt x="48" y="56"/>
                  </a:lnTo>
                  <a:lnTo>
                    <a:pt x="40" y="64"/>
                  </a:lnTo>
                  <a:lnTo>
                    <a:pt x="32" y="72"/>
                  </a:lnTo>
                  <a:lnTo>
                    <a:pt x="32" y="80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0" y="136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0" y="216"/>
                  </a:lnTo>
                  <a:lnTo>
                    <a:pt x="8" y="224"/>
                  </a:lnTo>
                  <a:lnTo>
                    <a:pt x="8" y="232"/>
                  </a:lnTo>
                  <a:lnTo>
                    <a:pt x="8" y="240"/>
                  </a:lnTo>
                  <a:lnTo>
                    <a:pt x="16" y="248"/>
                  </a:lnTo>
                  <a:lnTo>
                    <a:pt x="16" y="256"/>
                  </a:lnTo>
                  <a:lnTo>
                    <a:pt x="24" y="264"/>
                  </a:lnTo>
                  <a:lnTo>
                    <a:pt x="24" y="272"/>
                  </a:lnTo>
                  <a:lnTo>
                    <a:pt x="32" y="272"/>
                  </a:lnTo>
                  <a:lnTo>
                    <a:pt x="32" y="280"/>
                  </a:lnTo>
                  <a:lnTo>
                    <a:pt x="40" y="288"/>
                  </a:lnTo>
                  <a:lnTo>
                    <a:pt x="48" y="296"/>
                  </a:lnTo>
                  <a:lnTo>
                    <a:pt x="48" y="304"/>
                  </a:lnTo>
                  <a:lnTo>
                    <a:pt x="56" y="312"/>
                  </a:lnTo>
                  <a:lnTo>
                    <a:pt x="64" y="312"/>
                  </a:lnTo>
                  <a:lnTo>
                    <a:pt x="72" y="320"/>
                  </a:lnTo>
                  <a:lnTo>
                    <a:pt x="80" y="320"/>
                  </a:lnTo>
                  <a:lnTo>
                    <a:pt x="88" y="328"/>
                  </a:lnTo>
                  <a:lnTo>
                    <a:pt x="96" y="336"/>
                  </a:lnTo>
                  <a:lnTo>
                    <a:pt x="104" y="336"/>
                  </a:lnTo>
                  <a:lnTo>
                    <a:pt x="112" y="344"/>
                  </a:lnTo>
                  <a:lnTo>
                    <a:pt x="120" y="344"/>
                  </a:lnTo>
                  <a:lnTo>
                    <a:pt x="128" y="344"/>
                  </a:lnTo>
                  <a:lnTo>
                    <a:pt x="136" y="352"/>
                  </a:lnTo>
                  <a:lnTo>
                    <a:pt x="144" y="352"/>
                  </a:lnTo>
                  <a:lnTo>
                    <a:pt x="152" y="352"/>
                  </a:lnTo>
                  <a:lnTo>
                    <a:pt x="160" y="352"/>
                  </a:lnTo>
                  <a:lnTo>
                    <a:pt x="168" y="352"/>
                  </a:lnTo>
                  <a:lnTo>
                    <a:pt x="176" y="352"/>
                  </a:lnTo>
                  <a:lnTo>
                    <a:pt x="192" y="352"/>
                  </a:lnTo>
                  <a:lnTo>
                    <a:pt x="200" y="352"/>
                  </a:lnTo>
                  <a:lnTo>
                    <a:pt x="208" y="352"/>
                  </a:lnTo>
                  <a:lnTo>
                    <a:pt x="216" y="352"/>
                  </a:lnTo>
                  <a:lnTo>
                    <a:pt x="224" y="352"/>
                  </a:lnTo>
                  <a:lnTo>
                    <a:pt x="232" y="344"/>
                  </a:lnTo>
                  <a:lnTo>
                    <a:pt x="240" y="344"/>
                  </a:lnTo>
                  <a:lnTo>
                    <a:pt x="248" y="344"/>
                  </a:lnTo>
                  <a:lnTo>
                    <a:pt x="256" y="336"/>
                  </a:lnTo>
                  <a:lnTo>
                    <a:pt x="264" y="336"/>
                  </a:lnTo>
                  <a:lnTo>
                    <a:pt x="272" y="328"/>
                  </a:lnTo>
                  <a:lnTo>
                    <a:pt x="280" y="320"/>
                  </a:lnTo>
                  <a:lnTo>
                    <a:pt x="288" y="320"/>
                  </a:lnTo>
                  <a:lnTo>
                    <a:pt x="296" y="312"/>
                  </a:lnTo>
                  <a:lnTo>
                    <a:pt x="304" y="312"/>
                  </a:lnTo>
                  <a:lnTo>
                    <a:pt x="304" y="304"/>
                  </a:lnTo>
                  <a:lnTo>
                    <a:pt x="312" y="296"/>
                  </a:lnTo>
                  <a:lnTo>
                    <a:pt x="320" y="288"/>
                  </a:lnTo>
                  <a:lnTo>
                    <a:pt x="328" y="280"/>
                  </a:lnTo>
                  <a:lnTo>
                    <a:pt x="328" y="272"/>
                  </a:lnTo>
                  <a:lnTo>
                    <a:pt x="336" y="272"/>
                  </a:lnTo>
                  <a:lnTo>
                    <a:pt x="336" y="264"/>
                  </a:lnTo>
                  <a:lnTo>
                    <a:pt x="344" y="256"/>
                  </a:lnTo>
                  <a:lnTo>
                    <a:pt x="344" y="248"/>
                  </a:lnTo>
                  <a:lnTo>
                    <a:pt x="352" y="240"/>
                  </a:lnTo>
                  <a:lnTo>
                    <a:pt x="352" y="232"/>
                  </a:lnTo>
                  <a:lnTo>
                    <a:pt x="352" y="224"/>
                  </a:lnTo>
                  <a:lnTo>
                    <a:pt x="360" y="216"/>
                  </a:lnTo>
                  <a:lnTo>
                    <a:pt x="360" y="200"/>
                  </a:lnTo>
                  <a:lnTo>
                    <a:pt x="360" y="192"/>
                  </a:lnTo>
                  <a:lnTo>
                    <a:pt x="360" y="184"/>
                  </a:lnTo>
                  <a:lnTo>
                    <a:pt x="360" y="176"/>
                  </a:lnTo>
                  <a:lnTo>
                    <a:pt x="360" y="168"/>
                  </a:lnTo>
                  <a:lnTo>
                    <a:pt x="360" y="160"/>
                  </a:lnTo>
                  <a:lnTo>
                    <a:pt x="360" y="152"/>
                  </a:lnTo>
                  <a:lnTo>
                    <a:pt x="360" y="136"/>
                  </a:lnTo>
                  <a:lnTo>
                    <a:pt x="352" y="128"/>
                  </a:lnTo>
                  <a:lnTo>
                    <a:pt x="352" y="120"/>
                  </a:lnTo>
                  <a:lnTo>
                    <a:pt x="352" y="112"/>
                  </a:lnTo>
                  <a:lnTo>
                    <a:pt x="344" y="104"/>
                  </a:lnTo>
                  <a:lnTo>
                    <a:pt x="344" y="96"/>
                  </a:lnTo>
                  <a:lnTo>
                    <a:pt x="336" y="88"/>
                  </a:lnTo>
                  <a:lnTo>
                    <a:pt x="336" y="80"/>
                  </a:lnTo>
                  <a:lnTo>
                    <a:pt x="328" y="80"/>
                  </a:lnTo>
                  <a:lnTo>
                    <a:pt x="328" y="72"/>
                  </a:lnTo>
                  <a:lnTo>
                    <a:pt x="320" y="64"/>
                  </a:lnTo>
                  <a:lnTo>
                    <a:pt x="312" y="56"/>
                  </a:lnTo>
                  <a:lnTo>
                    <a:pt x="304" y="48"/>
                  </a:lnTo>
                  <a:lnTo>
                    <a:pt x="304" y="40"/>
                  </a:lnTo>
                  <a:lnTo>
                    <a:pt x="296" y="40"/>
                  </a:lnTo>
                  <a:lnTo>
                    <a:pt x="288" y="32"/>
                  </a:lnTo>
                  <a:lnTo>
                    <a:pt x="280" y="32"/>
                  </a:lnTo>
                  <a:lnTo>
                    <a:pt x="272" y="24"/>
                  </a:lnTo>
                  <a:lnTo>
                    <a:pt x="264" y="16"/>
                  </a:lnTo>
                  <a:lnTo>
                    <a:pt x="256" y="16"/>
                  </a:lnTo>
                  <a:lnTo>
                    <a:pt x="248" y="8"/>
                  </a:lnTo>
                  <a:lnTo>
                    <a:pt x="240" y="8"/>
                  </a:lnTo>
                  <a:lnTo>
                    <a:pt x="232" y="8"/>
                  </a:lnTo>
                  <a:lnTo>
                    <a:pt x="224" y="0"/>
                  </a:lnTo>
                  <a:lnTo>
                    <a:pt x="216" y="0"/>
                  </a:lnTo>
                  <a:lnTo>
                    <a:pt x="208" y="0"/>
                  </a:lnTo>
                  <a:lnTo>
                    <a:pt x="200" y="0"/>
                  </a:lnTo>
                  <a:lnTo>
                    <a:pt x="192" y="0"/>
                  </a:lnTo>
                  <a:lnTo>
                    <a:pt x="176" y="0"/>
                  </a:lnTo>
                </a:path>
              </a:pathLst>
            </a:custGeom>
            <a:noFill/>
            <a:ln w="38100">
              <a:solidFill>
                <a:srgbClr val="C5234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" name="Line 78"/>
            <p:cNvSpPr>
              <a:spLocks noChangeShapeType="1"/>
            </p:cNvSpPr>
            <p:nvPr/>
          </p:nvSpPr>
          <p:spPr bwMode="auto">
            <a:xfrm>
              <a:off x="4796" y="1642"/>
              <a:ext cx="0" cy="248"/>
            </a:xfrm>
            <a:prstGeom prst="line">
              <a:avLst/>
            </a:prstGeom>
            <a:noFill/>
            <a:ln w="38100">
              <a:solidFill>
                <a:srgbClr val="C5234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" name="Line 79"/>
            <p:cNvSpPr>
              <a:spLocks noChangeShapeType="1"/>
            </p:cNvSpPr>
            <p:nvPr/>
          </p:nvSpPr>
          <p:spPr bwMode="auto">
            <a:xfrm>
              <a:off x="4796" y="2306"/>
              <a:ext cx="0" cy="272"/>
            </a:xfrm>
            <a:prstGeom prst="line">
              <a:avLst/>
            </a:pr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9" name="Freeform 80"/>
            <p:cNvSpPr>
              <a:spLocks/>
            </p:cNvSpPr>
            <p:nvPr/>
          </p:nvSpPr>
          <p:spPr bwMode="auto">
            <a:xfrm>
              <a:off x="4580" y="2042"/>
              <a:ext cx="440" cy="256"/>
            </a:xfrm>
            <a:custGeom>
              <a:avLst/>
              <a:gdLst>
                <a:gd name="T0" fmla="*/ 440 w 440"/>
                <a:gd name="T1" fmla="*/ 8 h 256"/>
                <a:gd name="T2" fmla="*/ 440 w 440"/>
                <a:gd name="T3" fmla="*/ 24 h 256"/>
                <a:gd name="T4" fmla="*/ 440 w 440"/>
                <a:gd name="T5" fmla="*/ 40 h 256"/>
                <a:gd name="T6" fmla="*/ 440 w 440"/>
                <a:gd name="T7" fmla="*/ 48 h 256"/>
                <a:gd name="T8" fmla="*/ 440 w 440"/>
                <a:gd name="T9" fmla="*/ 64 h 256"/>
                <a:gd name="T10" fmla="*/ 440 w 440"/>
                <a:gd name="T11" fmla="*/ 72 h 256"/>
                <a:gd name="T12" fmla="*/ 432 w 440"/>
                <a:gd name="T13" fmla="*/ 80 h 256"/>
                <a:gd name="T14" fmla="*/ 432 w 440"/>
                <a:gd name="T15" fmla="*/ 96 h 256"/>
                <a:gd name="T16" fmla="*/ 424 w 440"/>
                <a:gd name="T17" fmla="*/ 104 h 256"/>
                <a:gd name="T18" fmla="*/ 424 w 440"/>
                <a:gd name="T19" fmla="*/ 120 h 256"/>
                <a:gd name="T20" fmla="*/ 416 w 440"/>
                <a:gd name="T21" fmla="*/ 136 h 256"/>
                <a:gd name="T22" fmla="*/ 400 w 440"/>
                <a:gd name="T23" fmla="*/ 152 h 256"/>
                <a:gd name="T24" fmla="*/ 392 w 440"/>
                <a:gd name="T25" fmla="*/ 168 h 256"/>
                <a:gd name="T26" fmla="*/ 376 w 440"/>
                <a:gd name="T27" fmla="*/ 184 h 256"/>
                <a:gd name="T28" fmla="*/ 360 w 440"/>
                <a:gd name="T29" fmla="*/ 200 h 256"/>
                <a:gd name="T30" fmla="*/ 344 w 440"/>
                <a:gd name="T31" fmla="*/ 216 h 256"/>
                <a:gd name="T32" fmla="*/ 328 w 440"/>
                <a:gd name="T33" fmla="*/ 224 h 256"/>
                <a:gd name="T34" fmla="*/ 304 w 440"/>
                <a:gd name="T35" fmla="*/ 232 h 256"/>
                <a:gd name="T36" fmla="*/ 288 w 440"/>
                <a:gd name="T37" fmla="*/ 240 h 256"/>
                <a:gd name="T38" fmla="*/ 280 w 440"/>
                <a:gd name="T39" fmla="*/ 240 h 256"/>
                <a:gd name="T40" fmla="*/ 272 w 440"/>
                <a:gd name="T41" fmla="*/ 248 h 256"/>
                <a:gd name="T42" fmla="*/ 256 w 440"/>
                <a:gd name="T43" fmla="*/ 248 h 256"/>
                <a:gd name="T44" fmla="*/ 248 w 440"/>
                <a:gd name="T45" fmla="*/ 248 h 256"/>
                <a:gd name="T46" fmla="*/ 240 w 440"/>
                <a:gd name="T47" fmla="*/ 248 h 256"/>
                <a:gd name="T48" fmla="*/ 224 w 440"/>
                <a:gd name="T49" fmla="*/ 256 h 256"/>
                <a:gd name="T50" fmla="*/ 216 w 440"/>
                <a:gd name="T51" fmla="*/ 256 h 256"/>
                <a:gd name="T52" fmla="*/ 200 w 440"/>
                <a:gd name="T53" fmla="*/ 248 h 256"/>
                <a:gd name="T54" fmla="*/ 192 w 440"/>
                <a:gd name="T55" fmla="*/ 248 h 256"/>
                <a:gd name="T56" fmla="*/ 184 w 440"/>
                <a:gd name="T57" fmla="*/ 248 h 256"/>
                <a:gd name="T58" fmla="*/ 168 w 440"/>
                <a:gd name="T59" fmla="*/ 248 h 256"/>
                <a:gd name="T60" fmla="*/ 160 w 440"/>
                <a:gd name="T61" fmla="*/ 248 h 256"/>
                <a:gd name="T62" fmla="*/ 152 w 440"/>
                <a:gd name="T63" fmla="*/ 240 h 256"/>
                <a:gd name="T64" fmla="*/ 136 w 440"/>
                <a:gd name="T65" fmla="*/ 232 h 256"/>
                <a:gd name="T66" fmla="*/ 112 w 440"/>
                <a:gd name="T67" fmla="*/ 224 h 256"/>
                <a:gd name="T68" fmla="*/ 96 w 440"/>
                <a:gd name="T69" fmla="*/ 216 h 256"/>
                <a:gd name="T70" fmla="*/ 80 w 440"/>
                <a:gd name="T71" fmla="*/ 200 h 256"/>
                <a:gd name="T72" fmla="*/ 64 w 440"/>
                <a:gd name="T73" fmla="*/ 192 h 256"/>
                <a:gd name="T74" fmla="*/ 48 w 440"/>
                <a:gd name="T75" fmla="*/ 176 h 256"/>
                <a:gd name="T76" fmla="*/ 32 w 440"/>
                <a:gd name="T77" fmla="*/ 160 h 256"/>
                <a:gd name="T78" fmla="*/ 24 w 440"/>
                <a:gd name="T79" fmla="*/ 136 h 256"/>
                <a:gd name="T80" fmla="*/ 16 w 440"/>
                <a:gd name="T81" fmla="*/ 120 h 256"/>
                <a:gd name="T82" fmla="*/ 8 w 440"/>
                <a:gd name="T83" fmla="*/ 104 h 256"/>
                <a:gd name="T84" fmla="*/ 8 w 440"/>
                <a:gd name="T85" fmla="*/ 96 h 256"/>
                <a:gd name="T86" fmla="*/ 0 w 440"/>
                <a:gd name="T87" fmla="*/ 88 h 256"/>
                <a:gd name="T88" fmla="*/ 0 w 440"/>
                <a:gd name="T89" fmla="*/ 72 h 256"/>
                <a:gd name="T90" fmla="*/ 0 w 440"/>
                <a:gd name="T91" fmla="*/ 64 h 256"/>
                <a:gd name="T92" fmla="*/ 0 w 440"/>
                <a:gd name="T93" fmla="*/ 48 h 256"/>
                <a:gd name="T94" fmla="*/ 0 w 440"/>
                <a:gd name="T95" fmla="*/ 40 h 256"/>
                <a:gd name="T96" fmla="*/ 0 w 440"/>
                <a:gd name="T97" fmla="*/ 24 h 256"/>
                <a:gd name="T98" fmla="*/ 0 w 440"/>
                <a:gd name="T99" fmla="*/ 1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40" h="256">
                  <a:moveTo>
                    <a:pt x="440" y="0"/>
                  </a:moveTo>
                  <a:lnTo>
                    <a:pt x="440" y="8"/>
                  </a:lnTo>
                  <a:lnTo>
                    <a:pt x="440" y="16"/>
                  </a:lnTo>
                  <a:lnTo>
                    <a:pt x="440" y="24"/>
                  </a:lnTo>
                  <a:lnTo>
                    <a:pt x="440" y="32"/>
                  </a:lnTo>
                  <a:lnTo>
                    <a:pt x="440" y="40"/>
                  </a:lnTo>
                  <a:lnTo>
                    <a:pt x="440" y="40"/>
                  </a:lnTo>
                  <a:lnTo>
                    <a:pt x="440" y="48"/>
                  </a:lnTo>
                  <a:lnTo>
                    <a:pt x="440" y="56"/>
                  </a:lnTo>
                  <a:lnTo>
                    <a:pt x="440" y="64"/>
                  </a:lnTo>
                  <a:lnTo>
                    <a:pt x="440" y="64"/>
                  </a:lnTo>
                  <a:lnTo>
                    <a:pt x="440" y="72"/>
                  </a:lnTo>
                  <a:lnTo>
                    <a:pt x="432" y="80"/>
                  </a:lnTo>
                  <a:lnTo>
                    <a:pt x="432" y="80"/>
                  </a:lnTo>
                  <a:lnTo>
                    <a:pt x="432" y="88"/>
                  </a:lnTo>
                  <a:lnTo>
                    <a:pt x="432" y="96"/>
                  </a:lnTo>
                  <a:lnTo>
                    <a:pt x="432" y="96"/>
                  </a:lnTo>
                  <a:lnTo>
                    <a:pt x="424" y="104"/>
                  </a:lnTo>
                  <a:lnTo>
                    <a:pt x="424" y="104"/>
                  </a:lnTo>
                  <a:lnTo>
                    <a:pt x="424" y="120"/>
                  </a:lnTo>
                  <a:lnTo>
                    <a:pt x="416" y="128"/>
                  </a:lnTo>
                  <a:lnTo>
                    <a:pt x="416" y="136"/>
                  </a:lnTo>
                  <a:lnTo>
                    <a:pt x="408" y="144"/>
                  </a:lnTo>
                  <a:lnTo>
                    <a:pt x="400" y="152"/>
                  </a:lnTo>
                  <a:lnTo>
                    <a:pt x="400" y="160"/>
                  </a:lnTo>
                  <a:lnTo>
                    <a:pt x="392" y="168"/>
                  </a:lnTo>
                  <a:lnTo>
                    <a:pt x="384" y="176"/>
                  </a:lnTo>
                  <a:lnTo>
                    <a:pt x="376" y="184"/>
                  </a:lnTo>
                  <a:lnTo>
                    <a:pt x="368" y="192"/>
                  </a:lnTo>
                  <a:lnTo>
                    <a:pt x="360" y="200"/>
                  </a:lnTo>
                  <a:lnTo>
                    <a:pt x="352" y="208"/>
                  </a:lnTo>
                  <a:lnTo>
                    <a:pt x="344" y="216"/>
                  </a:lnTo>
                  <a:lnTo>
                    <a:pt x="336" y="224"/>
                  </a:lnTo>
                  <a:lnTo>
                    <a:pt x="328" y="224"/>
                  </a:lnTo>
                  <a:lnTo>
                    <a:pt x="312" y="232"/>
                  </a:lnTo>
                  <a:lnTo>
                    <a:pt x="304" y="232"/>
                  </a:lnTo>
                  <a:lnTo>
                    <a:pt x="296" y="240"/>
                  </a:lnTo>
                  <a:lnTo>
                    <a:pt x="288" y="240"/>
                  </a:lnTo>
                  <a:lnTo>
                    <a:pt x="288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72" y="248"/>
                  </a:lnTo>
                  <a:lnTo>
                    <a:pt x="264" y="248"/>
                  </a:lnTo>
                  <a:lnTo>
                    <a:pt x="256" y="248"/>
                  </a:lnTo>
                  <a:lnTo>
                    <a:pt x="256" y="248"/>
                  </a:lnTo>
                  <a:lnTo>
                    <a:pt x="248" y="248"/>
                  </a:lnTo>
                  <a:lnTo>
                    <a:pt x="240" y="248"/>
                  </a:lnTo>
                  <a:lnTo>
                    <a:pt x="240" y="248"/>
                  </a:lnTo>
                  <a:lnTo>
                    <a:pt x="232" y="248"/>
                  </a:lnTo>
                  <a:lnTo>
                    <a:pt x="224" y="256"/>
                  </a:lnTo>
                  <a:lnTo>
                    <a:pt x="216" y="256"/>
                  </a:lnTo>
                  <a:lnTo>
                    <a:pt x="216" y="256"/>
                  </a:lnTo>
                  <a:lnTo>
                    <a:pt x="208" y="248"/>
                  </a:lnTo>
                  <a:lnTo>
                    <a:pt x="200" y="248"/>
                  </a:lnTo>
                  <a:lnTo>
                    <a:pt x="200" y="248"/>
                  </a:lnTo>
                  <a:lnTo>
                    <a:pt x="192" y="248"/>
                  </a:lnTo>
                  <a:lnTo>
                    <a:pt x="184" y="248"/>
                  </a:lnTo>
                  <a:lnTo>
                    <a:pt x="184" y="248"/>
                  </a:lnTo>
                  <a:lnTo>
                    <a:pt x="176" y="248"/>
                  </a:lnTo>
                  <a:lnTo>
                    <a:pt x="168" y="248"/>
                  </a:lnTo>
                  <a:lnTo>
                    <a:pt x="168" y="248"/>
                  </a:lnTo>
                  <a:lnTo>
                    <a:pt x="160" y="248"/>
                  </a:lnTo>
                  <a:lnTo>
                    <a:pt x="152" y="240"/>
                  </a:lnTo>
                  <a:lnTo>
                    <a:pt x="152" y="240"/>
                  </a:lnTo>
                  <a:lnTo>
                    <a:pt x="144" y="240"/>
                  </a:lnTo>
                  <a:lnTo>
                    <a:pt x="136" y="232"/>
                  </a:lnTo>
                  <a:lnTo>
                    <a:pt x="120" y="232"/>
                  </a:lnTo>
                  <a:lnTo>
                    <a:pt x="112" y="224"/>
                  </a:lnTo>
                  <a:lnTo>
                    <a:pt x="104" y="224"/>
                  </a:lnTo>
                  <a:lnTo>
                    <a:pt x="96" y="216"/>
                  </a:lnTo>
                  <a:lnTo>
                    <a:pt x="88" y="208"/>
                  </a:lnTo>
                  <a:lnTo>
                    <a:pt x="80" y="200"/>
                  </a:lnTo>
                  <a:lnTo>
                    <a:pt x="72" y="200"/>
                  </a:lnTo>
                  <a:lnTo>
                    <a:pt x="64" y="192"/>
                  </a:lnTo>
                  <a:lnTo>
                    <a:pt x="56" y="184"/>
                  </a:lnTo>
                  <a:lnTo>
                    <a:pt x="48" y="176"/>
                  </a:lnTo>
                  <a:lnTo>
                    <a:pt x="40" y="168"/>
                  </a:lnTo>
                  <a:lnTo>
                    <a:pt x="32" y="160"/>
                  </a:lnTo>
                  <a:lnTo>
                    <a:pt x="32" y="152"/>
                  </a:lnTo>
                  <a:lnTo>
                    <a:pt x="24" y="136"/>
                  </a:lnTo>
                  <a:lnTo>
                    <a:pt x="16" y="128"/>
                  </a:lnTo>
                  <a:lnTo>
                    <a:pt x="16" y="120"/>
                  </a:lnTo>
                  <a:lnTo>
                    <a:pt x="8" y="112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96"/>
                  </a:lnTo>
                  <a:lnTo>
                    <a:pt x="8" y="88"/>
                  </a:lnTo>
                  <a:lnTo>
                    <a:pt x="0" y="88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8"/>
                  </a:lnTo>
                </a:path>
              </a:pathLst>
            </a:cu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1" name="Group 99"/>
          <p:cNvGrpSpPr>
            <a:grpSpLocks noChangeAspect="1"/>
          </p:cNvGrpSpPr>
          <p:nvPr/>
        </p:nvGrpSpPr>
        <p:grpSpPr bwMode="auto">
          <a:xfrm>
            <a:off x="4801438" y="4017963"/>
            <a:ext cx="1308100" cy="1397000"/>
            <a:chOff x="3068" y="2531"/>
            <a:chExt cx="824" cy="880"/>
          </a:xfrm>
        </p:grpSpPr>
        <p:sp>
          <p:nvSpPr>
            <p:cNvPr id="142" name="AutoShape 98"/>
            <p:cNvSpPr>
              <a:spLocks noChangeAspect="1" noChangeArrowheads="1" noTextEdit="1"/>
            </p:cNvSpPr>
            <p:nvPr/>
          </p:nvSpPr>
          <p:spPr bwMode="auto">
            <a:xfrm>
              <a:off x="3068" y="2531"/>
              <a:ext cx="824" cy="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3" name="Line 100"/>
            <p:cNvSpPr>
              <a:spLocks noChangeShapeType="1"/>
            </p:cNvSpPr>
            <p:nvPr/>
          </p:nvSpPr>
          <p:spPr bwMode="auto">
            <a:xfrm flipV="1">
              <a:off x="3500" y="2787"/>
              <a:ext cx="312" cy="176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" name="Freeform 101"/>
            <p:cNvSpPr>
              <a:spLocks/>
            </p:cNvSpPr>
            <p:nvPr/>
          </p:nvSpPr>
          <p:spPr bwMode="auto">
            <a:xfrm>
              <a:off x="3260" y="2603"/>
              <a:ext cx="424" cy="720"/>
            </a:xfrm>
            <a:custGeom>
              <a:avLst/>
              <a:gdLst>
                <a:gd name="T0" fmla="*/ 8 w 424"/>
                <a:gd name="T1" fmla="*/ 472 h 720"/>
                <a:gd name="T2" fmla="*/ 0 w 424"/>
                <a:gd name="T3" fmla="*/ 0 h 720"/>
                <a:gd name="T4" fmla="*/ 424 w 424"/>
                <a:gd name="T5" fmla="*/ 256 h 720"/>
                <a:gd name="T6" fmla="*/ 424 w 424"/>
                <a:gd name="T7" fmla="*/ 720 h 720"/>
                <a:gd name="T8" fmla="*/ 8 w 424"/>
                <a:gd name="T9" fmla="*/ 472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720">
                  <a:moveTo>
                    <a:pt x="8" y="472"/>
                  </a:moveTo>
                  <a:lnTo>
                    <a:pt x="0" y="0"/>
                  </a:lnTo>
                  <a:lnTo>
                    <a:pt x="424" y="256"/>
                  </a:lnTo>
                  <a:lnTo>
                    <a:pt x="424" y="720"/>
                  </a:lnTo>
                  <a:lnTo>
                    <a:pt x="8" y="472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5" name="Freeform 102"/>
            <p:cNvSpPr>
              <a:spLocks/>
            </p:cNvSpPr>
            <p:nvPr/>
          </p:nvSpPr>
          <p:spPr bwMode="auto">
            <a:xfrm>
              <a:off x="3340" y="2731"/>
              <a:ext cx="264" cy="480"/>
            </a:xfrm>
            <a:custGeom>
              <a:avLst/>
              <a:gdLst>
                <a:gd name="T0" fmla="*/ 264 w 264"/>
                <a:gd name="T1" fmla="*/ 152 h 480"/>
                <a:gd name="T2" fmla="*/ 0 w 264"/>
                <a:gd name="T3" fmla="*/ 0 h 480"/>
                <a:gd name="T4" fmla="*/ 0 w 264"/>
                <a:gd name="T5" fmla="*/ 320 h 480"/>
                <a:gd name="T6" fmla="*/ 264 w 264"/>
                <a:gd name="T7" fmla="*/ 480 h 480"/>
                <a:gd name="T8" fmla="*/ 264 w 264"/>
                <a:gd name="T9" fmla="*/ 152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480">
                  <a:moveTo>
                    <a:pt x="264" y="152"/>
                  </a:moveTo>
                  <a:lnTo>
                    <a:pt x="0" y="0"/>
                  </a:lnTo>
                  <a:lnTo>
                    <a:pt x="0" y="320"/>
                  </a:lnTo>
                  <a:lnTo>
                    <a:pt x="264" y="480"/>
                  </a:lnTo>
                  <a:lnTo>
                    <a:pt x="264" y="152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FF3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6" name="Line 103"/>
            <p:cNvSpPr>
              <a:spLocks noChangeShapeType="1"/>
            </p:cNvSpPr>
            <p:nvPr/>
          </p:nvSpPr>
          <p:spPr bwMode="auto">
            <a:xfrm flipH="1">
              <a:off x="3148" y="2979"/>
              <a:ext cx="312" cy="184"/>
            </a:xfrm>
            <a:prstGeom prst="line">
              <a:avLst/>
            </a:pr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8" name="Group 106"/>
          <p:cNvGrpSpPr>
            <a:grpSpLocks noChangeAspect="1"/>
          </p:cNvGrpSpPr>
          <p:nvPr/>
        </p:nvGrpSpPr>
        <p:grpSpPr bwMode="auto">
          <a:xfrm>
            <a:off x="6972300" y="4805363"/>
            <a:ext cx="1244600" cy="1104900"/>
            <a:chOff x="4392" y="3027"/>
            <a:chExt cx="784" cy="696"/>
          </a:xfrm>
        </p:grpSpPr>
        <p:sp>
          <p:nvSpPr>
            <p:cNvPr id="149" name="AutoShape 105"/>
            <p:cNvSpPr>
              <a:spLocks noChangeAspect="1" noChangeArrowheads="1" noTextEdit="1"/>
            </p:cNvSpPr>
            <p:nvPr/>
          </p:nvSpPr>
          <p:spPr bwMode="auto">
            <a:xfrm>
              <a:off x="4392" y="3027"/>
              <a:ext cx="784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0" name="Line 107"/>
            <p:cNvSpPr>
              <a:spLocks noChangeShapeType="1"/>
            </p:cNvSpPr>
            <p:nvPr/>
          </p:nvSpPr>
          <p:spPr bwMode="auto">
            <a:xfrm flipV="1">
              <a:off x="4464" y="3275"/>
              <a:ext cx="216" cy="368"/>
            </a:xfrm>
            <a:prstGeom prst="line">
              <a:avLst/>
            </a:pr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1" name="Line 108"/>
            <p:cNvSpPr>
              <a:spLocks noChangeShapeType="1"/>
            </p:cNvSpPr>
            <p:nvPr/>
          </p:nvSpPr>
          <p:spPr bwMode="auto">
            <a:xfrm>
              <a:off x="4848" y="3275"/>
              <a:ext cx="248" cy="0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2" name="Freeform 109"/>
            <p:cNvSpPr>
              <a:spLocks/>
            </p:cNvSpPr>
            <p:nvPr/>
          </p:nvSpPr>
          <p:spPr bwMode="auto">
            <a:xfrm>
              <a:off x="4664" y="3259"/>
              <a:ext cx="24" cy="24"/>
            </a:xfrm>
            <a:custGeom>
              <a:avLst/>
              <a:gdLst>
                <a:gd name="T0" fmla="*/ 0 w 24"/>
                <a:gd name="T1" fmla="*/ 16 h 24"/>
                <a:gd name="T2" fmla="*/ 0 w 24"/>
                <a:gd name="T3" fmla="*/ 16 h 24"/>
                <a:gd name="T4" fmla="*/ 0 w 24"/>
                <a:gd name="T5" fmla="*/ 16 h 24"/>
                <a:gd name="T6" fmla="*/ 0 w 24"/>
                <a:gd name="T7" fmla="*/ 24 h 24"/>
                <a:gd name="T8" fmla="*/ 0 w 24"/>
                <a:gd name="T9" fmla="*/ 24 h 24"/>
                <a:gd name="T10" fmla="*/ 0 w 24"/>
                <a:gd name="T11" fmla="*/ 24 h 24"/>
                <a:gd name="T12" fmla="*/ 8 w 24"/>
                <a:gd name="T13" fmla="*/ 24 h 24"/>
                <a:gd name="T14" fmla="*/ 8 w 24"/>
                <a:gd name="T15" fmla="*/ 24 h 24"/>
                <a:gd name="T16" fmla="*/ 8 w 24"/>
                <a:gd name="T17" fmla="*/ 24 h 24"/>
                <a:gd name="T18" fmla="*/ 8 w 24"/>
                <a:gd name="T19" fmla="*/ 24 h 24"/>
                <a:gd name="T20" fmla="*/ 16 w 24"/>
                <a:gd name="T21" fmla="*/ 24 h 24"/>
                <a:gd name="T22" fmla="*/ 16 w 24"/>
                <a:gd name="T23" fmla="*/ 24 h 24"/>
                <a:gd name="T24" fmla="*/ 16 w 24"/>
                <a:gd name="T25" fmla="*/ 24 h 24"/>
                <a:gd name="T26" fmla="*/ 16 w 24"/>
                <a:gd name="T27" fmla="*/ 24 h 24"/>
                <a:gd name="T28" fmla="*/ 16 w 24"/>
                <a:gd name="T29" fmla="*/ 24 h 24"/>
                <a:gd name="T30" fmla="*/ 24 w 24"/>
                <a:gd name="T31" fmla="*/ 24 h 24"/>
                <a:gd name="T32" fmla="*/ 24 w 24"/>
                <a:gd name="T33" fmla="*/ 24 h 24"/>
                <a:gd name="T34" fmla="*/ 24 w 24"/>
                <a:gd name="T35" fmla="*/ 24 h 24"/>
                <a:gd name="T36" fmla="*/ 24 w 24"/>
                <a:gd name="T37" fmla="*/ 16 h 24"/>
                <a:gd name="T38" fmla="*/ 24 w 24"/>
                <a:gd name="T39" fmla="*/ 16 h 24"/>
                <a:gd name="T40" fmla="*/ 24 w 24"/>
                <a:gd name="T41" fmla="*/ 16 h 24"/>
                <a:gd name="T42" fmla="*/ 24 w 24"/>
                <a:gd name="T43" fmla="*/ 16 h 24"/>
                <a:gd name="T44" fmla="*/ 24 w 24"/>
                <a:gd name="T45" fmla="*/ 16 h 24"/>
                <a:gd name="T46" fmla="*/ 24 w 24"/>
                <a:gd name="T47" fmla="*/ 8 h 24"/>
                <a:gd name="T48" fmla="*/ 24 w 24"/>
                <a:gd name="T49" fmla="*/ 8 h 24"/>
                <a:gd name="T50" fmla="*/ 24 w 24"/>
                <a:gd name="T51" fmla="*/ 8 h 24"/>
                <a:gd name="T52" fmla="*/ 16 w 24"/>
                <a:gd name="T53" fmla="*/ 8 h 24"/>
                <a:gd name="T54" fmla="*/ 16 w 24"/>
                <a:gd name="T55" fmla="*/ 8 h 24"/>
                <a:gd name="T56" fmla="*/ 16 w 24"/>
                <a:gd name="T57" fmla="*/ 0 h 24"/>
                <a:gd name="T58" fmla="*/ 16 w 24"/>
                <a:gd name="T59" fmla="*/ 0 h 24"/>
                <a:gd name="T60" fmla="*/ 16 w 24"/>
                <a:gd name="T61" fmla="*/ 0 h 24"/>
                <a:gd name="T62" fmla="*/ 8 w 24"/>
                <a:gd name="T63" fmla="*/ 0 h 24"/>
                <a:gd name="T64" fmla="*/ 8 w 24"/>
                <a:gd name="T65" fmla="*/ 0 h 24"/>
                <a:gd name="T66" fmla="*/ 8 w 24"/>
                <a:gd name="T67" fmla="*/ 8 h 24"/>
                <a:gd name="T68" fmla="*/ 8 w 24"/>
                <a:gd name="T69" fmla="*/ 8 h 24"/>
                <a:gd name="T70" fmla="*/ 0 w 24"/>
                <a:gd name="T71" fmla="*/ 8 h 24"/>
                <a:gd name="T72" fmla="*/ 0 w 24"/>
                <a:gd name="T73" fmla="*/ 8 h 24"/>
                <a:gd name="T74" fmla="*/ 0 w 24"/>
                <a:gd name="T75" fmla="*/ 8 h 24"/>
                <a:gd name="T76" fmla="*/ 0 w 24"/>
                <a:gd name="T77" fmla="*/ 16 h 24"/>
                <a:gd name="T78" fmla="*/ 0 w 24"/>
                <a:gd name="T79" fmla="*/ 16 h 24"/>
                <a:gd name="T80" fmla="*/ 0 w 24"/>
                <a:gd name="T8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3" name="Freeform 110"/>
            <p:cNvSpPr>
              <a:spLocks/>
            </p:cNvSpPr>
            <p:nvPr/>
          </p:nvSpPr>
          <p:spPr bwMode="auto">
            <a:xfrm>
              <a:off x="4664" y="3259"/>
              <a:ext cx="24" cy="24"/>
            </a:xfrm>
            <a:custGeom>
              <a:avLst/>
              <a:gdLst>
                <a:gd name="T0" fmla="*/ 0 w 24"/>
                <a:gd name="T1" fmla="*/ 16 h 24"/>
                <a:gd name="T2" fmla="*/ 0 w 24"/>
                <a:gd name="T3" fmla="*/ 16 h 24"/>
                <a:gd name="T4" fmla="*/ 0 w 24"/>
                <a:gd name="T5" fmla="*/ 16 h 24"/>
                <a:gd name="T6" fmla="*/ 0 w 24"/>
                <a:gd name="T7" fmla="*/ 24 h 24"/>
                <a:gd name="T8" fmla="*/ 0 w 24"/>
                <a:gd name="T9" fmla="*/ 24 h 24"/>
                <a:gd name="T10" fmla="*/ 0 w 24"/>
                <a:gd name="T11" fmla="*/ 24 h 24"/>
                <a:gd name="T12" fmla="*/ 8 w 24"/>
                <a:gd name="T13" fmla="*/ 24 h 24"/>
                <a:gd name="T14" fmla="*/ 8 w 24"/>
                <a:gd name="T15" fmla="*/ 24 h 24"/>
                <a:gd name="T16" fmla="*/ 8 w 24"/>
                <a:gd name="T17" fmla="*/ 24 h 24"/>
                <a:gd name="T18" fmla="*/ 8 w 24"/>
                <a:gd name="T19" fmla="*/ 24 h 24"/>
                <a:gd name="T20" fmla="*/ 16 w 24"/>
                <a:gd name="T21" fmla="*/ 24 h 24"/>
                <a:gd name="T22" fmla="*/ 16 w 24"/>
                <a:gd name="T23" fmla="*/ 24 h 24"/>
                <a:gd name="T24" fmla="*/ 16 w 24"/>
                <a:gd name="T25" fmla="*/ 24 h 24"/>
                <a:gd name="T26" fmla="*/ 16 w 24"/>
                <a:gd name="T27" fmla="*/ 24 h 24"/>
                <a:gd name="T28" fmla="*/ 16 w 24"/>
                <a:gd name="T29" fmla="*/ 24 h 24"/>
                <a:gd name="T30" fmla="*/ 24 w 24"/>
                <a:gd name="T31" fmla="*/ 24 h 24"/>
                <a:gd name="T32" fmla="*/ 24 w 24"/>
                <a:gd name="T33" fmla="*/ 24 h 24"/>
                <a:gd name="T34" fmla="*/ 24 w 24"/>
                <a:gd name="T35" fmla="*/ 24 h 24"/>
                <a:gd name="T36" fmla="*/ 24 w 24"/>
                <a:gd name="T37" fmla="*/ 16 h 24"/>
                <a:gd name="T38" fmla="*/ 24 w 24"/>
                <a:gd name="T39" fmla="*/ 16 h 24"/>
                <a:gd name="T40" fmla="*/ 24 w 24"/>
                <a:gd name="T41" fmla="*/ 16 h 24"/>
                <a:gd name="T42" fmla="*/ 24 w 24"/>
                <a:gd name="T43" fmla="*/ 16 h 24"/>
                <a:gd name="T44" fmla="*/ 24 w 24"/>
                <a:gd name="T45" fmla="*/ 16 h 24"/>
                <a:gd name="T46" fmla="*/ 24 w 24"/>
                <a:gd name="T47" fmla="*/ 8 h 24"/>
                <a:gd name="T48" fmla="*/ 24 w 24"/>
                <a:gd name="T49" fmla="*/ 8 h 24"/>
                <a:gd name="T50" fmla="*/ 24 w 24"/>
                <a:gd name="T51" fmla="*/ 8 h 24"/>
                <a:gd name="T52" fmla="*/ 16 w 24"/>
                <a:gd name="T53" fmla="*/ 8 h 24"/>
                <a:gd name="T54" fmla="*/ 16 w 24"/>
                <a:gd name="T55" fmla="*/ 8 h 24"/>
                <a:gd name="T56" fmla="*/ 16 w 24"/>
                <a:gd name="T57" fmla="*/ 0 h 24"/>
                <a:gd name="T58" fmla="*/ 16 w 24"/>
                <a:gd name="T59" fmla="*/ 0 h 24"/>
                <a:gd name="T60" fmla="*/ 16 w 24"/>
                <a:gd name="T61" fmla="*/ 0 h 24"/>
                <a:gd name="T62" fmla="*/ 8 w 24"/>
                <a:gd name="T63" fmla="*/ 0 h 24"/>
                <a:gd name="T64" fmla="*/ 8 w 24"/>
                <a:gd name="T65" fmla="*/ 0 h 24"/>
                <a:gd name="T66" fmla="*/ 8 w 24"/>
                <a:gd name="T67" fmla="*/ 8 h 24"/>
                <a:gd name="T68" fmla="*/ 8 w 24"/>
                <a:gd name="T69" fmla="*/ 8 h 24"/>
                <a:gd name="T70" fmla="*/ 0 w 24"/>
                <a:gd name="T71" fmla="*/ 8 h 24"/>
                <a:gd name="T72" fmla="*/ 0 w 24"/>
                <a:gd name="T73" fmla="*/ 8 h 24"/>
                <a:gd name="T74" fmla="*/ 0 w 24"/>
                <a:gd name="T75" fmla="*/ 8 h 24"/>
                <a:gd name="T76" fmla="*/ 0 w 24"/>
                <a:gd name="T77" fmla="*/ 16 h 24"/>
                <a:gd name="T78" fmla="*/ 0 w 24"/>
                <a:gd name="T79" fmla="*/ 16 h 24"/>
                <a:gd name="T80" fmla="*/ 0 w 24"/>
                <a:gd name="T8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</a:path>
              </a:pathLst>
            </a:cu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4" name="Freeform 111"/>
            <p:cNvSpPr>
              <a:spLocks/>
            </p:cNvSpPr>
            <p:nvPr/>
          </p:nvSpPr>
          <p:spPr bwMode="auto">
            <a:xfrm>
              <a:off x="4496" y="3099"/>
              <a:ext cx="352" cy="352"/>
            </a:xfrm>
            <a:custGeom>
              <a:avLst/>
              <a:gdLst>
                <a:gd name="T0" fmla="*/ 0 w 352"/>
                <a:gd name="T1" fmla="*/ 192 h 352"/>
                <a:gd name="T2" fmla="*/ 0 w 352"/>
                <a:gd name="T3" fmla="*/ 224 h 352"/>
                <a:gd name="T4" fmla="*/ 8 w 352"/>
                <a:gd name="T5" fmla="*/ 248 h 352"/>
                <a:gd name="T6" fmla="*/ 24 w 352"/>
                <a:gd name="T7" fmla="*/ 272 h 352"/>
                <a:gd name="T8" fmla="*/ 40 w 352"/>
                <a:gd name="T9" fmla="*/ 288 h 352"/>
                <a:gd name="T10" fmla="*/ 56 w 352"/>
                <a:gd name="T11" fmla="*/ 304 h 352"/>
                <a:gd name="T12" fmla="*/ 72 w 352"/>
                <a:gd name="T13" fmla="*/ 320 h 352"/>
                <a:gd name="T14" fmla="*/ 96 w 352"/>
                <a:gd name="T15" fmla="*/ 336 h 352"/>
                <a:gd name="T16" fmla="*/ 120 w 352"/>
                <a:gd name="T17" fmla="*/ 344 h 352"/>
                <a:gd name="T18" fmla="*/ 144 w 352"/>
                <a:gd name="T19" fmla="*/ 352 h 352"/>
                <a:gd name="T20" fmla="*/ 176 w 352"/>
                <a:gd name="T21" fmla="*/ 352 h 352"/>
                <a:gd name="T22" fmla="*/ 200 w 352"/>
                <a:gd name="T23" fmla="*/ 352 h 352"/>
                <a:gd name="T24" fmla="*/ 224 w 352"/>
                <a:gd name="T25" fmla="*/ 344 h 352"/>
                <a:gd name="T26" fmla="*/ 248 w 352"/>
                <a:gd name="T27" fmla="*/ 336 h 352"/>
                <a:gd name="T28" fmla="*/ 272 w 352"/>
                <a:gd name="T29" fmla="*/ 320 h 352"/>
                <a:gd name="T30" fmla="*/ 296 w 352"/>
                <a:gd name="T31" fmla="*/ 304 h 352"/>
                <a:gd name="T32" fmla="*/ 312 w 352"/>
                <a:gd name="T33" fmla="*/ 288 h 352"/>
                <a:gd name="T34" fmla="*/ 328 w 352"/>
                <a:gd name="T35" fmla="*/ 272 h 352"/>
                <a:gd name="T36" fmla="*/ 336 w 352"/>
                <a:gd name="T37" fmla="*/ 248 h 352"/>
                <a:gd name="T38" fmla="*/ 344 w 352"/>
                <a:gd name="T39" fmla="*/ 224 h 352"/>
                <a:gd name="T40" fmla="*/ 352 w 352"/>
                <a:gd name="T41" fmla="*/ 192 h 352"/>
                <a:gd name="T42" fmla="*/ 352 w 352"/>
                <a:gd name="T43" fmla="*/ 168 h 352"/>
                <a:gd name="T44" fmla="*/ 344 w 352"/>
                <a:gd name="T45" fmla="*/ 144 h 352"/>
                <a:gd name="T46" fmla="*/ 336 w 352"/>
                <a:gd name="T47" fmla="*/ 120 h 352"/>
                <a:gd name="T48" fmla="*/ 328 w 352"/>
                <a:gd name="T49" fmla="*/ 96 h 352"/>
                <a:gd name="T50" fmla="*/ 312 w 352"/>
                <a:gd name="T51" fmla="*/ 72 h 352"/>
                <a:gd name="T52" fmla="*/ 296 w 352"/>
                <a:gd name="T53" fmla="*/ 56 h 352"/>
                <a:gd name="T54" fmla="*/ 280 w 352"/>
                <a:gd name="T55" fmla="*/ 40 h 352"/>
                <a:gd name="T56" fmla="*/ 256 w 352"/>
                <a:gd name="T57" fmla="*/ 24 h 352"/>
                <a:gd name="T58" fmla="*/ 232 w 352"/>
                <a:gd name="T59" fmla="*/ 16 h 352"/>
                <a:gd name="T60" fmla="*/ 208 w 352"/>
                <a:gd name="T61" fmla="*/ 8 h 352"/>
                <a:gd name="T62" fmla="*/ 184 w 352"/>
                <a:gd name="T63" fmla="*/ 0 h 352"/>
                <a:gd name="T64" fmla="*/ 152 w 352"/>
                <a:gd name="T65" fmla="*/ 0 h 352"/>
                <a:gd name="T66" fmla="*/ 128 w 352"/>
                <a:gd name="T67" fmla="*/ 8 h 352"/>
                <a:gd name="T68" fmla="*/ 104 w 352"/>
                <a:gd name="T69" fmla="*/ 16 h 352"/>
                <a:gd name="T70" fmla="*/ 80 w 352"/>
                <a:gd name="T71" fmla="*/ 24 h 352"/>
                <a:gd name="T72" fmla="*/ 64 w 352"/>
                <a:gd name="T73" fmla="*/ 40 h 352"/>
                <a:gd name="T74" fmla="*/ 40 w 352"/>
                <a:gd name="T75" fmla="*/ 56 h 352"/>
                <a:gd name="T76" fmla="*/ 24 w 352"/>
                <a:gd name="T77" fmla="*/ 80 h 352"/>
                <a:gd name="T78" fmla="*/ 16 w 352"/>
                <a:gd name="T79" fmla="*/ 104 h 352"/>
                <a:gd name="T80" fmla="*/ 8 w 352"/>
                <a:gd name="T81" fmla="*/ 128 h 352"/>
                <a:gd name="T82" fmla="*/ 0 w 352"/>
                <a:gd name="T83" fmla="*/ 152 h 352"/>
                <a:gd name="T84" fmla="*/ 0 w 352"/>
                <a:gd name="T85" fmla="*/ 17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2" h="352">
                  <a:moveTo>
                    <a:pt x="0" y="176"/>
                  </a:moveTo>
                  <a:lnTo>
                    <a:pt x="0" y="184"/>
                  </a:lnTo>
                  <a:lnTo>
                    <a:pt x="0" y="192"/>
                  </a:lnTo>
                  <a:lnTo>
                    <a:pt x="0" y="208"/>
                  </a:lnTo>
                  <a:lnTo>
                    <a:pt x="0" y="216"/>
                  </a:lnTo>
                  <a:lnTo>
                    <a:pt x="0" y="224"/>
                  </a:lnTo>
                  <a:lnTo>
                    <a:pt x="8" y="232"/>
                  </a:lnTo>
                  <a:lnTo>
                    <a:pt x="8" y="240"/>
                  </a:lnTo>
                  <a:lnTo>
                    <a:pt x="8" y="248"/>
                  </a:lnTo>
                  <a:lnTo>
                    <a:pt x="16" y="256"/>
                  </a:lnTo>
                  <a:lnTo>
                    <a:pt x="16" y="264"/>
                  </a:lnTo>
                  <a:lnTo>
                    <a:pt x="24" y="272"/>
                  </a:lnTo>
                  <a:lnTo>
                    <a:pt x="24" y="272"/>
                  </a:lnTo>
                  <a:lnTo>
                    <a:pt x="32" y="280"/>
                  </a:lnTo>
                  <a:lnTo>
                    <a:pt x="40" y="288"/>
                  </a:lnTo>
                  <a:lnTo>
                    <a:pt x="40" y="296"/>
                  </a:lnTo>
                  <a:lnTo>
                    <a:pt x="48" y="304"/>
                  </a:lnTo>
                  <a:lnTo>
                    <a:pt x="56" y="304"/>
                  </a:lnTo>
                  <a:lnTo>
                    <a:pt x="64" y="312"/>
                  </a:lnTo>
                  <a:lnTo>
                    <a:pt x="72" y="320"/>
                  </a:lnTo>
                  <a:lnTo>
                    <a:pt x="72" y="320"/>
                  </a:lnTo>
                  <a:lnTo>
                    <a:pt x="80" y="328"/>
                  </a:lnTo>
                  <a:lnTo>
                    <a:pt x="88" y="336"/>
                  </a:lnTo>
                  <a:lnTo>
                    <a:pt x="96" y="336"/>
                  </a:lnTo>
                  <a:lnTo>
                    <a:pt x="104" y="336"/>
                  </a:lnTo>
                  <a:lnTo>
                    <a:pt x="112" y="344"/>
                  </a:lnTo>
                  <a:lnTo>
                    <a:pt x="120" y="344"/>
                  </a:lnTo>
                  <a:lnTo>
                    <a:pt x="128" y="352"/>
                  </a:lnTo>
                  <a:lnTo>
                    <a:pt x="136" y="352"/>
                  </a:lnTo>
                  <a:lnTo>
                    <a:pt x="144" y="352"/>
                  </a:lnTo>
                  <a:lnTo>
                    <a:pt x="152" y="352"/>
                  </a:lnTo>
                  <a:lnTo>
                    <a:pt x="168" y="352"/>
                  </a:lnTo>
                  <a:lnTo>
                    <a:pt x="176" y="352"/>
                  </a:lnTo>
                  <a:lnTo>
                    <a:pt x="184" y="352"/>
                  </a:lnTo>
                  <a:lnTo>
                    <a:pt x="192" y="352"/>
                  </a:lnTo>
                  <a:lnTo>
                    <a:pt x="200" y="352"/>
                  </a:lnTo>
                  <a:lnTo>
                    <a:pt x="208" y="352"/>
                  </a:lnTo>
                  <a:lnTo>
                    <a:pt x="216" y="352"/>
                  </a:lnTo>
                  <a:lnTo>
                    <a:pt x="224" y="344"/>
                  </a:lnTo>
                  <a:lnTo>
                    <a:pt x="232" y="344"/>
                  </a:lnTo>
                  <a:lnTo>
                    <a:pt x="240" y="336"/>
                  </a:lnTo>
                  <a:lnTo>
                    <a:pt x="248" y="336"/>
                  </a:lnTo>
                  <a:lnTo>
                    <a:pt x="256" y="336"/>
                  </a:lnTo>
                  <a:lnTo>
                    <a:pt x="264" y="328"/>
                  </a:lnTo>
                  <a:lnTo>
                    <a:pt x="272" y="320"/>
                  </a:lnTo>
                  <a:lnTo>
                    <a:pt x="280" y="320"/>
                  </a:lnTo>
                  <a:lnTo>
                    <a:pt x="288" y="312"/>
                  </a:lnTo>
                  <a:lnTo>
                    <a:pt x="296" y="304"/>
                  </a:lnTo>
                  <a:lnTo>
                    <a:pt x="296" y="304"/>
                  </a:lnTo>
                  <a:lnTo>
                    <a:pt x="304" y="296"/>
                  </a:lnTo>
                  <a:lnTo>
                    <a:pt x="312" y="288"/>
                  </a:lnTo>
                  <a:lnTo>
                    <a:pt x="312" y="280"/>
                  </a:lnTo>
                  <a:lnTo>
                    <a:pt x="320" y="272"/>
                  </a:lnTo>
                  <a:lnTo>
                    <a:pt x="328" y="272"/>
                  </a:lnTo>
                  <a:lnTo>
                    <a:pt x="328" y="264"/>
                  </a:lnTo>
                  <a:lnTo>
                    <a:pt x="336" y="256"/>
                  </a:lnTo>
                  <a:lnTo>
                    <a:pt x="336" y="248"/>
                  </a:lnTo>
                  <a:lnTo>
                    <a:pt x="336" y="240"/>
                  </a:lnTo>
                  <a:lnTo>
                    <a:pt x="344" y="232"/>
                  </a:lnTo>
                  <a:lnTo>
                    <a:pt x="344" y="224"/>
                  </a:lnTo>
                  <a:lnTo>
                    <a:pt x="344" y="216"/>
                  </a:lnTo>
                  <a:lnTo>
                    <a:pt x="344" y="208"/>
                  </a:lnTo>
                  <a:lnTo>
                    <a:pt x="352" y="192"/>
                  </a:lnTo>
                  <a:lnTo>
                    <a:pt x="352" y="184"/>
                  </a:lnTo>
                  <a:lnTo>
                    <a:pt x="352" y="176"/>
                  </a:lnTo>
                  <a:lnTo>
                    <a:pt x="352" y="168"/>
                  </a:lnTo>
                  <a:lnTo>
                    <a:pt x="352" y="160"/>
                  </a:lnTo>
                  <a:lnTo>
                    <a:pt x="344" y="152"/>
                  </a:lnTo>
                  <a:lnTo>
                    <a:pt x="344" y="144"/>
                  </a:lnTo>
                  <a:lnTo>
                    <a:pt x="344" y="136"/>
                  </a:lnTo>
                  <a:lnTo>
                    <a:pt x="344" y="128"/>
                  </a:lnTo>
                  <a:lnTo>
                    <a:pt x="336" y="120"/>
                  </a:lnTo>
                  <a:lnTo>
                    <a:pt x="336" y="112"/>
                  </a:lnTo>
                  <a:lnTo>
                    <a:pt x="336" y="104"/>
                  </a:lnTo>
                  <a:lnTo>
                    <a:pt x="328" y="96"/>
                  </a:lnTo>
                  <a:lnTo>
                    <a:pt x="328" y="88"/>
                  </a:lnTo>
                  <a:lnTo>
                    <a:pt x="320" y="80"/>
                  </a:lnTo>
                  <a:lnTo>
                    <a:pt x="312" y="72"/>
                  </a:lnTo>
                  <a:lnTo>
                    <a:pt x="312" y="64"/>
                  </a:lnTo>
                  <a:lnTo>
                    <a:pt x="304" y="56"/>
                  </a:lnTo>
                  <a:lnTo>
                    <a:pt x="296" y="56"/>
                  </a:lnTo>
                  <a:lnTo>
                    <a:pt x="296" y="48"/>
                  </a:lnTo>
                  <a:lnTo>
                    <a:pt x="288" y="40"/>
                  </a:lnTo>
                  <a:lnTo>
                    <a:pt x="280" y="40"/>
                  </a:lnTo>
                  <a:lnTo>
                    <a:pt x="272" y="32"/>
                  </a:lnTo>
                  <a:lnTo>
                    <a:pt x="264" y="24"/>
                  </a:lnTo>
                  <a:lnTo>
                    <a:pt x="256" y="24"/>
                  </a:lnTo>
                  <a:lnTo>
                    <a:pt x="248" y="16"/>
                  </a:lnTo>
                  <a:lnTo>
                    <a:pt x="240" y="16"/>
                  </a:lnTo>
                  <a:lnTo>
                    <a:pt x="232" y="16"/>
                  </a:lnTo>
                  <a:lnTo>
                    <a:pt x="224" y="8"/>
                  </a:lnTo>
                  <a:lnTo>
                    <a:pt x="216" y="8"/>
                  </a:lnTo>
                  <a:lnTo>
                    <a:pt x="208" y="8"/>
                  </a:lnTo>
                  <a:lnTo>
                    <a:pt x="200" y="0"/>
                  </a:lnTo>
                  <a:lnTo>
                    <a:pt x="192" y="0"/>
                  </a:lnTo>
                  <a:lnTo>
                    <a:pt x="184" y="0"/>
                  </a:lnTo>
                  <a:lnTo>
                    <a:pt x="176" y="0"/>
                  </a:lnTo>
                  <a:lnTo>
                    <a:pt x="168" y="0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36" y="8"/>
                  </a:lnTo>
                  <a:lnTo>
                    <a:pt x="128" y="8"/>
                  </a:lnTo>
                  <a:lnTo>
                    <a:pt x="120" y="8"/>
                  </a:lnTo>
                  <a:lnTo>
                    <a:pt x="112" y="16"/>
                  </a:lnTo>
                  <a:lnTo>
                    <a:pt x="104" y="16"/>
                  </a:lnTo>
                  <a:lnTo>
                    <a:pt x="96" y="16"/>
                  </a:lnTo>
                  <a:lnTo>
                    <a:pt x="88" y="24"/>
                  </a:lnTo>
                  <a:lnTo>
                    <a:pt x="80" y="24"/>
                  </a:lnTo>
                  <a:lnTo>
                    <a:pt x="72" y="32"/>
                  </a:lnTo>
                  <a:lnTo>
                    <a:pt x="72" y="40"/>
                  </a:lnTo>
                  <a:lnTo>
                    <a:pt x="64" y="40"/>
                  </a:lnTo>
                  <a:lnTo>
                    <a:pt x="56" y="48"/>
                  </a:lnTo>
                  <a:lnTo>
                    <a:pt x="48" y="56"/>
                  </a:lnTo>
                  <a:lnTo>
                    <a:pt x="40" y="56"/>
                  </a:lnTo>
                  <a:lnTo>
                    <a:pt x="40" y="64"/>
                  </a:lnTo>
                  <a:lnTo>
                    <a:pt x="32" y="72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76"/>
                  </a:lnTo>
                </a:path>
              </a:pathLst>
            </a:cu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36381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39137" y="-929329"/>
            <a:ext cx="5465725" cy="8876481"/>
          </a:xfrm>
          <a:prstGeom prst="rect">
            <a:avLst/>
          </a:prstGeom>
        </p:spPr>
      </p:pic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Schématisation de l’embrayage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97</a:t>
            </a:fld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 flipV="1">
            <a:off x="195765" y="2672556"/>
            <a:ext cx="1460500" cy="1451057"/>
            <a:chOff x="4948238" y="633413"/>
            <a:chExt cx="1460500" cy="1451057"/>
          </a:xfrm>
        </p:grpSpPr>
        <p:sp>
          <p:nvSpPr>
            <p:cNvPr id="4" name="Line 5"/>
            <p:cNvSpPr>
              <a:spLocks noChangeShapeType="1"/>
            </p:cNvSpPr>
            <p:nvPr/>
          </p:nvSpPr>
          <p:spPr bwMode="auto">
            <a:xfrm>
              <a:off x="5672138" y="1014413"/>
              <a:ext cx="0" cy="419100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5240338" y="633413"/>
              <a:ext cx="838200" cy="355600"/>
            </a:xfrm>
            <a:prstGeom prst="rect">
              <a:avLst/>
            </a:prstGeom>
            <a:noFill/>
            <a:ln w="38100">
              <a:solidFill>
                <a:srgbClr val="9A9A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V="1">
              <a:off x="5151438" y="671513"/>
              <a:ext cx="0" cy="3048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4948238" y="823913"/>
              <a:ext cx="1460500" cy="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V="1">
              <a:off x="6154738" y="671513"/>
              <a:ext cx="0" cy="3048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Line 5"/>
            <p:cNvSpPr>
              <a:spLocks noChangeShapeType="1"/>
            </p:cNvSpPr>
            <p:nvPr/>
          </p:nvSpPr>
          <p:spPr bwMode="auto">
            <a:xfrm>
              <a:off x="5678488" y="1382001"/>
              <a:ext cx="0" cy="702469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 40"/>
          <p:cNvGrpSpPr>
            <a:grpSpLocks noChangeAspect="1"/>
          </p:cNvGrpSpPr>
          <p:nvPr/>
        </p:nvGrpSpPr>
        <p:grpSpPr bwMode="auto">
          <a:xfrm>
            <a:off x="1518233" y="2671993"/>
            <a:ext cx="1475857" cy="2057591"/>
            <a:chOff x="669" y="977"/>
            <a:chExt cx="1200" cy="1673"/>
          </a:xfrm>
        </p:grpSpPr>
        <p:sp>
          <p:nvSpPr>
            <p:cNvPr id="16" name="AutoShape 39"/>
            <p:cNvSpPr>
              <a:spLocks noChangeAspect="1" noChangeArrowheads="1" noTextEdit="1"/>
            </p:cNvSpPr>
            <p:nvPr/>
          </p:nvSpPr>
          <p:spPr bwMode="auto">
            <a:xfrm>
              <a:off x="669" y="1802"/>
              <a:ext cx="1200" cy="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Line 41"/>
            <p:cNvSpPr>
              <a:spLocks noChangeShapeType="1"/>
            </p:cNvSpPr>
            <p:nvPr/>
          </p:nvSpPr>
          <p:spPr bwMode="auto">
            <a:xfrm flipH="1">
              <a:off x="1269" y="977"/>
              <a:ext cx="7" cy="913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Line 42"/>
            <p:cNvSpPr>
              <a:spLocks noChangeShapeType="1"/>
            </p:cNvSpPr>
            <p:nvPr/>
          </p:nvSpPr>
          <p:spPr bwMode="auto">
            <a:xfrm>
              <a:off x="733" y="2002"/>
              <a:ext cx="1056" cy="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Line 43"/>
            <p:cNvSpPr>
              <a:spLocks noChangeShapeType="1"/>
            </p:cNvSpPr>
            <p:nvPr/>
          </p:nvSpPr>
          <p:spPr bwMode="auto">
            <a:xfrm flipH="1">
              <a:off x="925" y="1874"/>
              <a:ext cx="672" cy="0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Line 44"/>
            <p:cNvSpPr>
              <a:spLocks noChangeShapeType="1"/>
            </p:cNvSpPr>
            <p:nvPr/>
          </p:nvSpPr>
          <p:spPr bwMode="auto">
            <a:xfrm flipH="1">
              <a:off x="925" y="2114"/>
              <a:ext cx="672" cy="0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1" name="Group 58"/>
          <p:cNvGrpSpPr>
            <a:grpSpLocks noChangeAspect="1"/>
          </p:cNvGrpSpPr>
          <p:nvPr/>
        </p:nvGrpSpPr>
        <p:grpSpPr bwMode="auto">
          <a:xfrm>
            <a:off x="2896032" y="3393185"/>
            <a:ext cx="981306" cy="1194251"/>
            <a:chOff x="1150" y="1524"/>
            <a:chExt cx="894" cy="1088"/>
          </a:xfrm>
        </p:grpSpPr>
        <p:sp>
          <p:nvSpPr>
            <p:cNvPr id="22" name="AutoShape 57"/>
            <p:cNvSpPr>
              <a:spLocks noChangeAspect="1" noChangeArrowheads="1" noTextEdit="1"/>
            </p:cNvSpPr>
            <p:nvPr/>
          </p:nvSpPr>
          <p:spPr bwMode="auto">
            <a:xfrm>
              <a:off x="1188" y="1524"/>
              <a:ext cx="856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Line 59"/>
            <p:cNvSpPr>
              <a:spLocks noChangeShapeType="1"/>
            </p:cNvSpPr>
            <p:nvPr/>
          </p:nvSpPr>
          <p:spPr bwMode="auto">
            <a:xfrm>
              <a:off x="1612" y="2236"/>
              <a:ext cx="0" cy="304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Rectangle 60"/>
            <p:cNvSpPr>
              <a:spLocks noChangeArrowheads="1"/>
            </p:cNvSpPr>
            <p:nvPr/>
          </p:nvSpPr>
          <p:spPr bwMode="auto">
            <a:xfrm>
              <a:off x="1260" y="1980"/>
              <a:ext cx="704" cy="248"/>
            </a:xfrm>
            <a:prstGeom prst="rect">
              <a:avLst/>
            </a:prstGeom>
            <a:noFill/>
            <a:ln w="38100">
              <a:solidFill>
                <a:srgbClr val="33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61"/>
            <p:cNvSpPr>
              <a:spLocks/>
            </p:cNvSpPr>
            <p:nvPr/>
          </p:nvSpPr>
          <p:spPr bwMode="auto">
            <a:xfrm>
              <a:off x="1436" y="1844"/>
              <a:ext cx="352" cy="352"/>
            </a:xfrm>
            <a:custGeom>
              <a:avLst/>
              <a:gdLst>
                <a:gd name="T0" fmla="*/ 152 w 352"/>
                <a:gd name="T1" fmla="*/ 0 h 352"/>
                <a:gd name="T2" fmla="*/ 128 w 352"/>
                <a:gd name="T3" fmla="*/ 8 h 352"/>
                <a:gd name="T4" fmla="*/ 104 w 352"/>
                <a:gd name="T5" fmla="*/ 16 h 352"/>
                <a:gd name="T6" fmla="*/ 80 w 352"/>
                <a:gd name="T7" fmla="*/ 24 h 352"/>
                <a:gd name="T8" fmla="*/ 64 w 352"/>
                <a:gd name="T9" fmla="*/ 40 h 352"/>
                <a:gd name="T10" fmla="*/ 48 w 352"/>
                <a:gd name="T11" fmla="*/ 56 h 352"/>
                <a:gd name="T12" fmla="*/ 32 w 352"/>
                <a:gd name="T13" fmla="*/ 80 h 352"/>
                <a:gd name="T14" fmla="*/ 16 w 352"/>
                <a:gd name="T15" fmla="*/ 96 h 352"/>
                <a:gd name="T16" fmla="*/ 8 w 352"/>
                <a:gd name="T17" fmla="*/ 120 h 352"/>
                <a:gd name="T18" fmla="*/ 0 w 352"/>
                <a:gd name="T19" fmla="*/ 144 h 352"/>
                <a:gd name="T20" fmla="*/ 0 w 352"/>
                <a:gd name="T21" fmla="*/ 176 h 352"/>
                <a:gd name="T22" fmla="*/ 0 w 352"/>
                <a:gd name="T23" fmla="*/ 200 h 352"/>
                <a:gd name="T24" fmla="*/ 8 w 352"/>
                <a:gd name="T25" fmla="*/ 224 h 352"/>
                <a:gd name="T26" fmla="*/ 16 w 352"/>
                <a:gd name="T27" fmla="*/ 248 h 352"/>
                <a:gd name="T28" fmla="*/ 32 w 352"/>
                <a:gd name="T29" fmla="*/ 272 h 352"/>
                <a:gd name="T30" fmla="*/ 48 w 352"/>
                <a:gd name="T31" fmla="*/ 296 h 352"/>
                <a:gd name="T32" fmla="*/ 64 w 352"/>
                <a:gd name="T33" fmla="*/ 312 h 352"/>
                <a:gd name="T34" fmla="*/ 80 w 352"/>
                <a:gd name="T35" fmla="*/ 328 h 352"/>
                <a:gd name="T36" fmla="*/ 104 w 352"/>
                <a:gd name="T37" fmla="*/ 336 h 352"/>
                <a:gd name="T38" fmla="*/ 128 w 352"/>
                <a:gd name="T39" fmla="*/ 344 h 352"/>
                <a:gd name="T40" fmla="*/ 152 w 352"/>
                <a:gd name="T41" fmla="*/ 352 h 352"/>
                <a:gd name="T42" fmla="*/ 184 w 352"/>
                <a:gd name="T43" fmla="*/ 352 h 352"/>
                <a:gd name="T44" fmla="*/ 208 w 352"/>
                <a:gd name="T45" fmla="*/ 344 h 352"/>
                <a:gd name="T46" fmla="*/ 232 w 352"/>
                <a:gd name="T47" fmla="*/ 336 h 352"/>
                <a:gd name="T48" fmla="*/ 256 w 352"/>
                <a:gd name="T49" fmla="*/ 328 h 352"/>
                <a:gd name="T50" fmla="*/ 280 w 352"/>
                <a:gd name="T51" fmla="*/ 312 h 352"/>
                <a:gd name="T52" fmla="*/ 296 w 352"/>
                <a:gd name="T53" fmla="*/ 296 h 352"/>
                <a:gd name="T54" fmla="*/ 312 w 352"/>
                <a:gd name="T55" fmla="*/ 280 h 352"/>
                <a:gd name="T56" fmla="*/ 328 w 352"/>
                <a:gd name="T57" fmla="*/ 256 h 352"/>
                <a:gd name="T58" fmla="*/ 336 w 352"/>
                <a:gd name="T59" fmla="*/ 232 h 352"/>
                <a:gd name="T60" fmla="*/ 344 w 352"/>
                <a:gd name="T61" fmla="*/ 208 h 352"/>
                <a:gd name="T62" fmla="*/ 352 w 352"/>
                <a:gd name="T63" fmla="*/ 184 h 352"/>
                <a:gd name="T64" fmla="*/ 352 w 352"/>
                <a:gd name="T65" fmla="*/ 160 h 352"/>
                <a:gd name="T66" fmla="*/ 344 w 352"/>
                <a:gd name="T67" fmla="*/ 128 h 352"/>
                <a:gd name="T68" fmla="*/ 336 w 352"/>
                <a:gd name="T69" fmla="*/ 104 h 352"/>
                <a:gd name="T70" fmla="*/ 320 w 352"/>
                <a:gd name="T71" fmla="*/ 80 h 352"/>
                <a:gd name="T72" fmla="*/ 312 w 352"/>
                <a:gd name="T73" fmla="*/ 64 h 352"/>
                <a:gd name="T74" fmla="*/ 296 w 352"/>
                <a:gd name="T75" fmla="*/ 48 h 352"/>
                <a:gd name="T76" fmla="*/ 272 w 352"/>
                <a:gd name="T77" fmla="*/ 32 h 352"/>
                <a:gd name="T78" fmla="*/ 248 w 352"/>
                <a:gd name="T79" fmla="*/ 16 h 352"/>
                <a:gd name="T80" fmla="*/ 224 w 352"/>
                <a:gd name="T81" fmla="*/ 8 h 352"/>
                <a:gd name="T82" fmla="*/ 200 w 352"/>
                <a:gd name="T83" fmla="*/ 0 h 352"/>
                <a:gd name="T84" fmla="*/ 176 w 352"/>
                <a:gd name="T8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2" h="352">
                  <a:moveTo>
                    <a:pt x="176" y="0"/>
                  </a:moveTo>
                  <a:lnTo>
                    <a:pt x="168" y="0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36" y="0"/>
                  </a:lnTo>
                  <a:lnTo>
                    <a:pt x="128" y="8"/>
                  </a:lnTo>
                  <a:lnTo>
                    <a:pt x="120" y="8"/>
                  </a:lnTo>
                  <a:lnTo>
                    <a:pt x="112" y="8"/>
                  </a:lnTo>
                  <a:lnTo>
                    <a:pt x="104" y="16"/>
                  </a:lnTo>
                  <a:lnTo>
                    <a:pt x="96" y="16"/>
                  </a:lnTo>
                  <a:lnTo>
                    <a:pt x="88" y="24"/>
                  </a:lnTo>
                  <a:lnTo>
                    <a:pt x="80" y="24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64" y="40"/>
                  </a:lnTo>
                  <a:lnTo>
                    <a:pt x="56" y="48"/>
                  </a:lnTo>
                  <a:lnTo>
                    <a:pt x="48" y="48"/>
                  </a:lnTo>
                  <a:lnTo>
                    <a:pt x="48" y="56"/>
                  </a:lnTo>
                  <a:lnTo>
                    <a:pt x="40" y="64"/>
                  </a:lnTo>
                  <a:lnTo>
                    <a:pt x="32" y="72"/>
                  </a:lnTo>
                  <a:lnTo>
                    <a:pt x="32" y="80"/>
                  </a:lnTo>
                  <a:lnTo>
                    <a:pt x="24" y="80"/>
                  </a:lnTo>
                  <a:lnTo>
                    <a:pt x="16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0" y="128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0" y="216"/>
                  </a:lnTo>
                  <a:lnTo>
                    <a:pt x="8" y="224"/>
                  </a:lnTo>
                  <a:lnTo>
                    <a:pt x="8" y="232"/>
                  </a:lnTo>
                  <a:lnTo>
                    <a:pt x="16" y="240"/>
                  </a:lnTo>
                  <a:lnTo>
                    <a:pt x="16" y="248"/>
                  </a:lnTo>
                  <a:lnTo>
                    <a:pt x="16" y="256"/>
                  </a:lnTo>
                  <a:lnTo>
                    <a:pt x="24" y="264"/>
                  </a:lnTo>
                  <a:lnTo>
                    <a:pt x="32" y="272"/>
                  </a:lnTo>
                  <a:lnTo>
                    <a:pt x="32" y="280"/>
                  </a:lnTo>
                  <a:lnTo>
                    <a:pt x="40" y="288"/>
                  </a:lnTo>
                  <a:lnTo>
                    <a:pt x="48" y="296"/>
                  </a:lnTo>
                  <a:lnTo>
                    <a:pt x="48" y="296"/>
                  </a:lnTo>
                  <a:lnTo>
                    <a:pt x="56" y="304"/>
                  </a:lnTo>
                  <a:lnTo>
                    <a:pt x="64" y="312"/>
                  </a:lnTo>
                  <a:lnTo>
                    <a:pt x="72" y="312"/>
                  </a:lnTo>
                  <a:lnTo>
                    <a:pt x="72" y="320"/>
                  </a:lnTo>
                  <a:lnTo>
                    <a:pt x="80" y="328"/>
                  </a:lnTo>
                  <a:lnTo>
                    <a:pt x="88" y="328"/>
                  </a:lnTo>
                  <a:lnTo>
                    <a:pt x="96" y="336"/>
                  </a:lnTo>
                  <a:lnTo>
                    <a:pt x="104" y="336"/>
                  </a:lnTo>
                  <a:lnTo>
                    <a:pt x="112" y="336"/>
                  </a:lnTo>
                  <a:lnTo>
                    <a:pt x="120" y="344"/>
                  </a:lnTo>
                  <a:lnTo>
                    <a:pt x="128" y="344"/>
                  </a:lnTo>
                  <a:lnTo>
                    <a:pt x="136" y="344"/>
                  </a:lnTo>
                  <a:lnTo>
                    <a:pt x="144" y="344"/>
                  </a:lnTo>
                  <a:lnTo>
                    <a:pt x="152" y="352"/>
                  </a:lnTo>
                  <a:lnTo>
                    <a:pt x="168" y="352"/>
                  </a:lnTo>
                  <a:lnTo>
                    <a:pt x="176" y="352"/>
                  </a:lnTo>
                  <a:lnTo>
                    <a:pt x="184" y="352"/>
                  </a:lnTo>
                  <a:lnTo>
                    <a:pt x="192" y="352"/>
                  </a:lnTo>
                  <a:lnTo>
                    <a:pt x="200" y="344"/>
                  </a:lnTo>
                  <a:lnTo>
                    <a:pt x="208" y="344"/>
                  </a:lnTo>
                  <a:lnTo>
                    <a:pt x="216" y="344"/>
                  </a:lnTo>
                  <a:lnTo>
                    <a:pt x="224" y="344"/>
                  </a:lnTo>
                  <a:lnTo>
                    <a:pt x="232" y="336"/>
                  </a:lnTo>
                  <a:lnTo>
                    <a:pt x="240" y="336"/>
                  </a:lnTo>
                  <a:lnTo>
                    <a:pt x="248" y="336"/>
                  </a:lnTo>
                  <a:lnTo>
                    <a:pt x="256" y="328"/>
                  </a:lnTo>
                  <a:lnTo>
                    <a:pt x="264" y="328"/>
                  </a:lnTo>
                  <a:lnTo>
                    <a:pt x="272" y="320"/>
                  </a:lnTo>
                  <a:lnTo>
                    <a:pt x="280" y="312"/>
                  </a:lnTo>
                  <a:lnTo>
                    <a:pt x="288" y="312"/>
                  </a:lnTo>
                  <a:lnTo>
                    <a:pt x="296" y="304"/>
                  </a:lnTo>
                  <a:lnTo>
                    <a:pt x="296" y="296"/>
                  </a:lnTo>
                  <a:lnTo>
                    <a:pt x="304" y="296"/>
                  </a:lnTo>
                  <a:lnTo>
                    <a:pt x="312" y="288"/>
                  </a:lnTo>
                  <a:lnTo>
                    <a:pt x="312" y="280"/>
                  </a:lnTo>
                  <a:lnTo>
                    <a:pt x="320" y="272"/>
                  </a:lnTo>
                  <a:lnTo>
                    <a:pt x="320" y="264"/>
                  </a:lnTo>
                  <a:lnTo>
                    <a:pt x="328" y="256"/>
                  </a:lnTo>
                  <a:lnTo>
                    <a:pt x="336" y="248"/>
                  </a:lnTo>
                  <a:lnTo>
                    <a:pt x="336" y="240"/>
                  </a:lnTo>
                  <a:lnTo>
                    <a:pt x="336" y="232"/>
                  </a:lnTo>
                  <a:lnTo>
                    <a:pt x="344" y="224"/>
                  </a:lnTo>
                  <a:lnTo>
                    <a:pt x="344" y="216"/>
                  </a:lnTo>
                  <a:lnTo>
                    <a:pt x="344" y="208"/>
                  </a:lnTo>
                  <a:lnTo>
                    <a:pt x="344" y="200"/>
                  </a:lnTo>
                  <a:lnTo>
                    <a:pt x="352" y="192"/>
                  </a:lnTo>
                  <a:lnTo>
                    <a:pt x="352" y="184"/>
                  </a:lnTo>
                  <a:lnTo>
                    <a:pt x="352" y="176"/>
                  </a:lnTo>
                  <a:lnTo>
                    <a:pt x="352" y="168"/>
                  </a:lnTo>
                  <a:lnTo>
                    <a:pt x="352" y="160"/>
                  </a:lnTo>
                  <a:lnTo>
                    <a:pt x="344" y="144"/>
                  </a:lnTo>
                  <a:lnTo>
                    <a:pt x="344" y="136"/>
                  </a:lnTo>
                  <a:lnTo>
                    <a:pt x="344" y="128"/>
                  </a:lnTo>
                  <a:lnTo>
                    <a:pt x="344" y="120"/>
                  </a:lnTo>
                  <a:lnTo>
                    <a:pt x="336" y="112"/>
                  </a:lnTo>
                  <a:lnTo>
                    <a:pt x="336" y="104"/>
                  </a:lnTo>
                  <a:lnTo>
                    <a:pt x="336" y="96"/>
                  </a:lnTo>
                  <a:lnTo>
                    <a:pt x="328" y="88"/>
                  </a:lnTo>
                  <a:lnTo>
                    <a:pt x="320" y="80"/>
                  </a:lnTo>
                  <a:lnTo>
                    <a:pt x="320" y="80"/>
                  </a:lnTo>
                  <a:lnTo>
                    <a:pt x="312" y="72"/>
                  </a:lnTo>
                  <a:lnTo>
                    <a:pt x="312" y="64"/>
                  </a:lnTo>
                  <a:lnTo>
                    <a:pt x="304" y="56"/>
                  </a:lnTo>
                  <a:lnTo>
                    <a:pt x="296" y="48"/>
                  </a:lnTo>
                  <a:lnTo>
                    <a:pt x="296" y="48"/>
                  </a:lnTo>
                  <a:lnTo>
                    <a:pt x="288" y="40"/>
                  </a:lnTo>
                  <a:lnTo>
                    <a:pt x="280" y="32"/>
                  </a:lnTo>
                  <a:lnTo>
                    <a:pt x="272" y="32"/>
                  </a:lnTo>
                  <a:lnTo>
                    <a:pt x="264" y="24"/>
                  </a:lnTo>
                  <a:lnTo>
                    <a:pt x="256" y="24"/>
                  </a:lnTo>
                  <a:lnTo>
                    <a:pt x="248" y="16"/>
                  </a:lnTo>
                  <a:lnTo>
                    <a:pt x="240" y="16"/>
                  </a:lnTo>
                  <a:lnTo>
                    <a:pt x="232" y="8"/>
                  </a:lnTo>
                  <a:lnTo>
                    <a:pt x="224" y="8"/>
                  </a:lnTo>
                  <a:lnTo>
                    <a:pt x="216" y="8"/>
                  </a:lnTo>
                  <a:lnTo>
                    <a:pt x="208" y="0"/>
                  </a:lnTo>
                  <a:lnTo>
                    <a:pt x="200" y="0"/>
                  </a:lnTo>
                  <a:lnTo>
                    <a:pt x="192" y="0"/>
                  </a:lnTo>
                  <a:lnTo>
                    <a:pt x="184" y="0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62"/>
            <p:cNvSpPr>
              <a:spLocks/>
            </p:cNvSpPr>
            <p:nvPr/>
          </p:nvSpPr>
          <p:spPr bwMode="auto">
            <a:xfrm>
              <a:off x="1436" y="1844"/>
              <a:ext cx="352" cy="352"/>
            </a:xfrm>
            <a:custGeom>
              <a:avLst/>
              <a:gdLst>
                <a:gd name="T0" fmla="*/ 152 w 352"/>
                <a:gd name="T1" fmla="*/ 0 h 352"/>
                <a:gd name="T2" fmla="*/ 128 w 352"/>
                <a:gd name="T3" fmla="*/ 8 h 352"/>
                <a:gd name="T4" fmla="*/ 104 w 352"/>
                <a:gd name="T5" fmla="*/ 16 h 352"/>
                <a:gd name="T6" fmla="*/ 80 w 352"/>
                <a:gd name="T7" fmla="*/ 24 h 352"/>
                <a:gd name="T8" fmla="*/ 64 w 352"/>
                <a:gd name="T9" fmla="*/ 40 h 352"/>
                <a:gd name="T10" fmla="*/ 48 w 352"/>
                <a:gd name="T11" fmla="*/ 56 h 352"/>
                <a:gd name="T12" fmla="*/ 32 w 352"/>
                <a:gd name="T13" fmla="*/ 80 h 352"/>
                <a:gd name="T14" fmla="*/ 16 w 352"/>
                <a:gd name="T15" fmla="*/ 96 h 352"/>
                <a:gd name="T16" fmla="*/ 8 w 352"/>
                <a:gd name="T17" fmla="*/ 120 h 352"/>
                <a:gd name="T18" fmla="*/ 0 w 352"/>
                <a:gd name="T19" fmla="*/ 144 h 352"/>
                <a:gd name="T20" fmla="*/ 0 w 352"/>
                <a:gd name="T21" fmla="*/ 176 h 352"/>
                <a:gd name="T22" fmla="*/ 0 w 352"/>
                <a:gd name="T23" fmla="*/ 200 h 352"/>
                <a:gd name="T24" fmla="*/ 8 w 352"/>
                <a:gd name="T25" fmla="*/ 224 h 352"/>
                <a:gd name="T26" fmla="*/ 16 w 352"/>
                <a:gd name="T27" fmla="*/ 248 h 352"/>
                <a:gd name="T28" fmla="*/ 32 w 352"/>
                <a:gd name="T29" fmla="*/ 272 h 352"/>
                <a:gd name="T30" fmla="*/ 48 w 352"/>
                <a:gd name="T31" fmla="*/ 296 h 352"/>
                <a:gd name="T32" fmla="*/ 64 w 352"/>
                <a:gd name="T33" fmla="*/ 312 h 352"/>
                <a:gd name="T34" fmla="*/ 80 w 352"/>
                <a:gd name="T35" fmla="*/ 328 h 352"/>
                <a:gd name="T36" fmla="*/ 104 w 352"/>
                <a:gd name="T37" fmla="*/ 336 h 352"/>
                <a:gd name="T38" fmla="*/ 128 w 352"/>
                <a:gd name="T39" fmla="*/ 344 h 352"/>
                <a:gd name="T40" fmla="*/ 152 w 352"/>
                <a:gd name="T41" fmla="*/ 352 h 352"/>
                <a:gd name="T42" fmla="*/ 184 w 352"/>
                <a:gd name="T43" fmla="*/ 352 h 352"/>
                <a:gd name="T44" fmla="*/ 208 w 352"/>
                <a:gd name="T45" fmla="*/ 344 h 352"/>
                <a:gd name="T46" fmla="*/ 232 w 352"/>
                <a:gd name="T47" fmla="*/ 336 h 352"/>
                <a:gd name="T48" fmla="*/ 256 w 352"/>
                <a:gd name="T49" fmla="*/ 328 h 352"/>
                <a:gd name="T50" fmla="*/ 280 w 352"/>
                <a:gd name="T51" fmla="*/ 312 h 352"/>
                <a:gd name="T52" fmla="*/ 296 w 352"/>
                <a:gd name="T53" fmla="*/ 296 h 352"/>
                <a:gd name="T54" fmla="*/ 312 w 352"/>
                <a:gd name="T55" fmla="*/ 280 h 352"/>
                <a:gd name="T56" fmla="*/ 328 w 352"/>
                <a:gd name="T57" fmla="*/ 256 h 352"/>
                <a:gd name="T58" fmla="*/ 336 w 352"/>
                <a:gd name="T59" fmla="*/ 232 h 352"/>
                <a:gd name="T60" fmla="*/ 344 w 352"/>
                <a:gd name="T61" fmla="*/ 208 h 352"/>
                <a:gd name="T62" fmla="*/ 352 w 352"/>
                <a:gd name="T63" fmla="*/ 184 h 352"/>
                <a:gd name="T64" fmla="*/ 352 w 352"/>
                <a:gd name="T65" fmla="*/ 160 h 352"/>
                <a:gd name="T66" fmla="*/ 344 w 352"/>
                <a:gd name="T67" fmla="*/ 128 h 352"/>
                <a:gd name="T68" fmla="*/ 336 w 352"/>
                <a:gd name="T69" fmla="*/ 104 h 352"/>
                <a:gd name="T70" fmla="*/ 320 w 352"/>
                <a:gd name="T71" fmla="*/ 80 h 352"/>
                <a:gd name="T72" fmla="*/ 312 w 352"/>
                <a:gd name="T73" fmla="*/ 64 h 352"/>
                <a:gd name="T74" fmla="*/ 296 w 352"/>
                <a:gd name="T75" fmla="*/ 48 h 352"/>
                <a:gd name="T76" fmla="*/ 272 w 352"/>
                <a:gd name="T77" fmla="*/ 32 h 352"/>
                <a:gd name="T78" fmla="*/ 248 w 352"/>
                <a:gd name="T79" fmla="*/ 16 h 352"/>
                <a:gd name="T80" fmla="*/ 224 w 352"/>
                <a:gd name="T81" fmla="*/ 8 h 352"/>
                <a:gd name="T82" fmla="*/ 200 w 352"/>
                <a:gd name="T83" fmla="*/ 0 h 352"/>
                <a:gd name="T84" fmla="*/ 176 w 352"/>
                <a:gd name="T8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2" h="352">
                  <a:moveTo>
                    <a:pt x="176" y="0"/>
                  </a:moveTo>
                  <a:lnTo>
                    <a:pt x="168" y="0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36" y="0"/>
                  </a:lnTo>
                  <a:lnTo>
                    <a:pt x="128" y="8"/>
                  </a:lnTo>
                  <a:lnTo>
                    <a:pt x="120" y="8"/>
                  </a:lnTo>
                  <a:lnTo>
                    <a:pt x="112" y="8"/>
                  </a:lnTo>
                  <a:lnTo>
                    <a:pt x="104" y="16"/>
                  </a:lnTo>
                  <a:lnTo>
                    <a:pt x="96" y="16"/>
                  </a:lnTo>
                  <a:lnTo>
                    <a:pt x="88" y="24"/>
                  </a:lnTo>
                  <a:lnTo>
                    <a:pt x="80" y="24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64" y="40"/>
                  </a:lnTo>
                  <a:lnTo>
                    <a:pt x="56" y="48"/>
                  </a:lnTo>
                  <a:lnTo>
                    <a:pt x="48" y="48"/>
                  </a:lnTo>
                  <a:lnTo>
                    <a:pt x="48" y="56"/>
                  </a:lnTo>
                  <a:lnTo>
                    <a:pt x="40" y="64"/>
                  </a:lnTo>
                  <a:lnTo>
                    <a:pt x="32" y="72"/>
                  </a:lnTo>
                  <a:lnTo>
                    <a:pt x="32" y="80"/>
                  </a:lnTo>
                  <a:lnTo>
                    <a:pt x="24" y="80"/>
                  </a:lnTo>
                  <a:lnTo>
                    <a:pt x="16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0" y="128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0" y="216"/>
                  </a:lnTo>
                  <a:lnTo>
                    <a:pt x="8" y="224"/>
                  </a:lnTo>
                  <a:lnTo>
                    <a:pt x="8" y="232"/>
                  </a:lnTo>
                  <a:lnTo>
                    <a:pt x="16" y="240"/>
                  </a:lnTo>
                  <a:lnTo>
                    <a:pt x="16" y="248"/>
                  </a:lnTo>
                  <a:lnTo>
                    <a:pt x="16" y="256"/>
                  </a:lnTo>
                  <a:lnTo>
                    <a:pt x="24" y="264"/>
                  </a:lnTo>
                  <a:lnTo>
                    <a:pt x="32" y="272"/>
                  </a:lnTo>
                  <a:lnTo>
                    <a:pt x="32" y="280"/>
                  </a:lnTo>
                  <a:lnTo>
                    <a:pt x="40" y="288"/>
                  </a:lnTo>
                  <a:lnTo>
                    <a:pt x="48" y="296"/>
                  </a:lnTo>
                  <a:lnTo>
                    <a:pt x="48" y="296"/>
                  </a:lnTo>
                  <a:lnTo>
                    <a:pt x="56" y="304"/>
                  </a:lnTo>
                  <a:lnTo>
                    <a:pt x="64" y="312"/>
                  </a:lnTo>
                  <a:lnTo>
                    <a:pt x="72" y="312"/>
                  </a:lnTo>
                  <a:lnTo>
                    <a:pt x="72" y="320"/>
                  </a:lnTo>
                  <a:lnTo>
                    <a:pt x="80" y="328"/>
                  </a:lnTo>
                  <a:lnTo>
                    <a:pt x="88" y="328"/>
                  </a:lnTo>
                  <a:lnTo>
                    <a:pt x="96" y="336"/>
                  </a:lnTo>
                  <a:lnTo>
                    <a:pt x="104" y="336"/>
                  </a:lnTo>
                  <a:lnTo>
                    <a:pt x="112" y="336"/>
                  </a:lnTo>
                  <a:lnTo>
                    <a:pt x="120" y="344"/>
                  </a:lnTo>
                  <a:lnTo>
                    <a:pt x="128" y="344"/>
                  </a:lnTo>
                  <a:lnTo>
                    <a:pt x="136" y="344"/>
                  </a:lnTo>
                  <a:lnTo>
                    <a:pt x="144" y="344"/>
                  </a:lnTo>
                  <a:lnTo>
                    <a:pt x="152" y="352"/>
                  </a:lnTo>
                  <a:lnTo>
                    <a:pt x="168" y="352"/>
                  </a:lnTo>
                  <a:lnTo>
                    <a:pt x="176" y="352"/>
                  </a:lnTo>
                  <a:lnTo>
                    <a:pt x="184" y="352"/>
                  </a:lnTo>
                  <a:lnTo>
                    <a:pt x="192" y="352"/>
                  </a:lnTo>
                  <a:lnTo>
                    <a:pt x="200" y="344"/>
                  </a:lnTo>
                  <a:lnTo>
                    <a:pt x="208" y="344"/>
                  </a:lnTo>
                  <a:lnTo>
                    <a:pt x="216" y="344"/>
                  </a:lnTo>
                  <a:lnTo>
                    <a:pt x="224" y="344"/>
                  </a:lnTo>
                  <a:lnTo>
                    <a:pt x="232" y="336"/>
                  </a:lnTo>
                  <a:lnTo>
                    <a:pt x="240" y="336"/>
                  </a:lnTo>
                  <a:lnTo>
                    <a:pt x="248" y="336"/>
                  </a:lnTo>
                  <a:lnTo>
                    <a:pt x="256" y="328"/>
                  </a:lnTo>
                  <a:lnTo>
                    <a:pt x="264" y="328"/>
                  </a:lnTo>
                  <a:lnTo>
                    <a:pt x="272" y="320"/>
                  </a:lnTo>
                  <a:lnTo>
                    <a:pt x="280" y="312"/>
                  </a:lnTo>
                  <a:lnTo>
                    <a:pt x="288" y="312"/>
                  </a:lnTo>
                  <a:lnTo>
                    <a:pt x="296" y="304"/>
                  </a:lnTo>
                  <a:lnTo>
                    <a:pt x="296" y="296"/>
                  </a:lnTo>
                  <a:lnTo>
                    <a:pt x="304" y="296"/>
                  </a:lnTo>
                  <a:lnTo>
                    <a:pt x="312" y="288"/>
                  </a:lnTo>
                  <a:lnTo>
                    <a:pt x="312" y="280"/>
                  </a:lnTo>
                  <a:lnTo>
                    <a:pt x="320" y="272"/>
                  </a:lnTo>
                  <a:lnTo>
                    <a:pt x="320" y="264"/>
                  </a:lnTo>
                  <a:lnTo>
                    <a:pt x="328" y="256"/>
                  </a:lnTo>
                  <a:lnTo>
                    <a:pt x="336" y="248"/>
                  </a:lnTo>
                  <a:lnTo>
                    <a:pt x="336" y="240"/>
                  </a:lnTo>
                  <a:lnTo>
                    <a:pt x="336" y="232"/>
                  </a:lnTo>
                  <a:lnTo>
                    <a:pt x="344" y="224"/>
                  </a:lnTo>
                  <a:lnTo>
                    <a:pt x="344" y="216"/>
                  </a:lnTo>
                  <a:lnTo>
                    <a:pt x="344" y="208"/>
                  </a:lnTo>
                  <a:lnTo>
                    <a:pt x="344" y="200"/>
                  </a:lnTo>
                  <a:lnTo>
                    <a:pt x="352" y="192"/>
                  </a:lnTo>
                  <a:lnTo>
                    <a:pt x="352" y="184"/>
                  </a:lnTo>
                  <a:lnTo>
                    <a:pt x="352" y="176"/>
                  </a:lnTo>
                  <a:lnTo>
                    <a:pt x="352" y="168"/>
                  </a:lnTo>
                  <a:lnTo>
                    <a:pt x="352" y="160"/>
                  </a:lnTo>
                  <a:lnTo>
                    <a:pt x="344" y="144"/>
                  </a:lnTo>
                  <a:lnTo>
                    <a:pt x="344" y="136"/>
                  </a:lnTo>
                  <a:lnTo>
                    <a:pt x="344" y="128"/>
                  </a:lnTo>
                  <a:lnTo>
                    <a:pt x="344" y="120"/>
                  </a:lnTo>
                  <a:lnTo>
                    <a:pt x="336" y="112"/>
                  </a:lnTo>
                  <a:lnTo>
                    <a:pt x="336" y="104"/>
                  </a:lnTo>
                  <a:lnTo>
                    <a:pt x="336" y="96"/>
                  </a:lnTo>
                  <a:lnTo>
                    <a:pt x="328" y="88"/>
                  </a:lnTo>
                  <a:lnTo>
                    <a:pt x="320" y="80"/>
                  </a:lnTo>
                  <a:lnTo>
                    <a:pt x="320" y="80"/>
                  </a:lnTo>
                  <a:lnTo>
                    <a:pt x="312" y="72"/>
                  </a:lnTo>
                  <a:lnTo>
                    <a:pt x="312" y="64"/>
                  </a:lnTo>
                  <a:lnTo>
                    <a:pt x="304" y="56"/>
                  </a:lnTo>
                  <a:lnTo>
                    <a:pt x="296" y="48"/>
                  </a:lnTo>
                  <a:lnTo>
                    <a:pt x="296" y="48"/>
                  </a:lnTo>
                  <a:lnTo>
                    <a:pt x="288" y="40"/>
                  </a:lnTo>
                  <a:lnTo>
                    <a:pt x="280" y="32"/>
                  </a:lnTo>
                  <a:lnTo>
                    <a:pt x="272" y="32"/>
                  </a:lnTo>
                  <a:lnTo>
                    <a:pt x="264" y="24"/>
                  </a:lnTo>
                  <a:lnTo>
                    <a:pt x="256" y="24"/>
                  </a:lnTo>
                  <a:lnTo>
                    <a:pt x="248" y="16"/>
                  </a:lnTo>
                  <a:lnTo>
                    <a:pt x="240" y="16"/>
                  </a:lnTo>
                  <a:lnTo>
                    <a:pt x="232" y="8"/>
                  </a:lnTo>
                  <a:lnTo>
                    <a:pt x="224" y="8"/>
                  </a:lnTo>
                  <a:lnTo>
                    <a:pt x="216" y="8"/>
                  </a:lnTo>
                  <a:lnTo>
                    <a:pt x="208" y="0"/>
                  </a:lnTo>
                  <a:lnTo>
                    <a:pt x="200" y="0"/>
                  </a:lnTo>
                  <a:lnTo>
                    <a:pt x="192" y="0"/>
                  </a:lnTo>
                  <a:lnTo>
                    <a:pt x="184" y="0"/>
                  </a:lnTo>
                  <a:lnTo>
                    <a:pt x="176" y="0"/>
                  </a:lnTo>
                </a:path>
              </a:pathLst>
            </a:cu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Line 63"/>
            <p:cNvSpPr>
              <a:spLocks noChangeShapeType="1"/>
            </p:cNvSpPr>
            <p:nvPr/>
          </p:nvSpPr>
          <p:spPr bwMode="auto">
            <a:xfrm flipV="1">
              <a:off x="1150" y="2020"/>
              <a:ext cx="286" cy="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8" name="Group 76"/>
          <p:cNvGrpSpPr>
            <a:grpSpLocks noChangeAspect="1"/>
          </p:cNvGrpSpPr>
          <p:nvPr/>
        </p:nvGrpSpPr>
        <p:grpSpPr bwMode="auto">
          <a:xfrm>
            <a:off x="3578909" y="3422398"/>
            <a:ext cx="1455572" cy="1118406"/>
            <a:chOff x="4078" y="1570"/>
            <a:chExt cx="1416" cy="1088"/>
          </a:xfrm>
        </p:grpSpPr>
        <p:sp>
          <p:nvSpPr>
            <p:cNvPr id="29" name="AutoShape 75"/>
            <p:cNvSpPr>
              <a:spLocks noChangeAspect="1" noChangeArrowheads="1" noTextEdit="1"/>
            </p:cNvSpPr>
            <p:nvPr/>
          </p:nvSpPr>
          <p:spPr bwMode="auto">
            <a:xfrm>
              <a:off x="4500" y="1570"/>
              <a:ext cx="600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77"/>
            <p:cNvSpPr>
              <a:spLocks/>
            </p:cNvSpPr>
            <p:nvPr/>
          </p:nvSpPr>
          <p:spPr bwMode="auto">
            <a:xfrm>
              <a:off x="4620" y="1898"/>
              <a:ext cx="360" cy="352"/>
            </a:xfrm>
            <a:custGeom>
              <a:avLst/>
              <a:gdLst>
                <a:gd name="T0" fmla="*/ 160 w 360"/>
                <a:gd name="T1" fmla="*/ 0 h 352"/>
                <a:gd name="T2" fmla="*/ 136 w 360"/>
                <a:gd name="T3" fmla="*/ 0 h 352"/>
                <a:gd name="T4" fmla="*/ 112 w 360"/>
                <a:gd name="T5" fmla="*/ 8 h 352"/>
                <a:gd name="T6" fmla="*/ 88 w 360"/>
                <a:gd name="T7" fmla="*/ 24 h 352"/>
                <a:gd name="T8" fmla="*/ 64 w 360"/>
                <a:gd name="T9" fmla="*/ 40 h 352"/>
                <a:gd name="T10" fmla="*/ 48 w 360"/>
                <a:gd name="T11" fmla="*/ 56 h 352"/>
                <a:gd name="T12" fmla="*/ 32 w 360"/>
                <a:gd name="T13" fmla="*/ 80 h 352"/>
                <a:gd name="T14" fmla="*/ 16 w 360"/>
                <a:gd name="T15" fmla="*/ 96 h 352"/>
                <a:gd name="T16" fmla="*/ 8 w 360"/>
                <a:gd name="T17" fmla="*/ 120 h 352"/>
                <a:gd name="T18" fmla="*/ 0 w 360"/>
                <a:gd name="T19" fmla="*/ 152 h 352"/>
                <a:gd name="T20" fmla="*/ 0 w 360"/>
                <a:gd name="T21" fmla="*/ 176 h 352"/>
                <a:gd name="T22" fmla="*/ 0 w 360"/>
                <a:gd name="T23" fmla="*/ 200 h 352"/>
                <a:gd name="T24" fmla="*/ 8 w 360"/>
                <a:gd name="T25" fmla="*/ 232 h 352"/>
                <a:gd name="T26" fmla="*/ 16 w 360"/>
                <a:gd name="T27" fmla="*/ 256 h 352"/>
                <a:gd name="T28" fmla="*/ 32 w 360"/>
                <a:gd name="T29" fmla="*/ 272 h 352"/>
                <a:gd name="T30" fmla="*/ 48 w 360"/>
                <a:gd name="T31" fmla="*/ 296 h 352"/>
                <a:gd name="T32" fmla="*/ 64 w 360"/>
                <a:gd name="T33" fmla="*/ 312 h 352"/>
                <a:gd name="T34" fmla="*/ 88 w 360"/>
                <a:gd name="T35" fmla="*/ 328 h 352"/>
                <a:gd name="T36" fmla="*/ 112 w 360"/>
                <a:gd name="T37" fmla="*/ 344 h 352"/>
                <a:gd name="T38" fmla="*/ 136 w 360"/>
                <a:gd name="T39" fmla="*/ 352 h 352"/>
                <a:gd name="T40" fmla="*/ 160 w 360"/>
                <a:gd name="T41" fmla="*/ 352 h 352"/>
                <a:gd name="T42" fmla="*/ 192 w 360"/>
                <a:gd name="T43" fmla="*/ 352 h 352"/>
                <a:gd name="T44" fmla="*/ 216 w 360"/>
                <a:gd name="T45" fmla="*/ 352 h 352"/>
                <a:gd name="T46" fmla="*/ 240 w 360"/>
                <a:gd name="T47" fmla="*/ 344 h 352"/>
                <a:gd name="T48" fmla="*/ 264 w 360"/>
                <a:gd name="T49" fmla="*/ 336 h 352"/>
                <a:gd name="T50" fmla="*/ 288 w 360"/>
                <a:gd name="T51" fmla="*/ 320 h 352"/>
                <a:gd name="T52" fmla="*/ 304 w 360"/>
                <a:gd name="T53" fmla="*/ 304 h 352"/>
                <a:gd name="T54" fmla="*/ 328 w 360"/>
                <a:gd name="T55" fmla="*/ 280 h 352"/>
                <a:gd name="T56" fmla="*/ 336 w 360"/>
                <a:gd name="T57" fmla="*/ 264 h 352"/>
                <a:gd name="T58" fmla="*/ 352 w 360"/>
                <a:gd name="T59" fmla="*/ 240 h 352"/>
                <a:gd name="T60" fmla="*/ 360 w 360"/>
                <a:gd name="T61" fmla="*/ 216 h 352"/>
                <a:gd name="T62" fmla="*/ 360 w 360"/>
                <a:gd name="T63" fmla="*/ 184 h 352"/>
                <a:gd name="T64" fmla="*/ 360 w 360"/>
                <a:gd name="T65" fmla="*/ 160 h 352"/>
                <a:gd name="T66" fmla="*/ 352 w 360"/>
                <a:gd name="T67" fmla="*/ 128 h 352"/>
                <a:gd name="T68" fmla="*/ 344 w 360"/>
                <a:gd name="T69" fmla="*/ 104 h 352"/>
                <a:gd name="T70" fmla="*/ 336 w 360"/>
                <a:gd name="T71" fmla="*/ 80 h 352"/>
                <a:gd name="T72" fmla="*/ 320 w 360"/>
                <a:gd name="T73" fmla="*/ 64 h 352"/>
                <a:gd name="T74" fmla="*/ 304 w 360"/>
                <a:gd name="T75" fmla="*/ 40 h 352"/>
                <a:gd name="T76" fmla="*/ 280 w 360"/>
                <a:gd name="T77" fmla="*/ 32 h 352"/>
                <a:gd name="T78" fmla="*/ 256 w 360"/>
                <a:gd name="T79" fmla="*/ 16 h 352"/>
                <a:gd name="T80" fmla="*/ 232 w 360"/>
                <a:gd name="T81" fmla="*/ 8 h 352"/>
                <a:gd name="T82" fmla="*/ 208 w 360"/>
                <a:gd name="T83" fmla="*/ 0 h 352"/>
                <a:gd name="T84" fmla="*/ 176 w 360"/>
                <a:gd name="T8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0" h="352">
                  <a:moveTo>
                    <a:pt x="176" y="0"/>
                  </a:moveTo>
                  <a:lnTo>
                    <a:pt x="168" y="0"/>
                  </a:lnTo>
                  <a:lnTo>
                    <a:pt x="160" y="0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36" y="0"/>
                  </a:lnTo>
                  <a:lnTo>
                    <a:pt x="128" y="8"/>
                  </a:lnTo>
                  <a:lnTo>
                    <a:pt x="120" y="8"/>
                  </a:lnTo>
                  <a:lnTo>
                    <a:pt x="112" y="8"/>
                  </a:lnTo>
                  <a:lnTo>
                    <a:pt x="104" y="16"/>
                  </a:lnTo>
                  <a:lnTo>
                    <a:pt x="96" y="16"/>
                  </a:lnTo>
                  <a:lnTo>
                    <a:pt x="88" y="24"/>
                  </a:lnTo>
                  <a:lnTo>
                    <a:pt x="80" y="32"/>
                  </a:lnTo>
                  <a:lnTo>
                    <a:pt x="72" y="32"/>
                  </a:lnTo>
                  <a:lnTo>
                    <a:pt x="64" y="40"/>
                  </a:lnTo>
                  <a:lnTo>
                    <a:pt x="56" y="40"/>
                  </a:lnTo>
                  <a:lnTo>
                    <a:pt x="48" y="48"/>
                  </a:lnTo>
                  <a:lnTo>
                    <a:pt x="48" y="56"/>
                  </a:lnTo>
                  <a:lnTo>
                    <a:pt x="40" y="64"/>
                  </a:lnTo>
                  <a:lnTo>
                    <a:pt x="32" y="72"/>
                  </a:lnTo>
                  <a:lnTo>
                    <a:pt x="32" y="80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0" y="136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0" y="216"/>
                  </a:lnTo>
                  <a:lnTo>
                    <a:pt x="8" y="224"/>
                  </a:lnTo>
                  <a:lnTo>
                    <a:pt x="8" y="232"/>
                  </a:lnTo>
                  <a:lnTo>
                    <a:pt x="8" y="240"/>
                  </a:lnTo>
                  <a:lnTo>
                    <a:pt x="16" y="248"/>
                  </a:lnTo>
                  <a:lnTo>
                    <a:pt x="16" y="256"/>
                  </a:lnTo>
                  <a:lnTo>
                    <a:pt x="24" y="264"/>
                  </a:lnTo>
                  <a:lnTo>
                    <a:pt x="24" y="272"/>
                  </a:lnTo>
                  <a:lnTo>
                    <a:pt x="32" y="272"/>
                  </a:lnTo>
                  <a:lnTo>
                    <a:pt x="32" y="280"/>
                  </a:lnTo>
                  <a:lnTo>
                    <a:pt x="40" y="288"/>
                  </a:lnTo>
                  <a:lnTo>
                    <a:pt x="48" y="296"/>
                  </a:lnTo>
                  <a:lnTo>
                    <a:pt x="48" y="304"/>
                  </a:lnTo>
                  <a:lnTo>
                    <a:pt x="56" y="312"/>
                  </a:lnTo>
                  <a:lnTo>
                    <a:pt x="64" y="312"/>
                  </a:lnTo>
                  <a:lnTo>
                    <a:pt x="72" y="320"/>
                  </a:lnTo>
                  <a:lnTo>
                    <a:pt x="80" y="320"/>
                  </a:lnTo>
                  <a:lnTo>
                    <a:pt x="88" y="328"/>
                  </a:lnTo>
                  <a:lnTo>
                    <a:pt x="96" y="336"/>
                  </a:lnTo>
                  <a:lnTo>
                    <a:pt x="104" y="336"/>
                  </a:lnTo>
                  <a:lnTo>
                    <a:pt x="112" y="344"/>
                  </a:lnTo>
                  <a:lnTo>
                    <a:pt x="120" y="344"/>
                  </a:lnTo>
                  <a:lnTo>
                    <a:pt x="128" y="344"/>
                  </a:lnTo>
                  <a:lnTo>
                    <a:pt x="136" y="352"/>
                  </a:lnTo>
                  <a:lnTo>
                    <a:pt x="144" y="352"/>
                  </a:lnTo>
                  <a:lnTo>
                    <a:pt x="152" y="352"/>
                  </a:lnTo>
                  <a:lnTo>
                    <a:pt x="160" y="352"/>
                  </a:lnTo>
                  <a:lnTo>
                    <a:pt x="168" y="352"/>
                  </a:lnTo>
                  <a:lnTo>
                    <a:pt x="176" y="352"/>
                  </a:lnTo>
                  <a:lnTo>
                    <a:pt x="192" y="352"/>
                  </a:lnTo>
                  <a:lnTo>
                    <a:pt x="200" y="352"/>
                  </a:lnTo>
                  <a:lnTo>
                    <a:pt x="208" y="352"/>
                  </a:lnTo>
                  <a:lnTo>
                    <a:pt x="216" y="352"/>
                  </a:lnTo>
                  <a:lnTo>
                    <a:pt x="224" y="352"/>
                  </a:lnTo>
                  <a:lnTo>
                    <a:pt x="232" y="344"/>
                  </a:lnTo>
                  <a:lnTo>
                    <a:pt x="240" y="344"/>
                  </a:lnTo>
                  <a:lnTo>
                    <a:pt x="248" y="344"/>
                  </a:lnTo>
                  <a:lnTo>
                    <a:pt x="256" y="336"/>
                  </a:lnTo>
                  <a:lnTo>
                    <a:pt x="264" y="336"/>
                  </a:lnTo>
                  <a:lnTo>
                    <a:pt x="272" y="328"/>
                  </a:lnTo>
                  <a:lnTo>
                    <a:pt x="280" y="320"/>
                  </a:lnTo>
                  <a:lnTo>
                    <a:pt x="288" y="320"/>
                  </a:lnTo>
                  <a:lnTo>
                    <a:pt x="296" y="312"/>
                  </a:lnTo>
                  <a:lnTo>
                    <a:pt x="304" y="312"/>
                  </a:lnTo>
                  <a:lnTo>
                    <a:pt x="304" y="304"/>
                  </a:lnTo>
                  <a:lnTo>
                    <a:pt x="312" y="296"/>
                  </a:lnTo>
                  <a:lnTo>
                    <a:pt x="320" y="288"/>
                  </a:lnTo>
                  <a:lnTo>
                    <a:pt x="328" y="280"/>
                  </a:lnTo>
                  <a:lnTo>
                    <a:pt x="328" y="272"/>
                  </a:lnTo>
                  <a:lnTo>
                    <a:pt x="336" y="272"/>
                  </a:lnTo>
                  <a:lnTo>
                    <a:pt x="336" y="264"/>
                  </a:lnTo>
                  <a:lnTo>
                    <a:pt x="344" y="256"/>
                  </a:lnTo>
                  <a:lnTo>
                    <a:pt x="344" y="248"/>
                  </a:lnTo>
                  <a:lnTo>
                    <a:pt x="352" y="240"/>
                  </a:lnTo>
                  <a:lnTo>
                    <a:pt x="352" y="232"/>
                  </a:lnTo>
                  <a:lnTo>
                    <a:pt x="352" y="224"/>
                  </a:lnTo>
                  <a:lnTo>
                    <a:pt x="360" y="216"/>
                  </a:lnTo>
                  <a:lnTo>
                    <a:pt x="360" y="200"/>
                  </a:lnTo>
                  <a:lnTo>
                    <a:pt x="360" y="192"/>
                  </a:lnTo>
                  <a:lnTo>
                    <a:pt x="360" y="184"/>
                  </a:lnTo>
                  <a:lnTo>
                    <a:pt x="360" y="176"/>
                  </a:lnTo>
                  <a:lnTo>
                    <a:pt x="360" y="168"/>
                  </a:lnTo>
                  <a:lnTo>
                    <a:pt x="360" y="160"/>
                  </a:lnTo>
                  <a:lnTo>
                    <a:pt x="360" y="152"/>
                  </a:lnTo>
                  <a:lnTo>
                    <a:pt x="360" y="136"/>
                  </a:lnTo>
                  <a:lnTo>
                    <a:pt x="352" y="128"/>
                  </a:lnTo>
                  <a:lnTo>
                    <a:pt x="352" y="120"/>
                  </a:lnTo>
                  <a:lnTo>
                    <a:pt x="352" y="112"/>
                  </a:lnTo>
                  <a:lnTo>
                    <a:pt x="344" y="104"/>
                  </a:lnTo>
                  <a:lnTo>
                    <a:pt x="344" y="96"/>
                  </a:lnTo>
                  <a:lnTo>
                    <a:pt x="336" y="88"/>
                  </a:lnTo>
                  <a:lnTo>
                    <a:pt x="336" y="80"/>
                  </a:lnTo>
                  <a:lnTo>
                    <a:pt x="328" y="80"/>
                  </a:lnTo>
                  <a:lnTo>
                    <a:pt x="328" y="72"/>
                  </a:lnTo>
                  <a:lnTo>
                    <a:pt x="320" y="64"/>
                  </a:lnTo>
                  <a:lnTo>
                    <a:pt x="312" y="56"/>
                  </a:lnTo>
                  <a:lnTo>
                    <a:pt x="304" y="48"/>
                  </a:lnTo>
                  <a:lnTo>
                    <a:pt x="304" y="40"/>
                  </a:lnTo>
                  <a:lnTo>
                    <a:pt x="296" y="40"/>
                  </a:lnTo>
                  <a:lnTo>
                    <a:pt x="288" y="32"/>
                  </a:lnTo>
                  <a:lnTo>
                    <a:pt x="280" y="32"/>
                  </a:lnTo>
                  <a:lnTo>
                    <a:pt x="272" y="24"/>
                  </a:lnTo>
                  <a:lnTo>
                    <a:pt x="264" y="16"/>
                  </a:lnTo>
                  <a:lnTo>
                    <a:pt x="256" y="16"/>
                  </a:lnTo>
                  <a:lnTo>
                    <a:pt x="248" y="8"/>
                  </a:lnTo>
                  <a:lnTo>
                    <a:pt x="240" y="8"/>
                  </a:lnTo>
                  <a:lnTo>
                    <a:pt x="232" y="8"/>
                  </a:lnTo>
                  <a:lnTo>
                    <a:pt x="224" y="0"/>
                  </a:lnTo>
                  <a:lnTo>
                    <a:pt x="216" y="0"/>
                  </a:lnTo>
                  <a:lnTo>
                    <a:pt x="208" y="0"/>
                  </a:lnTo>
                  <a:lnTo>
                    <a:pt x="200" y="0"/>
                  </a:lnTo>
                  <a:lnTo>
                    <a:pt x="192" y="0"/>
                  </a:lnTo>
                  <a:lnTo>
                    <a:pt x="176" y="0"/>
                  </a:lnTo>
                </a:path>
              </a:pathLst>
            </a:cu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Line 79"/>
            <p:cNvSpPr>
              <a:spLocks noChangeShapeType="1"/>
            </p:cNvSpPr>
            <p:nvPr/>
          </p:nvSpPr>
          <p:spPr bwMode="auto">
            <a:xfrm>
              <a:off x="4796" y="2306"/>
              <a:ext cx="0" cy="272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80"/>
            <p:cNvSpPr>
              <a:spLocks/>
            </p:cNvSpPr>
            <p:nvPr/>
          </p:nvSpPr>
          <p:spPr bwMode="auto">
            <a:xfrm>
              <a:off x="4580" y="2042"/>
              <a:ext cx="440" cy="256"/>
            </a:xfrm>
            <a:custGeom>
              <a:avLst/>
              <a:gdLst>
                <a:gd name="T0" fmla="*/ 440 w 440"/>
                <a:gd name="T1" fmla="*/ 8 h 256"/>
                <a:gd name="T2" fmla="*/ 440 w 440"/>
                <a:gd name="T3" fmla="*/ 24 h 256"/>
                <a:gd name="T4" fmla="*/ 440 w 440"/>
                <a:gd name="T5" fmla="*/ 40 h 256"/>
                <a:gd name="T6" fmla="*/ 440 w 440"/>
                <a:gd name="T7" fmla="*/ 48 h 256"/>
                <a:gd name="T8" fmla="*/ 440 w 440"/>
                <a:gd name="T9" fmla="*/ 64 h 256"/>
                <a:gd name="T10" fmla="*/ 440 w 440"/>
                <a:gd name="T11" fmla="*/ 72 h 256"/>
                <a:gd name="T12" fmla="*/ 432 w 440"/>
                <a:gd name="T13" fmla="*/ 80 h 256"/>
                <a:gd name="T14" fmla="*/ 432 w 440"/>
                <a:gd name="T15" fmla="*/ 96 h 256"/>
                <a:gd name="T16" fmla="*/ 424 w 440"/>
                <a:gd name="T17" fmla="*/ 104 h 256"/>
                <a:gd name="T18" fmla="*/ 424 w 440"/>
                <a:gd name="T19" fmla="*/ 120 h 256"/>
                <a:gd name="T20" fmla="*/ 416 w 440"/>
                <a:gd name="T21" fmla="*/ 136 h 256"/>
                <a:gd name="T22" fmla="*/ 400 w 440"/>
                <a:gd name="T23" fmla="*/ 152 h 256"/>
                <a:gd name="T24" fmla="*/ 392 w 440"/>
                <a:gd name="T25" fmla="*/ 168 h 256"/>
                <a:gd name="T26" fmla="*/ 376 w 440"/>
                <a:gd name="T27" fmla="*/ 184 h 256"/>
                <a:gd name="T28" fmla="*/ 360 w 440"/>
                <a:gd name="T29" fmla="*/ 200 h 256"/>
                <a:gd name="T30" fmla="*/ 344 w 440"/>
                <a:gd name="T31" fmla="*/ 216 h 256"/>
                <a:gd name="T32" fmla="*/ 328 w 440"/>
                <a:gd name="T33" fmla="*/ 224 h 256"/>
                <a:gd name="T34" fmla="*/ 304 w 440"/>
                <a:gd name="T35" fmla="*/ 232 h 256"/>
                <a:gd name="T36" fmla="*/ 288 w 440"/>
                <a:gd name="T37" fmla="*/ 240 h 256"/>
                <a:gd name="T38" fmla="*/ 280 w 440"/>
                <a:gd name="T39" fmla="*/ 240 h 256"/>
                <a:gd name="T40" fmla="*/ 272 w 440"/>
                <a:gd name="T41" fmla="*/ 248 h 256"/>
                <a:gd name="T42" fmla="*/ 256 w 440"/>
                <a:gd name="T43" fmla="*/ 248 h 256"/>
                <a:gd name="T44" fmla="*/ 248 w 440"/>
                <a:gd name="T45" fmla="*/ 248 h 256"/>
                <a:gd name="T46" fmla="*/ 240 w 440"/>
                <a:gd name="T47" fmla="*/ 248 h 256"/>
                <a:gd name="T48" fmla="*/ 224 w 440"/>
                <a:gd name="T49" fmla="*/ 256 h 256"/>
                <a:gd name="T50" fmla="*/ 216 w 440"/>
                <a:gd name="T51" fmla="*/ 256 h 256"/>
                <a:gd name="T52" fmla="*/ 200 w 440"/>
                <a:gd name="T53" fmla="*/ 248 h 256"/>
                <a:gd name="T54" fmla="*/ 192 w 440"/>
                <a:gd name="T55" fmla="*/ 248 h 256"/>
                <a:gd name="T56" fmla="*/ 184 w 440"/>
                <a:gd name="T57" fmla="*/ 248 h 256"/>
                <a:gd name="T58" fmla="*/ 168 w 440"/>
                <a:gd name="T59" fmla="*/ 248 h 256"/>
                <a:gd name="T60" fmla="*/ 160 w 440"/>
                <a:gd name="T61" fmla="*/ 248 h 256"/>
                <a:gd name="T62" fmla="*/ 152 w 440"/>
                <a:gd name="T63" fmla="*/ 240 h 256"/>
                <a:gd name="T64" fmla="*/ 136 w 440"/>
                <a:gd name="T65" fmla="*/ 232 h 256"/>
                <a:gd name="T66" fmla="*/ 112 w 440"/>
                <a:gd name="T67" fmla="*/ 224 h 256"/>
                <a:gd name="T68" fmla="*/ 96 w 440"/>
                <a:gd name="T69" fmla="*/ 216 h 256"/>
                <a:gd name="T70" fmla="*/ 80 w 440"/>
                <a:gd name="T71" fmla="*/ 200 h 256"/>
                <a:gd name="T72" fmla="*/ 64 w 440"/>
                <a:gd name="T73" fmla="*/ 192 h 256"/>
                <a:gd name="T74" fmla="*/ 48 w 440"/>
                <a:gd name="T75" fmla="*/ 176 h 256"/>
                <a:gd name="T76" fmla="*/ 32 w 440"/>
                <a:gd name="T77" fmla="*/ 160 h 256"/>
                <a:gd name="T78" fmla="*/ 24 w 440"/>
                <a:gd name="T79" fmla="*/ 136 h 256"/>
                <a:gd name="T80" fmla="*/ 16 w 440"/>
                <a:gd name="T81" fmla="*/ 120 h 256"/>
                <a:gd name="T82" fmla="*/ 8 w 440"/>
                <a:gd name="T83" fmla="*/ 104 h 256"/>
                <a:gd name="T84" fmla="*/ 8 w 440"/>
                <a:gd name="T85" fmla="*/ 96 h 256"/>
                <a:gd name="T86" fmla="*/ 0 w 440"/>
                <a:gd name="T87" fmla="*/ 88 h 256"/>
                <a:gd name="T88" fmla="*/ 0 w 440"/>
                <a:gd name="T89" fmla="*/ 72 h 256"/>
                <a:gd name="T90" fmla="*/ 0 w 440"/>
                <a:gd name="T91" fmla="*/ 64 h 256"/>
                <a:gd name="T92" fmla="*/ 0 w 440"/>
                <a:gd name="T93" fmla="*/ 48 h 256"/>
                <a:gd name="T94" fmla="*/ 0 w 440"/>
                <a:gd name="T95" fmla="*/ 40 h 256"/>
                <a:gd name="T96" fmla="*/ 0 w 440"/>
                <a:gd name="T97" fmla="*/ 24 h 256"/>
                <a:gd name="T98" fmla="*/ 0 w 440"/>
                <a:gd name="T99" fmla="*/ 1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40" h="256">
                  <a:moveTo>
                    <a:pt x="440" y="0"/>
                  </a:moveTo>
                  <a:lnTo>
                    <a:pt x="440" y="8"/>
                  </a:lnTo>
                  <a:lnTo>
                    <a:pt x="440" y="16"/>
                  </a:lnTo>
                  <a:lnTo>
                    <a:pt x="440" y="24"/>
                  </a:lnTo>
                  <a:lnTo>
                    <a:pt x="440" y="32"/>
                  </a:lnTo>
                  <a:lnTo>
                    <a:pt x="440" y="40"/>
                  </a:lnTo>
                  <a:lnTo>
                    <a:pt x="440" y="40"/>
                  </a:lnTo>
                  <a:lnTo>
                    <a:pt x="440" y="48"/>
                  </a:lnTo>
                  <a:lnTo>
                    <a:pt x="440" y="56"/>
                  </a:lnTo>
                  <a:lnTo>
                    <a:pt x="440" y="64"/>
                  </a:lnTo>
                  <a:lnTo>
                    <a:pt x="440" y="64"/>
                  </a:lnTo>
                  <a:lnTo>
                    <a:pt x="440" y="72"/>
                  </a:lnTo>
                  <a:lnTo>
                    <a:pt x="432" y="80"/>
                  </a:lnTo>
                  <a:lnTo>
                    <a:pt x="432" y="80"/>
                  </a:lnTo>
                  <a:lnTo>
                    <a:pt x="432" y="88"/>
                  </a:lnTo>
                  <a:lnTo>
                    <a:pt x="432" y="96"/>
                  </a:lnTo>
                  <a:lnTo>
                    <a:pt x="432" y="96"/>
                  </a:lnTo>
                  <a:lnTo>
                    <a:pt x="424" y="104"/>
                  </a:lnTo>
                  <a:lnTo>
                    <a:pt x="424" y="104"/>
                  </a:lnTo>
                  <a:lnTo>
                    <a:pt x="424" y="120"/>
                  </a:lnTo>
                  <a:lnTo>
                    <a:pt x="416" y="128"/>
                  </a:lnTo>
                  <a:lnTo>
                    <a:pt x="416" y="136"/>
                  </a:lnTo>
                  <a:lnTo>
                    <a:pt x="408" y="144"/>
                  </a:lnTo>
                  <a:lnTo>
                    <a:pt x="400" y="152"/>
                  </a:lnTo>
                  <a:lnTo>
                    <a:pt x="400" y="160"/>
                  </a:lnTo>
                  <a:lnTo>
                    <a:pt x="392" y="168"/>
                  </a:lnTo>
                  <a:lnTo>
                    <a:pt x="384" y="176"/>
                  </a:lnTo>
                  <a:lnTo>
                    <a:pt x="376" y="184"/>
                  </a:lnTo>
                  <a:lnTo>
                    <a:pt x="368" y="192"/>
                  </a:lnTo>
                  <a:lnTo>
                    <a:pt x="360" y="200"/>
                  </a:lnTo>
                  <a:lnTo>
                    <a:pt x="352" y="208"/>
                  </a:lnTo>
                  <a:lnTo>
                    <a:pt x="344" y="216"/>
                  </a:lnTo>
                  <a:lnTo>
                    <a:pt x="336" y="224"/>
                  </a:lnTo>
                  <a:lnTo>
                    <a:pt x="328" y="224"/>
                  </a:lnTo>
                  <a:lnTo>
                    <a:pt x="312" y="232"/>
                  </a:lnTo>
                  <a:lnTo>
                    <a:pt x="304" y="232"/>
                  </a:lnTo>
                  <a:lnTo>
                    <a:pt x="296" y="240"/>
                  </a:lnTo>
                  <a:lnTo>
                    <a:pt x="288" y="240"/>
                  </a:lnTo>
                  <a:lnTo>
                    <a:pt x="288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72" y="248"/>
                  </a:lnTo>
                  <a:lnTo>
                    <a:pt x="264" y="248"/>
                  </a:lnTo>
                  <a:lnTo>
                    <a:pt x="256" y="248"/>
                  </a:lnTo>
                  <a:lnTo>
                    <a:pt x="256" y="248"/>
                  </a:lnTo>
                  <a:lnTo>
                    <a:pt x="248" y="248"/>
                  </a:lnTo>
                  <a:lnTo>
                    <a:pt x="240" y="248"/>
                  </a:lnTo>
                  <a:lnTo>
                    <a:pt x="240" y="248"/>
                  </a:lnTo>
                  <a:lnTo>
                    <a:pt x="232" y="248"/>
                  </a:lnTo>
                  <a:lnTo>
                    <a:pt x="224" y="256"/>
                  </a:lnTo>
                  <a:lnTo>
                    <a:pt x="216" y="256"/>
                  </a:lnTo>
                  <a:lnTo>
                    <a:pt x="216" y="256"/>
                  </a:lnTo>
                  <a:lnTo>
                    <a:pt x="208" y="248"/>
                  </a:lnTo>
                  <a:lnTo>
                    <a:pt x="200" y="248"/>
                  </a:lnTo>
                  <a:lnTo>
                    <a:pt x="200" y="248"/>
                  </a:lnTo>
                  <a:lnTo>
                    <a:pt x="192" y="248"/>
                  </a:lnTo>
                  <a:lnTo>
                    <a:pt x="184" y="248"/>
                  </a:lnTo>
                  <a:lnTo>
                    <a:pt x="184" y="248"/>
                  </a:lnTo>
                  <a:lnTo>
                    <a:pt x="176" y="248"/>
                  </a:lnTo>
                  <a:lnTo>
                    <a:pt x="168" y="248"/>
                  </a:lnTo>
                  <a:lnTo>
                    <a:pt x="168" y="248"/>
                  </a:lnTo>
                  <a:lnTo>
                    <a:pt x="160" y="248"/>
                  </a:lnTo>
                  <a:lnTo>
                    <a:pt x="152" y="240"/>
                  </a:lnTo>
                  <a:lnTo>
                    <a:pt x="152" y="240"/>
                  </a:lnTo>
                  <a:lnTo>
                    <a:pt x="144" y="240"/>
                  </a:lnTo>
                  <a:lnTo>
                    <a:pt x="136" y="232"/>
                  </a:lnTo>
                  <a:lnTo>
                    <a:pt x="120" y="232"/>
                  </a:lnTo>
                  <a:lnTo>
                    <a:pt x="112" y="224"/>
                  </a:lnTo>
                  <a:lnTo>
                    <a:pt x="104" y="224"/>
                  </a:lnTo>
                  <a:lnTo>
                    <a:pt x="96" y="216"/>
                  </a:lnTo>
                  <a:lnTo>
                    <a:pt x="88" y="208"/>
                  </a:lnTo>
                  <a:lnTo>
                    <a:pt x="80" y="200"/>
                  </a:lnTo>
                  <a:lnTo>
                    <a:pt x="72" y="200"/>
                  </a:lnTo>
                  <a:lnTo>
                    <a:pt x="64" y="192"/>
                  </a:lnTo>
                  <a:lnTo>
                    <a:pt x="56" y="184"/>
                  </a:lnTo>
                  <a:lnTo>
                    <a:pt x="48" y="176"/>
                  </a:lnTo>
                  <a:lnTo>
                    <a:pt x="40" y="168"/>
                  </a:lnTo>
                  <a:lnTo>
                    <a:pt x="32" y="160"/>
                  </a:lnTo>
                  <a:lnTo>
                    <a:pt x="32" y="152"/>
                  </a:lnTo>
                  <a:lnTo>
                    <a:pt x="24" y="136"/>
                  </a:lnTo>
                  <a:lnTo>
                    <a:pt x="16" y="128"/>
                  </a:lnTo>
                  <a:lnTo>
                    <a:pt x="16" y="120"/>
                  </a:lnTo>
                  <a:lnTo>
                    <a:pt x="8" y="112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96"/>
                  </a:lnTo>
                  <a:lnTo>
                    <a:pt x="8" y="88"/>
                  </a:lnTo>
                  <a:lnTo>
                    <a:pt x="0" y="88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8"/>
                  </a:lnTo>
                </a:path>
              </a:pathLst>
            </a:cu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Line 78"/>
            <p:cNvSpPr>
              <a:spLocks noChangeShapeType="1"/>
            </p:cNvSpPr>
            <p:nvPr/>
          </p:nvSpPr>
          <p:spPr bwMode="auto">
            <a:xfrm>
              <a:off x="4078" y="2056"/>
              <a:ext cx="542" cy="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Line 78"/>
            <p:cNvSpPr>
              <a:spLocks noChangeShapeType="1"/>
            </p:cNvSpPr>
            <p:nvPr/>
          </p:nvSpPr>
          <p:spPr bwMode="auto">
            <a:xfrm>
              <a:off x="4952" y="2056"/>
              <a:ext cx="542" cy="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0" name="Group 26"/>
          <p:cNvGrpSpPr>
            <a:grpSpLocks noChangeAspect="1"/>
          </p:cNvGrpSpPr>
          <p:nvPr/>
        </p:nvGrpSpPr>
        <p:grpSpPr bwMode="auto">
          <a:xfrm>
            <a:off x="926476" y="2179638"/>
            <a:ext cx="1338196" cy="985837"/>
            <a:chOff x="496" y="815"/>
            <a:chExt cx="1390" cy="1024"/>
          </a:xfrm>
        </p:grpSpPr>
        <p:sp>
          <p:nvSpPr>
            <p:cNvPr id="41" name="AutoShape 25"/>
            <p:cNvSpPr>
              <a:spLocks noChangeAspect="1" noChangeArrowheads="1" noTextEdit="1"/>
            </p:cNvSpPr>
            <p:nvPr/>
          </p:nvSpPr>
          <p:spPr bwMode="auto">
            <a:xfrm>
              <a:off x="648" y="815"/>
              <a:ext cx="1072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Line 27"/>
            <p:cNvSpPr>
              <a:spLocks noChangeShapeType="1"/>
            </p:cNvSpPr>
            <p:nvPr/>
          </p:nvSpPr>
          <p:spPr bwMode="auto">
            <a:xfrm>
              <a:off x="496" y="1327"/>
              <a:ext cx="688" cy="0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Line 28"/>
            <p:cNvSpPr>
              <a:spLocks noChangeShapeType="1"/>
            </p:cNvSpPr>
            <p:nvPr/>
          </p:nvSpPr>
          <p:spPr bwMode="auto">
            <a:xfrm>
              <a:off x="1240" y="1327"/>
              <a:ext cx="646" cy="0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Line 29"/>
            <p:cNvSpPr>
              <a:spLocks noChangeShapeType="1"/>
            </p:cNvSpPr>
            <p:nvPr/>
          </p:nvSpPr>
          <p:spPr bwMode="auto">
            <a:xfrm flipV="1">
              <a:off x="1232" y="887"/>
              <a:ext cx="0" cy="880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Line 30"/>
            <p:cNvSpPr>
              <a:spLocks noChangeShapeType="1"/>
            </p:cNvSpPr>
            <p:nvPr/>
          </p:nvSpPr>
          <p:spPr bwMode="auto">
            <a:xfrm>
              <a:off x="1184" y="887"/>
              <a:ext cx="0" cy="880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49" name="Picture 2" descr="Afficher l'image d'origin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00000">
            <a:off x="4582981" y="953209"/>
            <a:ext cx="3398786" cy="12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ZoneTexte 49"/>
          <p:cNvSpPr txBox="1"/>
          <p:nvPr/>
        </p:nvSpPr>
        <p:spPr>
          <a:xfrm rot="842753">
            <a:off x="4265379" y="2160498"/>
            <a:ext cx="3792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alibri Light" panose="020F0302020204030204" pitchFamily="34" charset="0"/>
              </a:rPr>
              <a:t>Difficulté de représentation en 2D ?</a:t>
            </a:r>
          </a:p>
          <a:p>
            <a:pPr algn="ctr"/>
            <a:r>
              <a:rPr lang="fr-FR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alibri Light" panose="020F0302020204030204" pitchFamily="34" charset="0"/>
              </a:rPr>
              <a:t>&gt;&gt; passage à un schéma 3D…</a:t>
            </a:r>
          </a:p>
        </p:txBody>
      </p:sp>
    </p:spTree>
    <p:extLst>
      <p:ext uri="{BB962C8B-B14F-4D97-AF65-F5344CB8AC3E}">
        <p14:creationId xmlns:p14="http://schemas.microsoft.com/office/powerpoint/2010/main" val="3085362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e 96"/>
          <p:cNvGrpSpPr/>
          <p:nvPr/>
        </p:nvGrpSpPr>
        <p:grpSpPr>
          <a:xfrm>
            <a:off x="448854" y="302962"/>
            <a:ext cx="7249804" cy="5889007"/>
            <a:chOff x="448854" y="302962"/>
            <a:chExt cx="7249804" cy="5889007"/>
          </a:xfrm>
        </p:grpSpPr>
        <p:cxnSp>
          <p:nvCxnSpPr>
            <p:cNvPr id="70" name="Connecteur droit avec flèche 69"/>
            <p:cNvCxnSpPr/>
            <p:nvPr/>
          </p:nvCxnSpPr>
          <p:spPr>
            <a:xfrm>
              <a:off x="1268004" y="2551253"/>
              <a:ext cx="6430654" cy="3640716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Connecteur droit avec flèche 91"/>
            <p:cNvCxnSpPr/>
            <p:nvPr/>
          </p:nvCxnSpPr>
          <p:spPr>
            <a:xfrm flipH="1" flipV="1">
              <a:off x="1249363" y="302962"/>
              <a:ext cx="18641" cy="2260784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Connecteur droit avec flèche 93"/>
            <p:cNvCxnSpPr/>
            <p:nvPr/>
          </p:nvCxnSpPr>
          <p:spPr>
            <a:xfrm flipH="1">
              <a:off x="448854" y="2534631"/>
              <a:ext cx="825909" cy="484447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itr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Schématisation de l’embrayage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98</a:t>
            </a:fld>
            <a:endParaRPr lang="fr-FR" dirty="0"/>
          </a:p>
        </p:txBody>
      </p:sp>
      <p:sp>
        <p:nvSpPr>
          <p:cNvPr id="117" name="ZoneTexte 116"/>
          <p:cNvSpPr txBox="1"/>
          <p:nvPr/>
        </p:nvSpPr>
        <p:spPr>
          <a:xfrm>
            <a:off x="5924580" y="380405"/>
            <a:ext cx="313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Tracer l’épure du schéma : repère, axes, centres de liaison.</a:t>
            </a:r>
          </a:p>
        </p:txBody>
      </p:sp>
    </p:spTree>
    <p:extLst>
      <p:ext uri="{BB962C8B-B14F-4D97-AF65-F5344CB8AC3E}">
        <p14:creationId xmlns:p14="http://schemas.microsoft.com/office/powerpoint/2010/main" val="2229862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e 96"/>
          <p:cNvGrpSpPr/>
          <p:nvPr/>
        </p:nvGrpSpPr>
        <p:grpSpPr>
          <a:xfrm>
            <a:off x="448854" y="302962"/>
            <a:ext cx="7249804" cy="5889007"/>
            <a:chOff x="448854" y="302962"/>
            <a:chExt cx="7249804" cy="5889007"/>
          </a:xfrm>
        </p:grpSpPr>
        <p:cxnSp>
          <p:nvCxnSpPr>
            <p:cNvPr id="70" name="Connecteur droit avec flèche 69"/>
            <p:cNvCxnSpPr/>
            <p:nvPr/>
          </p:nvCxnSpPr>
          <p:spPr>
            <a:xfrm>
              <a:off x="1268004" y="2551253"/>
              <a:ext cx="6430654" cy="3640716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Connecteur droit avec flèche 91"/>
            <p:cNvCxnSpPr/>
            <p:nvPr/>
          </p:nvCxnSpPr>
          <p:spPr>
            <a:xfrm flipH="1" flipV="1">
              <a:off x="1249363" y="302962"/>
              <a:ext cx="18641" cy="2260784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Connecteur droit avec flèche 93"/>
            <p:cNvCxnSpPr/>
            <p:nvPr/>
          </p:nvCxnSpPr>
          <p:spPr>
            <a:xfrm flipH="1">
              <a:off x="448854" y="2534631"/>
              <a:ext cx="825909" cy="484447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itr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Schématisation de l’embrayage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466D8FE-5733-7B45-8963-854D3AC5C96E}" type="slidenum">
              <a:rPr lang="fr-FR" smtClean="0"/>
              <a:pPr/>
              <a:t>99</a:t>
            </a:fld>
            <a:endParaRPr lang="fr-FR" dirty="0"/>
          </a:p>
        </p:txBody>
      </p:sp>
      <p:grpSp>
        <p:nvGrpSpPr>
          <p:cNvPr id="3" name="Group 12"/>
          <p:cNvGrpSpPr>
            <a:grpSpLocks noChangeAspect="1"/>
          </p:cNvGrpSpPr>
          <p:nvPr/>
        </p:nvGrpSpPr>
        <p:grpSpPr bwMode="auto">
          <a:xfrm>
            <a:off x="448854" y="1861530"/>
            <a:ext cx="1536700" cy="1193800"/>
            <a:chOff x="352" y="1691"/>
            <a:chExt cx="968" cy="752"/>
          </a:xfrm>
        </p:grpSpPr>
        <p:sp>
          <p:nvSpPr>
            <p:cNvPr id="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352" y="1691"/>
              <a:ext cx="968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" name="Line 13"/>
            <p:cNvSpPr>
              <a:spLocks noChangeShapeType="1"/>
            </p:cNvSpPr>
            <p:nvPr/>
          </p:nvSpPr>
          <p:spPr bwMode="auto">
            <a:xfrm>
              <a:off x="640" y="2139"/>
              <a:ext cx="320" cy="192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" name="Line 14"/>
            <p:cNvSpPr>
              <a:spLocks noChangeShapeType="1"/>
            </p:cNvSpPr>
            <p:nvPr/>
          </p:nvSpPr>
          <p:spPr bwMode="auto">
            <a:xfrm>
              <a:off x="424" y="1883"/>
              <a:ext cx="216" cy="128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" name="Line 15"/>
            <p:cNvSpPr>
              <a:spLocks noChangeShapeType="1"/>
            </p:cNvSpPr>
            <p:nvPr/>
          </p:nvSpPr>
          <p:spPr bwMode="auto">
            <a:xfrm flipH="1">
              <a:off x="856" y="1768"/>
              <a:ext cx="4" cy="275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16"/>
            <p:cNvSpPr>
              <a:spLocks/>
            </p:cNvSpPr>
            <p:nvPr/>
          </p:nvSpPr>
          <p:spPr bwMode="auto">
            <a:xfrm>
              <a:off x="616" y="1923"/>
              <a:ext cx="176" cy="224"/>
            </a:xfrm>
            <a:custGeom>
              <a:avLst/>
              <a:gdLst>
                <a:gd name="T0" fmla="*/ 144 w 176"/>
                <a:gd name="T1" fmla="*/ 8 h 224"/>
                <a:gd name="T2" fmla="*/ 128 w 176"/>
                <a:gd name="T3" fmla="*/ 0 h 224"/>
                <a:gd name="T4" fmla="*/ 120 w 176"/>
                <a:gd name="T5" fmla="*/ 0 h 224"/>
                <a:gd name="T6" fmla="*/ 112 w 176"/>
                <a:gd name="T7" fmla="*/ 8 h 224"/>
                <a:gd name="T8" fmla="*/ 96 w 176"/>
                <a:gd name="T9" fmla="*/ 8 h 224"/>
                <a:gd name="T10" fmla="*/ 80 w 176"/>
                <a:gd name="T11" fmla="*/ 16 h 224"/>
                <a:gd name="T12" fmla="*/ 72 w 176"/>
                <a:gd name="T13" fmla="*/ 24 h 224"/>
                <a:gd name="T14" fmla="*/ 56 w 176"/>
                <a:gd name="T15" fmla="*/ 40 h 224"/>
                <a:gd name="T16" fmla="*/ 48 w 176"/>
                <a:gd name="T17" fmla="*/ 48 h 224"/>
                <a:gd name="T18" fmla="*/ 40 w 176"/>
                <a:gd name="T19" fmla="*/ 64 h 224"/>
                <a:gd name="T20" fmla="*/ 24 w 176"/>
                <a:gd name="T21" fmla="*/ 80 h 224"/>
                <a:gd name="T22" fmla="*/ 16 w 176"/>
                <a:gd name="T23" fmla="*/ 96 h 224"/>
                <a:gd name="T24" fmla="*/ 8 w 176"/>
                <a:gd name="T25" fmla="*/ 112 h 224"/>
                <a:gd name="T26" fmla="*/ 8 w 176"/>
                <a:gd name="T27" fmla="*/ 128 h 224"/>
                <a:gd name="T28" fmla="*/ 0 w 176"/>
                <a:gd name="T29" fmla="*/ 144 h 224"/>
                <a:gd name="T30" fmla="*/ 0 w 176"/>
                <a:gd name="T31" fmla="*/ 160 h 224"/>
                <a:gd name="T32" fmla="*/ 0 w 176"/>
                <a:gd name="T33" fmla="*/ 176 h 224"/>
                <a:gd name="T34" fmla="*/ 8 w 176"/>
                <a:gd name="T35" fmla="*/ 184 h 224"/>
                <a:gd name="T36" fmla="*/ 8 w 176"/>
                <a:gd name="T37" fmla="*/ 200 h 224"/>
                <a:gd name="T38" fmla="*/ 16 w 176"/>
                <a:gd name="T39" fmla="*/ 208 h 224"/>
                <a:gd name="T40" fmla="*/ 24 w 176"/>
                <a:gd name="T41" fmla="*/ 216 h 224"/>
                <a:gd name="T42" fmla="*/ 32 w 176"/>
                <a:gd name="T43" fmla="*/ 224 h 224"/>
                <a:gd name="T44" fmla="*/ 40 w 176"/>
                <a:gd name="T45" fmla="*/ 224 h 224"/>
                <a:gd name="T46" fmla="*/ 56 w 176"/>
                <a:gd name="T47" fmla="*/ 224 h 224"/>
                <a:gd name="T48" fmla="*/ 64 w 176"/>
                <a:gd name="T49" fmla="*/ 224 h 224"/>
                <a:gd name="T50" fmla="*/ 80 w 176"/>
                <a:gd name="T51" fmla="*/ 224 h 224"/>
                <a:gd name="T52" fmla="*/ 88 w 176"/>
                <a:gd name="T53" fmla="*/ 216 h 224"/>
                <a:gd name="T54" fmla="*/ 104 w 176"/>
                <a:gd name="T55" fmla="*/ 208 h 224"/>
                <a:gd name="T56" fmla="*/ 112 w 176"/>
                <a:gd name="T57" fmla="*/ 200 h 224"/>
                <a:gd name="T58" fmla="*/ 128 w 176"/>
                <a:gd name="T59" fmla="*/ 184 h 224"/>
                <a:gd name="T60" fmla="*/ 136 w 176"/>
                <a:gd name="T61" fmla="*/ 168 h 224"/>
                <a:gd name="T62" fmla="*/ 144 w 176"/>
                <a:gd name="T63" fmla="*/ 152 h 224"/>
                <a:gd name="T64" fmla="*/ 152 w 176"/>
                <a:gd name="T65" fmla="*/ 136 h 224"/>
                <a:gd name="T66" fmla="*/ 160 w 176"/>
                <a:gd name="T67" fmla="*/ 120 h 224"/>
                <a:gd name="T68" fmla="*/ 168 w 176"/>
                <a:gd name="T69" fmla="*/ 104 h 224"/>
                <a:gd name="T70" fmla="*/ 176 w 176"/>
                <a:gd name="T71" fmla="*/ 88 h 224"/>
                <a:gd name="T72" fmla="*/ 176 w 176"/>
                <a:gd name="T73" fmla="*/ 72 h 224"/>
                <a:gd name="T74" fmla="*/ 176 w 176"/>
                <a:gd name="T75" fmla="*/ 64 h 224"/>
                <a:gd name="T76" fmla="*/ 176 w 176"/>
                <a:gd name="T77" fmla="*/ 48 h 224"/>
                <a:gd name="T78" fmla="*/ 168 w 176"/>
                <a:gd name="T79" fmla="*/ 32 h 224"/>
                <a:gd name="T80" fmla="*/ 168 w 176"/>
                <a:gd name="T81" fmla="*/ 24 h 224"/>
                <a:gd name="T82" fmla="*/ 160 w 176"/>
                <a:gd name="T83" fmla="*/ 16 h 224"/>
                <a:gd name="T84" fmla="*/ 152 w 176"/>
                <a:gd name="T85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24">
                  <a:moveTo>
                    <a:pt x="152" y="8"/>
                  </a:moveTo>
                  <a:lnTo>
                    <a:pt x="144" y="8"/>
                  </a:lnTo>
                  <a:lnTo>
                    <a:pt x="144" y="8"/>
                  </a:lnTo>
                  <a:lnTo>
                    <a:pt x="136" y="8"/>
                  </a:lnTo>
                  <a:lnTo>
                    <a:pt x="136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12" y="0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64"/>
                  </a:lnTo>
                  <a:lnTo>
                    <a:pt x="32" y="64"/>
                  </a:lnTo>
                  <a:lnTo>
                    <a:pt x="32" y="72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8" y="184"/>
                  </a:lnTo>
                  <a:lnTo>
                    <a:pt x="8" y="192"/>
                  </a:lnTo>
                  <a:lnTo>
                    <a:pt x="8" y="192"/>
                  </a:lnTo>
                  <a:lnTo>
                    <a:pt x="8" y="200"/>
                  </a:lnTo>
                  <a:lnTo>
                    <a:pt x="8" y="200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16" y="216"/>
                  </a:lnTo>
                  <a:lnTo>
                    <a:pt x="24" y="216"/>
                  </a:lnTo>
                  <a:lnTo>
                    <a:pt x="24" y="216"/>
                  </a:lnTo>
                  <a:lnTo>
                    <a:pt x="24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40" y="224"/>
                  </a:lnTo>
                  <a:lnTo>
                    <a:pt x="40" y="224"/>
                  </a:lnTo>
                  <a:lnTo>
                    <a:pt x="48" y="224"/>
                  </a:lnTo>
                  <a:lnTo>
                    <a:pt x="48" y="224"/>
                  </a:lnTo>
                  <a:lnTo>
                    <a:pt x="56" y="224"/>
                  </a:lnTo>
                  <a:lnTo>
                    <a:pt x="56" y="224"/>
                  </a:lnTo>
                  <a:lnTo>
                    <a:pt x="64" y="224"/>
                  </a:lnTo>
                  <a:lnTo>
                    <a:pt x="64" y="224"/>
                  </a:lnTo>
                  <a:lnTo>
                    <a:pt x="72" y="224"/>
                  </a:lnTo>
                  <a:lnTo>
                    <a:pt x="72" y="224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8" y="216"/>
                  </a:lnTo>
                  <a:lnTo>
                    <a:pt x="88" y="216"/>
                  </a:lnTo>
                  <a:lnTo>
                    <a:pt x="96" y="216"/>
                  </a:lnTo>
                  <a:lnTo>
                    <a:pt x="96" y="208"/>
                  </a:lnTo>
                  <a:lnTo>
                    <a:pt x="104" y="208"/>
                  </a:lnTo>
                  <a:lnTo>
                    <a:pt x="104" y="200"/>
                  </a:lnTo>
                  <a:lnTo>
                    <a:pt x="112" y="200"/>
                  </a:lnTo>
                  <a:lnTo>
                    <a:pt x="112" y="200"/>
                  </a:lnTo>
                  <a:lnTo>
                    <a:pt x="120" y="192"/>
                  </a:lnTo>
                  <a:lnTo>
                    <a:pt x="120" y="192"/>
                  </a:lnTo>
                  <a:lnTo>
                    <a:pt x="128" y="184"/>
                  </a:lnTo>
                  <a:lnTo>
                    <a:pt x="128" y="184"/>
                  </a:lnTo>
                  <a:lnTo>
                    <a:pt x="136" y="176"/>
                  </a:lnTo>
                  <a:lnTo>
                    <a:pt x="136" y="168"/>
                  </a:lnTo>
                  <a:lnTo>
                    <a:pt x="136" y="168"/>
                  </a:lnTo>
                  <a:lnTo>
                    <a:pt x="144" y="160"/>
                  </a:lnTo>
                  <a:lnTo>
                    <a:pt x="144" y="152"/>
                  </a:lnTo>
                  <a:lnTo>
                    <a:pt x="152" y="152"/>
                  </a:lnTo>
                  <a:lnTo>
                    <a:pt x="152" y="144"/>
                  </a:lnTo>
                  <a:lnTo>
                    <a:pt x="152" y="136"/>
                  </a:lnTo>
                  <a:lnTo>
                    <a:pt x="160" y="136"/>
                  </a:lnTo>
                  <a:lnTo>
                    <a:pt x="160" y="128"/>
                  </a:lnTo>
                  <a:lnTo>
                    <a:pt x="160" y="120"/>
                  </a:lnTo>
                  <a:lnTo>
                    <a:pt x="168" y="120"/>
                  </a:lnTo>
                  <a:lnTo>
                    <a:pt x="168" y="112"/>
                  </a:lnTo>
                  <a:lnTo>
                    <a:pt x="168" y="104"/>
                  </a:lnTo>
                  <a:lnTo>
                    <a:pt x="168" y="104"/>
                  </a:lnTo>
                  <a:lnTo>
                    <a:pt x="168" y="96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6" y="80"/>
                  </a:lnTo>
                  <a:lnTo>
                    <a:pt x="176" y="72"/>
                  </a:lnTo>
                  <a:lnTo>
                    <a:pt x="176" y="72"/>
                  </a:lnTo>
                  <a:lnTo>
                    <a:pt x="176" y="64"/>
                  </a:lnTo>
                  <a:lnTo>
                    <a:pt x="176" y="64"/>
                  </a:lnTo>
                  <a:lnTo>
                    <a:pt x="176" y="56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68" y="40"/>
                  </a:lnTo>
                  <a:lnTo>
                    <a:pt x="168" y="40"/>
                  </a:lnTo>
                  <a:lnTo>
                    <a:pt x="168" y="32"/>
                  </a:lnTo>
                  <a:lnTo>
                    <a:pt x="168" y="32"/>
                  </a:lnTo>
                  <a:lnTo>
                    <a:pt x="168" y="24"/>
                  </a:lnTo>
                  <a:lnTo>
                    <a:pt x="168" y="24"/>
                  </a:lnTo>
                  <a:lnTo>
                    <a:pt x="160" y="24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52" y="16"/>
                  </a:lnTo>
                  <a:lnTo>
                    <a:pt x="152" y="8"/>
                  </a:lnTo>
                  <a:lnTo>
                    <a:pt x="15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17"/>
            <p:cNvSpPr>
              <a:spLocks/>
            </p:cNvSpPr>
            <p:nvPr/>
          </p:nvSpPr>
          <p:spPr bwMode="auto">
            <a:xfrm>
              <a:off x="616" y="1923"/>
              <a:ext cx="176" cy="224"/>
            </a:xfrm>
            <a:custGeom>
              <a:avLst/>
              <a:gdLst>
                <a:gd name="T0" fmla="*/ 144 w 176"/>
                <a:gd name="T1" fmla="*/ 8 h 224"/>
                <a:gd name="T2" fmla="*/ 128 w 176"/>
                <a:gd name="T3" fmla="*/ 0 h 224"/>
                <a:gd name="T4" fmla="*/ 120 w 176"/>
                <a:gd name="T5" fmla="*/ 0 h 224"/>
                <a:gd name="T6" fmla="*/ 112 w 176"/>
                <a:gd name="T7" fmla="*/ 8 h 224"/>
                <a:gd name="T8" fmla="*/ 96 w 176"/>
                <a:gd name="T9" fmla="*/ 8 h 224"/>
                <a:gd name="T10" fmla="*/ 80 w 176"/>
                <a:gd name="T11" fmla="*/ 16 h 224"/>
                <a:gd name="T12" fmla="*/ 72 w 176"/>
                <a:gd name="T13" fmla="*/ 24 h 224"/>
                <a:gd name="T14" fmla="*/ 56 w 176"/>
                <a:gd name="T15" fmla="*/ 40 h 224"/>
                <a:gd name="T16" fmla="*/ 48 w 176"/>
                <a:gd name="T17" fmla="*/ 48 h 224"/>
                <a:gd name="T18" fmla="*/ 40 w 176"/>
                <a:gd name="T19" fmla="*/ 64 h 224"/>
                <a:gd name="T20" fmla="*/ 24 w 176"/>
                <a:gd name="T21" fmla="*/ 80 h 224"/>
                <a:gd name="T22" fmla="*/ 16 w 176"/>
                <a:gd name="T23" fmla="*/ 96 h 224"/>
                <a:gd name="T24" fmla="*/ 8 w 176"/>
                <a:gd name="T25" fmla="*/ 112 h 224"/>
                <a:gd name="T26" fmla="*/ 8 w 176"/>
                <a:gd name="T27" fmla="*/ 128 h 224"/>
                <a:gd name="T28" fmla="*/ 0 w 176"/>
                <a:gd name="T29" fmla="*/ 144 h 224"/>
                <a:gd name="T30" fmla="*/ 0 w 176"/>
                <a:gd name="T31" fmla="*/ 160 h 224"/>
                <a:gd name="T32" fmla="*/ 0 w 176"/>
                <a:gd name="T33" fmla="*/ 176 h 224"/>
                <a:gd name="T34" fmla="*/ 8 w 176"/>
                <a:gd name="T35" fmla="*/ 184 h 224"/>
                <a:gd name="T36" fmla="*/ 8 w 176"/>
                <a:gd name="T37" fmla="*/ 200 h 224"/>
                <a:gd name="T38" fmla="*/ 16 w 176"/>
                <a:gd name="T39" fmla="*/ 208 h 224"/>
                <a:gd name="T40" fmla="*/ 24 w 176"/>
                <a:gd name="T41" fmla="*/ 216 h 224"/>
                <a:gd name="T42" fmla="*/ 32 w 176"/>
                <a:gd name="T43" fmla="*/ 224 h 224"/>
                <a:gd name="T44" fmla="*/ 40 w 176"/>
                <a:gd name="T45" fmla="*/ 224 h 224"/>
                <a:gd name="T46" fmla="*/ 56 w 176"/>
                <a:gd name="T47" fmla="*/ 224 h 224"/>
                <a:gd name="T48" fmla="*/ 64 w 176"/>
                <a:gd name="T49" fmla="*/ 224 h 224"/>
                <a:gd name="T50" fmla="*/ 80 w 176"/>
                <a:gd name="T51" fmla="*/ 224 h 224"/>
                <a:gd name="T52" fmla="*/ 88 w 176"/>
                <a:gd name="T53" fmla="*/ 216 h 224"/>
                <a:gd name="T54" fmla="*/ 104 w 176"/>
                <a:gd name="T55" fmla="*/ 208 h 224"/>
                <a:gd name="T56" fmla="*/ 112 w 176"/>
                <a:gd name="T57" fmla="*/ 200 h 224"/>
                <a:gd name="T58" fmla="*/ 128 w 176"/>
                <a:gd name="T59" fmla="*/ 184 h 224"/>
                <a:gd name="T60" fmla="*/ 136 w 176"/>
                <a:gd name="T61" fmla="*/ 168 h 224"/>
                <a:gd name="T62" fmla="*/ 144 w 176"/>
                <a:gd name="T63" fmla="*/ 152 h 224"/>
                <a:gd name="T64" fmla="*/ 152 w 176"/>
                <a:gd name="T65" fmla="*/ 136 h 224"/>
                <a:gd name="T66" fmla="*/ 160 w 176"/>
                <a:gd name="T67" fmla="*/ 120 h 224"/>
                <a:gd name="T68" fmla="*/ 168 w 176"/>
                <a:gd name="T69" fmla="*/ 104 h 224"/>
                <a:gd name="T70" fmla="*/ 176 w 176"/>
                <a:gd name="T71" fmla="*/ 88 h 224"/>
                <a:gd name="T72" fmla="*/ 176 w 176"/>
                <a:gd name="T73" fmla="*/ 72 h 224"/>
                <a:gd name="T74" fmla="*/ 176 w 176"/>
                <a:gd name="T75" fmla="*/ 64 h 224"/>
                <a:gd name="T76" fmla="*/ 176 w 176"/>
                <a:gd name="T77" fmla="*/ 48 h 224"/>
                <a:gd name="T78" fmla="*/ 168 w 176"/>
                <a:gd name="T79" fmla="*/ 32 h 224"/>
                <a:gd name="T80" fmla="*/ 168 w 176"/>
                <a:gd name="T81" fmla="*/ 24 h 224"/>
                <a:gd name="T82" fmla="*/ 160 w 176"/>
                <a:gd name="T83" fmla="*/ 16 h 224"/>
                <a:gd name="T84" fmla="*/ 152 w 176"/>
                <a:gd name="T85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24">
                  <a:moveTo>
                    <a:pt x="152" y="8"/>
                  </a:moveTo>
                  <a:lnTo>
                    <a:pt x="144" y="8"/>
                  </a:lnTo>
                  <a:lnTo>
                    <a:pt x="144" y="8"/>
                  </a:lnTo>
                  <a:lnTo>
                    <a:pt x="136" y="8"/>
                  </a:lnTo>
                  <a:lnTo>
                    <a:pt x="136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12" y="0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64"/>
                  </a:lnTo>
                  <a:lnTo>
                    <a:pt x="32" y="64"/>
                  </a:lnTo>
                  <a:lnTo>
                    <a:pt x="32" y="72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8" y="184"/>
                  </a:lnTo>
                  <a:lnTo>
                    <a:pt x="8" y="192"/>
                  </a:lnTo>
                  <a:lnTo>
                    <a:pt x="8" y="192"/>
                  </a:lnTo>
                  <a:lnTo>
                    <a:pt x="8" y="200"/>
                  </a:lnTo>
                  <a:lnTo>
                    <a:pt x="8" y="200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16" y="216"/>
                  </a:lnTo>
                  <a:lnTo>
                    <a:pt x="24" y="216"/>
                  </a:lnTo>
                  <a:lnTo>
                    <a:pt x="24" y="216"/>
                  </a:lnTo>
                  <a:lnTo>
                    <a:pt x="24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40" y="224"/>
                  </a:lnTo>
                  <a:lnTo>
                    <a:pt x="40" y="224"/>
                  </a:lnTo>
                  <a:lnTo>
                    <a:pt x="48" y="224"/>
                  </a:lnTo>
                  <a:lnTo>
                    <a:pt x="48" y="224"/>
                  </a:lnTo>
                  <a:lnTo>
                    <a:pt x="56" y="224"/>
                  </a:lnTo>
                  <a:lnTo>
                    <a:pt x="56" y="224"/>
                  </a:lnTo>
                  <a:lnTo>
                    <a:pt x="64" y="224"/>
                  </a:lnTo>
                  <a:lnTo>
                    <a:pt x="64" y="224"/>
                  </a:lnTo>
                  <a:lnTo>
                    <a:pt x="72" y="224"/>
                  </a:lnTo>
                  <a:lnTo>
                    <a:pt x="72" y="224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8" y="216"/>
                  </a:lnTo>
                  <a:lnTo>
                    <a:pt x="88" y="216"/>
                  </a:lnTo>
                  <a:lnTo>
                    <a:pt x="96" y="216"/>
                  </a:lnTo>
                  <a:lnTo>
                    <a:pt x="96" y="208"/>
                  </a:lnTo>
                  <a:lnTo>
                    <a:pt x="104" y="208"/>
                  </a:lnTo>
                  <a:lnTo>
                    <a:pt x="104" y="200"/>
                  </a:lnTo>
                  <a:lnTo>
                    <a:pt x="112" y="200"/>
                  </a:lnTo>
                  <a:lnTo>
                    <a:pt x="112" y="200"/>
                  </a:lnTo>
                  <a:lnTo>
                    <a:pt x="120" y="192"/>
                  </a:lnTo>
                  <a:lnTo>
                    <a:pt x="120" y="192"/>
                  </a:lnTo>
                  <a:lnTo>
                    <a:pt x="128" y="184"/>
                  </a:lnTo>
                  <a:lnTo>
                    <a:pt x="128" y="184"/>
                  </a:lnTo>
                  <a:lnTo>
                    <a:pt x="136" y="176"/>
                  </a:lnTo>
                  <a:lnTo>
                    <a:pt x="136" y="168"/>
                  </a:lnTo>
                  <a:lnTo>
                    <a:pt x="136" y="168"/>
                  </a:lnTo>
                  <a:lnTo>
                    <a:pt x="144" y="160"/>
                  </a:lnTo>
                  <a:lnTo>
                    <a:pt x="144" y="152"/>
                  </a:lnTo>
                  <a:lnTo>
                    <a:pt x="152" y="152"/>
                  </a:lnTo>
                  <a:lnTo>
                    <a:pt x="152" y="144"/>
                  </a:lnTo>
                  <a:lnTo>
                    <a:pt x="152" y="136"/>
                  </a:lnTo>
                  <a:lnTo>
                    <a:pt x="160" y="136"/>
                  </a:lnTo>
                  <a:lnTo>
                    <a:pt x="160" y="128"/>
                  </a:lnTo>
                  <a:lnTo>
                    <a:pt x="160" y="120"/>
                  </a:lnTo>
                  <a:lnTo>
                    <a:pt x="168" y="120"/>
                  </a:lnTo>
                  <a:lnTo>
                    <a:pt x="168" y="112"/>
                  </a:lnTo>
                  <a:lnTo>
                    <a:pt x="168" y="104"/>
                  </a:lnTo>
                  <a:lnTo>
                    <a:pt x="168" y="104"/>
                  </a:lnTo>
                  <a:lnTo>
                    <a:pt x="168" y="96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6" y="80"/>
                  </a:lnTo>
                  <a:lnTo>
                    <a:pt x="176" y="72"/>
                  </a:lnTo>
                  <a:lnTo>
                    <a:pt x="176" y="72"/>
                  </a:lnTo>
                  <a:lnTo>
                    <a:pt x="176" y="64"/>
                  </a:lnTo>
                  <a:lnTo>
                    <a:pt x="176" y="64"/>
                  </a:lnTo>
                  <a:lnTo>
                    <a:pt x="176" y="56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68" y="40"/>
                  </a:lnTo>
                  <a:lnTo>
                    <a:pt x="168" y="40"/>
                  </a:lnTo>
                  <a:lnTo>
                    <a:pt x="168" y="32"/>
                  </a:lnTo>
                  <a:lnTo>
                    <a:pt x="168" y="32"/>
                  </a:lnTo>
                  <a:lnTo>
                    <a:pt x="168" y="24"/>
                  </a:lnTo>
                  <a:lnTo>
                    <a:pt x="168" y="24"/>
                  </a:lnTo>
                  <a:lnTo>
                    <a:pt x="160" y="24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52" y="16"/>
                  </a:lnTo>
                  <a:lnTo>
                    <a:pt x="152" y="8"/>
                  </a:lnTo>
                  <a:lnTo>
                    <a:pt x="152" y="8"/>
                  </a:lnTo>
                </a:path>
              </a:pathLst>
            </a:cu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Line 18"/>
            <p:cNvSpPr>
              <a:spLocks noChangeShapeType="1"/>
            </p:cNvSpPr>
            <p:nvPr/>
          </p:nvSpPr>
          <p:spPr bwMode="auto">
            <a:xfrm>
              <a:off x="760" y="1931"/>
              <a:ext cx="312" cy="184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19"/>
            <p:cNvSpPr>
              <a:spLocks/>
            </p:cNvSpPr>
            <p:nvPr/>
          </p:nvSpPr>
          <p:spPr bwMode="auto">
            <a:xfrm>
              <a:off x="928" y="2107"/>
              <a:ext cx="176" cy="224"/>
            </a:xfrm>
            <a:custGeom>
              <a:avLst/>
              <a:gdLst>
                <a:gd name="T0" fmla="*/ 144 w 176"/>
                <a:gd name="T1" fmla="*/ 8 h 224"/>
                <a:gd name="T2" fmla="*/ 128 w 176"/>
                <a:gd name="T3" fmla="*/ 0 h 224"/>
                <a:gd name="T4" fmla="*/ 120 w 176"/>
                <a:gd name="T5" fmla="*/ 0 h 224"/>
                <a:gd name="T6" fmla="*/ 104 w 176"/>
                <a:gd name="T7" fmla="*/ 8 h 224"/>
                <a:gd name="T8" fmla="*/ 96 w 176"/>
                <a:gd name="T9" fmla="*/ 8 h 224"/>
                <a:gd name="T10" fmla="*/ 80 w 176"/>
                <a:gd name="T11" fmla="*/ 16 h 224"/>
                <a:gd name="T12" fmla="*/ 72 w 176"/>
                <a:gd name="T13" fmla="*/ 24 h 224"/>
                <a:gd name="T14" fmla="*/ 56 w 176"/>
                <a:gd name="T15" fmla="*/ 40 h 224"/>
                <a:gd name="T16" fmla="*/ 48 w 176"/>
                <a:gd name="T17" fmla="*/ 48 h 224"/>
                <a:gd name="T18" fmla="*/ 32 w 176"/>
                <a:gd name="T19" fmla="*/ 64 h 224"/>
                <a:gd name="T20" fmla="*/ 24 w 176"/>
                <a:gd name="T21" fmla="*/ 80 h 224"/>
                <a:gd name="T22" fmla="*/ 16 w 176"/>
                <a:gd name="T23" fmla="*/ 96 h 224"/>
                <a:gd name="T24" fmla="*/ 8 w 176"/>
                <a:gd name="T25" fmla="*/ 112 h 224"/>
                <a:gd name="T26" fmla="*/ 8 w 176"/>
                <a:gd name="T27" fmla="*/ 128 h 224"/>
                <a:gd name="T28" fmla="*/ 0 w 176"/>
                <a:gd name="T29" fmla="*/ 144 h 224"/>
                <a:gd name="T30" fmla="*/ 0 w 176"/>
                <a:gd name="T31" fmla="*/ 160 h 224"/>
                <a:gd name="T32" fmla="*/ 0 w 176"/>
                <a:gd name="T33" fmla="*/ 176 h 224"/>
                <a:gd name="T34" fmla="*/ 0 w 176"/>
                <a:gd name="T35" fmla="*/ 184 h 224"/>
                <a:gd name="T36" fmla="*/ 8 w 176"/>
                <a:gd name="T37" fmla="*/ 200 h 224"/>
                <a:gd name="T38" fmla="*/ 16 w 176"/>
                <a:gd name="T39" fmla="*/ 208 h 224"/>
                <a:gd name="T40" fmla="*/ 24 w 176"/>
                <a:gd name="T41" fmla="*/ 216 h 224"/>
                <a:gd name="T42" fmla="*/ 32 w 176"/>
                <a:gd name="T43" fmla="*/ 224 h 224"/>
                <a:gd name="T44" fmla="*/ 40 w 176"/>
                <a:gd name="T45" fmla="*/ 224 h 224"/>
                <a:gd name="T46" fmla="*/ 48 w 176"/>
                <a:gd name="T47" fmla="*/ 224 h 224"/>
                <a:gd name="T48" fmla="*/ 64 w 176"/>
                <a:gd name="T49" fmla="*/ 224 h 224"/>
                <a:gd name="T50" fmla="*/ 72 w 176"/>
                <a:gd name="T51" fmla="*/ 224 h 224"/>
                <a:gd name="T52" fmla="*/ 88 w 176"/>
                <a:gd name="T53" fmla="*/ 216 h 224"/>
                <a:gd name="T54" fmla="*/ 104 w 176"/>
                <a:gd name="T55" fmla="*/ 208 h 224"/>
                <a:gd name="T56" fmla="*/ 112 w 176"/>
                <a:gd name="T57" fmla="*/ 200 h 224"/>
                <a:gd name="T58" fmla="*/ 128 w 176"/>
                <a:gd name="T59" fmla="*/ 184 h 224"/>
                <a:gd name="T60" fmla="*/ 136 w 176"/>
                <a:gd name="T61" fmla="*/ 176 h 224"/>
                <a:gd name="T62" fmla="*/ 144 w 176"/>
                <a:gd name="T63" fmla="*/ 160 h 224"/>
                <a:gd name="T64" fmla="*/ 152 w 176"/>
                <a:gd name="T65" fmla="*/ 144 h 224"/>
                <a:gd name="T66" fmla="*/ 160 w 176"/>
                <a:gd name="T67" fmla="*/ 120 h 224"/>
                <a:gd name="T68" fmla="*/ 168 w 176"/>
                <a:gd name="T69" fmla="*/ 104 h 224"/>
                <a:gd name="T70" fmla="*/ 168 w 176"/>
                <a:gd name="T71" fmla="*/ 88 h 224"/>
                <a:gd name="T72" fmla="*/ 176 w 176"/>
                <a:gd name="T73" fmla="*/ 72 h 224"/>
                <a:gd name="T74" fmla="*/ 176 w 176"/>
                <a:gd name="T75" fmla="*/ 64 h 224"/>
                <a:gd name="T76" fmla="*/ 168 w 176"/>
                <a:gd name="T77" fmla="*/ 48 h 224"/>
                <a:gd name="T78" fmla="*/ 168 w 176"/>
                <a:gd name="T79" fmla="*/ 32 h 224"/>
                <a:gd name="T80" fmla="*/ 160 w 176"/>
                <a:gd name="T81" fmla="*/ 24 h 224"/>
                <a:gd name="T82" fmla="*/ 160 w 176"/>
                <a:gd name="T83" fmla="*/ 16 h 224"/>
                <a:gd name="T84" fmla="*/ 144 w 176"/>
                <a:gd name="T85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24">
                  <a:moveTo>
                    <a:pt x="144" y="8"/>
                  </a:moveTo>
                  <a:lnTo>
                    <a:pt x="144" y="8"/>
                  </a:lnTo>
                  <a:lnTo>
                    <a:pt x="144" y="8"/>
                  </a:lnTo>
                  <a:lnTo>
                    <a:pt x="136" y="8"/>
                  </a:lnTo>
                  <a:lnTo>
                    <a:pt x="136" y="8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0" y="16"/>
                  </a:lnTo>
                  <a:lnTo>
                    <a:pt x="80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32" y="64"/>
                  </a:lnTo>
                  <a:lnTo>
                    <a:pt x="32" y="72"/>
                  </a:lnTo>
                  <a:lnTo>
                    <a:pt x="32" y="72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8" y="192"/>
                  </a:lnTo>
                  <a:lnTo>
                    <a:pt x="8" y="192"/>
                  </a:lnTo>
                  <a:lnTo>
                    <a:pt x="8" y="200"/>
                  </a:lnTo>
                  <a:lnTo>
                    <a:pt x="8" y="200"/>
                  </a:lnTo>
                  <a:lnTo>
                    <a:pt x="8" y="208"/>
                  </a:lnTo>
                  <a:lnTo>
                    <a:pt x="16" y="208"/>
                  </a:lnTo>
                  <a:lnTo>
                    <a:pt x="16" y="216"/>
                  </a:lnTo>
                  <a:lnTo>
                    <a:pt x="16" y="216"/>
                  </a:lnTo>
                  <a:lnTo>
                    <a:pt x="24" y="216"/>
                  </a:lnTo>
                  <a:lnTo>
                    <a:pt x="24" y="216"/>
                  </a:lnTo>
                  <a:lnTo>
                    <a:pt x="24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40" y="224"/>
                  </a:lnTo>
                  <a:lnTo>
                    <a:pt x="40" y="224"/>
                  </a:lnTo>
                  <a:lnTo>
                    <a:pt x="48" y="224"/>
                  </a:lnTo>
                  <a:lnTo>
                    <a:pt x="48" y="224"/>
                  </a:lnTo>
                  <a:lnTo>
                    <a:pt x="48" y="224"/>
                  </a:lnTo>
                  <a:lnTo>
                    <a:pt x="56" y="224"/>
                  </a:lnTo>
                  <a:lnTo>
                    <a:pt x="56" y="224"/>
                  </a:lnTo>
                  <a:lnTo>
                    <a:pt x="64" y="224"/>
                  </a:lnTo>
                  <a:lnTo>
                    <a:pt x="64" y="224"/>
                  </a:lnTo>
                  <a:lnTo>
                    <a:pt x="72" y="224"/>
                  </a:lnTo>
                  <a:lnTo>
                    <a:pt x="72" y="224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8" y="216"/>
                  </a:lnTo>
                  <a:lnTo>
                    <a:pt x="96" y="216"/>
                  </a:lnTo>
                  <a:lnTo>
                    <a:pt x="96" y="208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112" y="200"/>
                  </a:lnTo>
                  <a:lnTo>
                    <a:pt x="112" y="200"/>
                  </a:lnTo>
                  <a:lnTo>
                    <a:pt x="120" y="192"/>
                  </a:lnTo>
                  <a:lnTo>
                    <a:pt x="120" y="192"/>
                  </a:lnTo>
                  <a:lnTo>
                    <a:pt x="128" y="184"/>
                  </a:lnTo>
                  <a:lnTo>
                    <a:pt x="128" y="184"/>
                  </a:lnTo>
                  <a:lnTo>
                    <a:pt x="128" y="176"/>
                  </a:lnTo>
                  <a:lnTo>
                    <a:pt x="136" y="176"/>
                  </a:lnTo>
                  <a:lnTo>
                    <a:pt x="136" y="168"/>
                  </a:lnTo>
                  <a:lnTo>
                    <a:pt x="144" y="160"/>
                  </a:lnTo>
                  <a:lnTo>
                    <a:pt x="144" y="160"/>
                  </a:lnTo>
                  <a:lnTo>
                    <a:pt x="152" y="152"/>
                  </a:lnTo>
                  <a:lnTo>
                    <a:pt x="152" y="144"/>
                  </a:lnTo>
                  <a:lnTo>
                    <a:pt x="152" y="144"/>
                  </a:lnTo>
                  <a:lnTo>
                    <a:pt x="160" y="136"/>
                  </a:lnTo>
                  <a:lnTo>
                    <a:pt x="160" y="128"/>
                  </a:lnTo>
                  <a:lnTo>
                    <a:pt x="160" y="120"/>
                  </a:lnTo>
                  <a:lnTo>
                    <a:pt x="160" y="120"/>
                  </a:lnTo>
                  <a:lnTo>
                    <a:pt x="168" y="112"/>
                  </a:lnTo>
                  <a:lnTo>
                    <a:pt x="168" y="104"/>
                  </a:lnTo>
                  <a:lnTo>
                    <a:pt x="168" y="104"/>
                  </a:lnTo>
                  <a:lnTo>
                    <a:pt x="168" y="96"/>
                  </a:lnTo>
                  <a:lnTo>
                    <a:pt x="168" y="88"/>
                  </a:lnTo>
                  <a:lnTo>
                    <a:pt x="168" y="88"/>
                  </a:lnTo>
                  <a:lnTo>
                    <a:pt x="176" y="80"/>
                  </a:lnTo>
                  <a:lnTo>
                    <a:pt x="176" y="72"/>
                  </a:lnTo>
                  <a:lnTo>
                    <a:pt x="176" y="72"/>
                  </a:lnTo>
                  <a:lnTo>
                    <a:pt x="176" y="64"/>
                  </a:lnTo>
                  <a:lnTo>
                    <a:pt x="176" y="64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68" y="48"/>
                  </a:lnTo>
                  <a:lnTo>
                    <a:pt x="168" y="40"/>
                  </a:lnTo>
                  <a:lnTo>
                    <a:pt x="168" y="40"/>
                  </a:lnTo>
                  <a:lnTo>
                    <a:pt x="168" y="32"/>
                  </a:lnTo>
                  <a:lnTo>
                    <a:pt x="168" y="32"/>
                  </a:lnTo>
                  <a:lnTo>
                    <a:pt x="168" y="32"/>
                  </a:lnTo>
                  <a:lnTo>
                    <a:pt x="160" y="24"/>
                  </a:lnTo>
                  <a:lnTo>
                    <a:pt x="160" y="24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52" y="16"/>
                  </a:lnTo>
                  <a:lnTo>
                    <a:pt x="152" y="8"/>
                  </a:lnTo>
                  <a:lnTo>
                    <a:pt x="144" y="8"/>
                  </a:lnTo>
                </a:path>
              </a:pathLst>
            </a:cu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20"/>
            <p:cNvSpPr>
              <a:spLocks/>
            </p:cNvSpPr>
            <p:nvPr/>
          </p:nvSpPr>
          <p:spPr bwMode="auto">
            <a:xfrm>
              <a:off x="656" y="1955"/>
              <a:ext cx="168" cy="208"/>
            </a:xfrm>
            <a:custGeom>
              <a:avLst/>
              <a:gdLst>
                <a:gd name="T0" fmla="*/ 96 w 168"/>
                <a:gd name="T1" fmla="*/ 0 h 208"/>
                <a:gd name="T2" fmla="*/ 0 w 168"/>
                <a:gd name="T3" fmla="*/ 168 h 208"/>
                <a:gd name="T4" fmla="*/ 72 w 168"/>
                <a:gd name="T5" fmla="*/ 208 h 208"/>
                <a:gd name="T6" fmla="*/ 168 w 168"/>
                <a:gd name="T7" fmla="*/ 40 h 208"/>
                <a:gd name="T8" fmla="*/ 96 w 168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208">
                  <a:moveTo>
                    <a:pt x="96" y="0"/>
                  </a:moveTo>
                  <a:lnTo>
                    <a:pt x="0" y="168"/>
                  </a:lnTo>
                  <a:lnTo>
                    <a:pt x="72" y="208"/>
                  </a:lnTo>
                  <a:lnTo>
                    <a:pt x="168" y="4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Line 21"/>
            <p:cNvSpPr>
              <a:spLocks noChangeShapeType="1"/>
            </p:cNvSpPr>
            <p:nvPr/>
          </p:nvSpPr>
          <p:spPr bwMode="auto">
            <a:xfrm>
              <a:off x="1016" y="2227"/>
              <a:ext cx="224" cy="128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Line 22"/>
            <p:cNvSpPr>
              <a:spLocks noChangeShapeType="1"/>
            </p:cNvSpPr>
            <p:nvPr/>
          </p:nvSpPr>
          <p:spPr bwMode="auto">
            <a:xfrm flipH="1">
              <a:off x="912" y="2179"/>
              <a:ext cx="280" cy="168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Line 23"/>
            <p:cNvSpPr>
              <a:spLocks noChangeShapeType="1"/>
            </p:cNvSpPr>
            <p:nvPr/>
          </p:nvSpPr>
          <p:spPr bwMode="auto">
            <a:xfrm flipH="1">
              <a:off x="432" y="1899"/>
              <a:ext cx="280" cy="168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" name="Group 33"/>
          <p:cNvGrpSpPr>
            <a:grpSpLocks noChangeAspect="1"/>
          </p:cNvGrpSpPr>
          <p:nvPr/>
        </p:nvGrpSpPr>
        <p:grpSpPr bwMode="auto">
          <a:xfrm>
            <a:off x="1790700" y="1158875"/>
            <a:ext cx="1295400" cy="1397000"/>
            <a:chOff x="584" y="2146"/>
            <a:chExt cx="816" cy="880"/>
          </a:xfrm>
        </p:grpSpPr>
        <p:sp>
          <p:nvSpPr>
            <p:cNvPr id="17" name="AutoShape 32"/>
            <p:cNvSpPr>
              <a:spLocks noChangeAspect="1" noChangeArrowheads="1" noTextEdit="1"/>
            </p:cNvSpPr>
            <p:nvPr/>
          </p:nvSpPr>
          <p:spPr bwMode="auto">
            <a:xfrm>
              <a:off x="584" y="2146"/>
              <a:ext cx="816" cy="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Line 34"/>
            <p:cNvSpPr>
              <a:spLocks noChangeShapeType="1"/>
            </p:cNvSpPr>
            <p:nvPr/>
          </p:nvSpPr>
          <p:spPr bwMode="auto">
            <a:xfrm flipH="1" flipV="1">
              <a:off x="680" y="2359"/>
              <a:ext cx="288" cy="203"/>
            </a:xfrm>
            <a:prstGeom prst="line">
              <a:avLst/>
            </a:prstGeom>
            <a:noFill/>
            <a:ln w="38100">
              <a:solidFill>
                <a:srgbClr val="9A9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35"/>
            <p:cNvSpPr>
              <a:spLocks/>
            </p:cNvSpPr>
            <p:nvPr/>
          </p:nvSpPr>
          <p:spPr bwMode="auto">
            <a:xfrm>
              <a:off x="784" y="2218"/>
              <a:ext cx="408" cy="728"/>
            </a:xfrm>
            <a:custGeom>
              <a:avLst/>
              <a:gdLst>
                <a:gd name="T0" fmla="*/ 400 w 408"/>
                <a:gd name="T1" fmla="*/ 488 h 728"/>
                <a:gd name="T2" fmla="*/ 0 w 408"/>
                <a:gd name="T3" fmla="*/ 728 h 728"/>
                <a:gd name="T4" fmla="*/ 0 w 408"/>
                <a:gd name="T5" fmla="*/ 232 h 728"/>
                <a:gd name="T6" fmla="*/ 408 w 408"/>
                <a:gd name="T7" fmla="*/ 0 h 728"/>
                <a:gd name="T8" fmla="*/ 400 w 408"/>
                <a:gd name="T9" fmla="*/ 48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8" h="728">
                  <a:moveTo>
                    <a:pt x="400" y="488"/>
                  </a:moveTo>
                  <a:lnTo>
                    <a:pt x="0" y="728"/>
                  </a:lnTo>
                  <a:lnTo>
                    <a:pt x="0" y="232"/>
                  </a:lnTo>
                  <a:lnTo>
                    <a:pt x="408" y="0"/>
                  </a:lnTo>
                  <a:lnTo>
                    <a:pt x="400" y="488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9A9A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36"/>
            <p:cNvSpPr>
              <a:spLocks/>
            </p:cNvSpPr>
            <p:nvPr/>
          </p:nvSpPr>
          <p:spPr bwMode="auto">
            <a:xfrm>
              <a:off x="848" y="2346"/>
              <a:ext cx="280" cy="472"/>
            </a:xfrm>
            <a:custGeom>
              <a:avLst/>
              <a:gdLst>
                <a:gd name="T0" fmla="*/ 8 w 280"/>
                <a:gd name="T1" fmla="*/ 160 h 472"/>
                <a:gd name="T2" fmla="*/ 0 w 280"/>
                <a:gd name="T3" fmla="*/ 472 h 472"/>
                <a:gd name="T4" fmla="*/ 280 w 280"/>
                <a:gd name="T5" fmla="*/ 304 h 472"/>
                <a:gd name="T6" fmla="*/ 280 w 280"/>
                <a:gd name="T7" fmla="*/ 0 h 472"/>
                <a:gd name="T8" fmla="*/ 8 w 280"/>
                <a:gd name="T9" fmla="*/ 16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472">
                  <a:moveTo>
                    <a:pt x="8" y="160"/>
                  </a:moveTo>
                  <a:lnTo>
                    <a:pt x="0" y="472"/>
                  </a:lnTo>
                  <a:lnTo>
                    <a:pt x="280" y="304"/>
                  </a:lnTo>
                  <a:lnTo>
                    <a:pt x="280" y="0"/>
                  </a:lnTo>
                  <a:lnTo>
                    <a:pt x="8" y="160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3504C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Line 37"/>
            <p:cNvSpPr>
              <a:spLocks noChangeShapeType="1"/>
            </p:cNvSpPr>
            <p:nvPr/>
          </p:nvSpPr>
          <p:spPr bwMode="auto">
            <a:xfrm>
              <a:off x="1008" y="2586"/>
              <a:ext cx="312" cy="176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2" name="Group 47"/>
          <p:cNvGrpSpPr>
            <a:grpSpLocks noChangeAspect="1"/>
          </p:cNvGrpSpPr>
          <p:nvPr/>
        </p:nvGrpSpPr>
        <p:grpSpPr bwMode="auto">
          <a:xfrm>
            <a:off x="2199006" y="2836865"/>
            <a:ext cx="1498600" cy="1192213"/>
            <a:chOff x="1011" y="2445"/>
            <a:chExt cx="944" cy="751"/>
          </a:xfrm>
        </p:grpSpPr>
        <p:sp>
          <p:nvSpPr>
            <p:cNvPr id="23" name="AutoShape 46"/>
            <p:cNvSpPr>
              <a:spLocks noChangeAspect="1" noChangeArrowheads="1" noTextEdit="1"/>
            </p:cNvSpPr>
            <p:nvPr/>
          </p:nvSpPr>
          <p:spPr bwMode="auto">
            <a:xfrm>
              <a:off x="1011" y="2532"/>
              <a:ext cx="944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Line 48"/>
            <p:cNvSpPr>
              <a:spLocks noChangeShapeType="1"/>
            </p:cNvSpPr>
            <p:nvPr/>
          </p:nvSpPr>
          <p:spPr bwMode="auto">
            <a:xfrm>
              <a:off x="1172" y="2683"/>
              <a:ext cx="103" cy="81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9"/>
            <p:cNvSpPr>
              <a:spLocks/>
            </p:cNvSpPr>
            <p:nvPr/>
          </p:nvSpPr>
          <p:spPr bwMode="auto">
            <a:xfrm>
              <a:off x="1251" y="2684"/>
              <a:ext cx="176" cy="224"/>
            </a:xfrm>
            <a:custGeom>
              <a:avLst/>
              <a:gdLst>
                <a:gd name="T0" fmla="*/ 144 w 176"/>
                <a:gd name="T1" fmla="*/ 0 h 224"/>
                <a:gd name="T2" fmla="*/ 128 w 176"/>
                <a:gd name="T3" fmla="*/ 0 h 224"/>
                <a:gd name="T4" fmla="*/ 120 w 176"/>
                <a:gd name="T5" fmla="*/ 0 h 224"/>
                <a:gd name="T6" fmla="*/ 104 w 176"/>
                <a:gd name="T7" fmla="*/ 0 h 224"/>
                <a:gd name="T8" fmla="*/ 96 w 176"/>
                <a:gd name="T9" fmla="*/ 8 h 224"/>
                <a:gd name="T10" fmla="*/ 80 w 176"/>
                <a:gd name="T11" fmla="*/ 16 h 224"/>
                <a:gd name="T12" fmla="*/ 72 w 176"/>
                <a:gd name="T13" fmla="*/ 24 h 224"/>
                <a:gd name="T14" fmla="*/ 56 w 176"/>
                <a:gd name="T15" fmla="*/ 32 h 224"/>
                <a:gd name="T16" fmla="*/ 48 w 176"/>
                <a:gd name="T17" fmla="*/ 48 h 224"/>
                <a:gd name="T18" fmla="*/ 40 w 176"/>
                <a:gd name="T19" fmla="*/ 64 h 224"/>
                <a:gd name="T20" fmla="*/ 24 w 176"/>
                <a:gd name="T21" fmla="*/ 80 h 224"/>
                <a:gd name="T22" fmla="*/ 16 w 176"/>
                <a:gd name="T23" fmla="*/ 96 h 224"/>
                <a:gd name="T24" fmla="*/ 8 w 176"/>
                <a:gd name="T25" fmla="*/ 112 h 224"/>
                <a:gd name="T26" fmla="*/ 8 w 176"/>
                <a:gd name="T27" fmla="*/ 128 h 224"/>
                <a:gd name="T28" fmla="*/ 0 w 176"/>
                <a:gd name="T29" fmla="*/ 144 h 224"/>
                <a:gd name="T30" fmla="*/ 0 w 176"/>
                <a:gd name="T31" fmla="*/ 160 h 224"/>
                <a:gd name="T32" fmla="*/ 0 w 176"/>
                <a:gd name="T33" fmla="*/ 168 h 224"/>
                <a:gd name="T34" fmla="*/ 0 w 176"/>
                <a:gd name="T35" fmla="*/ 184 h 224"/>
                <a:gd name="T36" fmla="*/ 8 w 176"/>
                <a:gd name="T37" fmla="*/ 200 h 224"/>
                <a:gd name="T38" fmla="*/ 16 w 176"/>
                <a:gd name="T39" fmla="*/ 208 h 224"/>
                <a:gd name="T40" fmla="*/ 16 w 176"/>
                <a:gd name="T41" fmla="*/ 216 h 224"/>
                <a:gd name="T42" fmla="*/ 32 w 176"/>
                <a:gd name="T43" fmla="*/ 224 h 224"/>
                <a:gd name="T44" fmla="*/ 40 w 176"/>
                <a:gd name="T45" fmla="*/ 224 h 224"/>
                <a:gd name="T46" fmla="*/ 48 w 176"/>
                <a:gd name="T47" fmla="*/ 224 h 224"/>
                <a:gd name="T48" fmla="*/ 64 w 176"/>
                <a:gd name="T49" fmla="*/ 224 h 224"/>
                <a:gd name="T50" fmla="*/ 72 w 176"/>
                <a:gd name="T51" fmla="*/ 216 h 224"/>
                <a:gd name="T52" fmla="*/ 88 w 176"/>
                <a:gd name="T53" fmla="*/ 216 h 224"/>
                <a:gd name="T54" fmla="*/ 96 w 176"/>
                <a:gd name="T55" fmla="*/ 208 h 224"/>
                <a:gd name="T56" fmla="*/ 112 w 176"/>
                <a:gd name="T57" fmla="*/ 192 h 224"/>
                <a:gd name="T58" fmla="*/ 120 w 176"/>
                <a:gd name="T59" fmla="*/ 184 h 224"/>
                <a:gd name="T60" fmla="*/ 136 w 176"/>
                <a:gd name="T61" fmla="*/ 168 h 224"/>
                <a:gd name="T62" fmla="*/ 144 w 176"/>
                <a:gd name="T63" fmla="*/ 152 h 224"/>
                <a:gd name="T64" fmla="*/ 152 w 176"/>
                <a:gd name="T65" fmla="*/ 136 h 224"/>
                <a:gd name="T66" fmla="*/ 160 w 176"/>
                <a:gd name="T67" fmla="*/ 120 h 224"/>
                <a:gd name="T68" fmla="*/ 168 w 176"/>
                <a:gd name="T69" fmla="*/ 104 h 224"/>
                <a:gd name="T70" fmla="*/ 168 w 176"/>
                <a:gd name="T71" fmla="*/ 88 h 224"/>
                <a:gd name="T72" fmla="*/ 176 w 176"/>
                <a:gd name="T73" fmla="*/ 72 h 224"/>
                <a:gd name="T74" fmla="*/ 176 w 176"/>
                <a:gd name="T75" fmla="*/ 56 h 224"/>
                <a:gd name="T76" fmla="*/ 176 w 176"/>
                <a:gd name="T77" fmla="*/ 40 h 224"/>
                <a:gd name="T78" fmla="*/ 168 w 176"/>
                <a:gd name="T79" fmla="*/ 32 h 224"/>
                <a:gd name="T80" fmla="*/ 168 w 176"/>
                <a:gd name="T81" fmla="*/ 24 h 224"/>
                <a:gd name="T82" fmla="*/ 160 w 176"/>
                <a:gd name="T83" fmla="*/ 16 h 224"/>
                <a:gd name="T84" fmla="*/ 152 w 176"/>
                <a:gd name="T85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24">
                  <a:moveTo>
                    <a:pt x="152" y="8"/>
                  </a:moveTo>
                  <a:lnTo>
                    <a:pt x="144" y="0"/>
                  </a:lnTo>
                  <a:lnTo>
                    <a:pt x="144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12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4" y="24"/>
                  </a:lnTo>
                  <a:lnTo>
                    <a:pt x="64" y="32"/>
                  </a:lnTo>
                  <a:lnTo>
                    <a:pt x="56" y="32"/>
                  </a:lnTo>
                  <a:lnTo>
                    <a:pt x="56" y="40"/>
                  </a:lnTo>
                  <a:lnTo>
                    <a:pt x="48" y="40"/>
                  </a:lnTo>
                  <a:lnTo>
                    <a:pt x="48" y="48"/>
                  </a:lnTo>
                  <a:lnTo>
                    <a:pt x="40" y="48"/>
                  </a:lnTo>
                  <a:lnTo>
                    <a:pt x="40" y="56"/>
                  </a:lnTo>
                  <a:lnTo>
                    <a:pt x="40" y="64"/>
                  </a:lnTo>
                  <a:lnTo>
                    <a:pt x="32" y="64"/>
                  </a:lnTo>
                  <a:lnTo>
                    <a:pt x="32" y="72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16" y="88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0" y="192"/>
                  </a:lnTo>
                  <a:lnTo>
                    <a:pt x="8" y="192"/>
                  </a:lnTo>
                  <a:lnTo>
                    <a:pt x="8" y="200"/>
                  </a:lnTo>
                  <a:lnTo>
                    <a:pt x="8" y="200"/>
                  </a:lnTo>
                  <a:lnTo>
                    <a:pt x="8" y="200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16" y="216"/>
                  </a:lnTo>
                  <a:lnTo>
                    <a:pt x="16" y="216"/>
                  </a:lnTo>
                  <a:lnTo>
                    <a:pt x="24" y="216"/>
                  </a:lnTo>
                  <a:lnTo>
                    <a:pt x="24" y="216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40" y="224"/>
                  </a:lnTo>
                  <a:lnTo>
                    <a:pt x="40" y="224"/>
                  </a:lnTo>
                  <a:lnTo>
                    <a:pt x="48" y="224"/>
                  </a:lnTo>
                  <a:lnTo>
                    <a:pt x="48" y="224"/>
                  </a:lnTo>
                  <a:lnTo>
                    <a:pt x="56" y="224"/>
                  </a:lnTo>
                  <a:lnTo>
                    <a:pt x="56" y="224"/>
                  </a:lnTo>
                  <a:lnTo>
                    <a:pt x="64" y="224"/>
                  </a:lnTo>
                  <a:lnTo>
                    <a:pt x="64" y="224"/>
                  </a:lnTo>
                  <a:lnTo>
                    <a:pt x="72" y="224"/>
                  </a:lnTo>
                  <a:lnTo>
                    <a:pt x="72" y="216"/>
                  </a:lnTo>
                  <a:lnTo>
                    <a:pt x="80" y="216"/>
                  </a:lnTo>
                  <a:lnTo>
                    <a:pt x="80" y="216"/>
                  </a:lnTo>
                  <a:lnTo>
                    <a:pt x="88" y="216"/>
                  </a:lnTo>
                  <a:lnTo>
                    <a:pt x="88" y="208"/>
                  </a:lnTo>
                  <a:lnTo>
                    <a:pt x="96" y="208"/>
                  </a:lnTo>
                  <a:lnTo>
                    <a:pt x="96" y="208"/>
                  </a:lnTo>
                  <a:lnTo>
                    <a:pt x="104" y="200"/>
                  </a:lnTo>
                  <a:lnTo>
                    <a:pt x="104" y="200"/>
                  </a:lnTo>
                  <a:lnTo>
                    <a:pt x="112" y="192"/>
                  </a:lnTo>
                  <a:lnTo>
                    <a:pt x="112" y="192"/>
                  </a:lnTo>
                  <a:lnTo>
                    <a:pt x="120" y="184"/>
                  </a:lnTo>
                  <a:lnTo>
                    <a:pt x="120" y="184"/>
                  </a:lnTo>
                  <a:lnTo>
                    <a:pt x="128" y="176"/>
                  </a:lnTo>
                  <a:lnTo>
                    <a:pt x="128" y="176"/>
                  </a:lnTo>
                  <a:lnTo>
                    <a:pt x="136" y="168"/>
                  </a:lnTo>
                  <a:lnTo>
                    <a:pt x="136" y="160"/>
                  </a:lnTo>
                  <a:lnTo>
                    <a:pt x="144" y="160"/>
                  </a:lnTo>
                  <a:lnTo>
                    <a:pt x="144" y="152"/>
                  </a:lnTo>
                  <a:lnTo>
                    <a:pt x="152" y="144"/>
                  </a:lnTo>
                  <a:lnTo>
                    <a:pt x="152" y="144"/>
                  </a:lnTo>
                  <a:lnTo>
                    <a:pt x="152" y="136"/>
                  </a:lnTo>
                  <a:lnTo>
                    <a:pt x="160" y="128"/>
                  </a:lnTo>
                  <a:lnTo>
                    <a:pt x="160" y="128"/>
                  </a:lnTo>
                  <a:lnTo>
                    <a:pt x="160" y="120"/>
                  </a:lnTo>
                  <a:lnTo>
                    <a:pt x="168" y="112"/>
                  </a:lnTo>
                  <a:lnTo>
                    <a:pt x="168" y="112"/>
                  </a:lnTo>
                  <a:lnTo>
                    <a:pt x="168" y="104"/>
                  </a:lnTo>
                  <a:lnTo>
                    <a:pt x="168" y="96"/>
                  </a:lnTo>
                  <a:lnTo>
                    <a:pt x="168" y="96"/>
                  </a:lnTo>
                  <a:lnTo>
                    <a:pt x="168" y="88"/>
                  </a:lnTo>
                  <a:lnTo>
                    <a:pt x="176" y="80"/>
                  </a:lnTo>
                  <a:lnTo>
                    <a:pt x="176" y="80"/>
                  </a:lnTo>
                  <a:lnTo>
                    <a:pt x="176" y="72"/>
                  </a:lnTo>
                  <a:lnTo>
                    <a:pt x="176" y="64"/>
                  </a:lnTo>
                  <a:lnTo>
                    <a:pt x="176" y="64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76" y="48"/>
                  </a:lnTo>
                  <a:lnTo>
                    <a:pt x="176" y="40"/>
                  </a:lnTo>
                  <a:lnTo>
                    <a:pt x="168" y="40"/>
                  </a:lnTo>
                  <a:lnTo>
                    <a:pt x="168" y="32"/>
                  </a:lnTo>
                  <a:lnTo>
                    <a:pt x="168" y="32"/>
                  </a:lnTo>
                  <a:lnTo>
                    <a:pt x="168" y="24"/>
                  </a:lnTo>
                  <a:lnTo>
                    <a:pt x="168" y="24"/>
                  </a:lnTo>
                  <a:lnTo>
                    <a:pt x="168" y="24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52" y="8"/>
                  </a:lnTo>
                  <a:lnTo>
                    <a:pt x="152" y="8"/>
                  </a:lnTo>
                  <a:lnTo>
                    <a:pt x="152" y="8"/>
                  </a:lnTo>
                </a:path>
              </a:pathLst>
            </a:cu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0"/>
            <p:cNvSpPr>
              <a:spLocks/>
            </p:cNvSpPr>
            <p:nvPr/>
          </p:nvSpPr>
          <p:spPr bwMode="auto">
            <a:xfrm>
              <a:off x="1291" y="2716"/>
              <a:ext cx="168" cy="208"/>
            </a:xfrm>
            <a:custGeom>
              <a:avLst/>
              <a:gdLst>
                <a:gd name="T0" fmla="*/ 104 w 168"/>
                <a:gd name="T1" fmla="*/ 0 h 208"/>
                <a:gd name="T2" fmla="*/ 0 w 168"/>
                <a:gd name="T3" fmla="*/ 168 h 208"/>
                <a:gd name="T4" fmla="*/ 64 w 168"/>
                <a:gd name="T5" fmla="*/ 208 h 208"/>
                <a:gd name="T6" fmla="*/ 168 w 168"/>
                <a:gd name="T7" fmla="*/ 40 h 208"/>
                <a:gd name="T8" fmla="*/ 104 w 168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208">
                  <a:moveTo>
                    <a:pt x="104" y="0"/>
                  </a:moveTo>
                  <a:lnTo>
                    <a:pt x="0" y="168"/>
                  </a:lnTo>
                  <a:lnTo>
                    <a:pt x="64" y="208"/>
                  </a:lnTo>
                  <a:lnTo>
                    <a:pt x="168" y="4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1"/>
            <p:cNvSpPr>
              <a:spLocks/>
            </p:cNvSpPr>
            <p:nvPr/>
          </p:nvSpPr>
          <p:spPr bwMode="auto">
            <a:xfrm>
              <a:off x="1563" y="2868"/>
              <a:ext cx="176" cy="224"/>
            </a:xfrm>
            <a:custGeom>
              <a:avLst/>
              <a:gdLst>
                <a:gd name="T0" fmla="*/ 144 w 176"/>
                <a:gd name="T1" fmla="*/ 0 h 224"/>
                <a:gd name="T2" fmla="*/ 128 w 176"/>
                <a:gd name="T3" fmla="*/ 0 h 224"/>
                <a:gd name="T4" fmla="*/ 120 w 176"/>
                <a:gd name="T5" fmla="*/ 0 h 224"/>
                <a:gd name="T6" fmla="*/ 104 w 176"/>
                <a:gd name="T7" fmla="*/ 0 h 224"/>
                <a:gd name="T8" fmla="*/ 96 w 176"/>
                <a:gd name="T9" fmla="*/ 8 h 224"/>
                <a:gd name="T10" fmla="*/ 80 w 176"/>
                <a:gd name="T11" fmla="*/ 16 h 224"/>
                <a:gd name="T12" fmla="*/ 72 w 176"/>
                <a:gd name="T13" fmla="*/ 24 h 224"/>
                <a:gd name="T14" fmla="*/ 56 w 176"/>
                <a:gd name="T15" fmla="*/ 32 h 224"/>
                <a:gd name="T16" fmla="*/ 48 w 176"/>
                <a:gd name="T17" fmla="*/ 48 h 224"/>
                <a:gd name="T18" fmla="*/ 32 w 176"/>
                <a:gd name="T19" fmla="*/ 56 h 224"/>
                <a:gd name="T20" fmla="*/ 24 w 176"/>
                <a:gd name="T21" fmla="*/ 72 h 224"/>
                <a:gd name="T22" fmla="*/ 16 w 176"/>
                <a:gd name="T23" fmla="*/ 88 h 224"/>
                <a:gd name="T24" fmla="*/ 8 w 176"/>
                <a:gd name="T25" fmla="*/ 112 h 224"/>
                <a:gd name="T26" fmla="*/ 8 w 176"/>
                <a:gd name="T27" fmla="*/ 128 h 224"/>
                <a:gd name="T28" fmla="*/ 0 w 176"/>
                <a:gd name="T29" fmla="*/ 144 h 224"/>
                <a:gd name="T30" fmla="*/ 0 w 176"/>
                <a:gd name="T31" fmla="*/ 160 h 224"/>
                <a:gd name="T32" fmla="*/ 0 w 176"/>
                <a:gd name="T33" fmla="*/ 168 h 224"/>
                <a:gd name="T34" fmla="*/ 0 w 176"/>
                <a:gd name="T35" fmla="*/ 184 h 224"/>
                <a:gd name="T36" fmla="*/ 8 w 176"/>
                <a:gd name="T37" fmla="*/ 192 h 224"/>
                <a:gd name="T38" fmla="*/ 8 w 176"/>
                <a:gd name="T39" fmla="*/ 208 h 224"/>
                <a:gd name="T40" fmla="*/ 16 w 176"/>
                <a:gd name="T41" fmla="*/ 216 h 224"/>
                <a:gd name="T42" fmla="*/ 32 w 176"/>
                <a:gd name="T43" fmla="*/ 216 h 224"/>
                <a:gd name="T44" fmla="*/ 40 w 176"/>
                <a:gd name="T45" fmla="*/ 224 h 224"/>
                <a:gd name="T46" fmla="*/ 48 w 176"/>
                <a:gd name="T47" fmla="*/ 224 h 224"/>
                <a:gd name="T48" fmla="*/ 64 w 176"/>
                <a:gd name="T49" fmla="*/ 224 h 224"/>
                <a:gd name="T50" fmla="*/ 72 w 176"/>
                <a:gd name="T51" fmla="*/ 216 h 224"/>
                <a:gd name="T52" fmla="*/ 88 w 176"/>
                <a:gd name="T53" fmla="*/ 208 h 224"/>
                <a:gd name="T54" fmla="*/ 96 w 176"/>
                <a:gd name="T55" fmla="*/ 200 h 224"/>
                <a:gd name="T56" fmla="*/ 112 w 176"/>
                <a:gd name="T57" fmla="*/ 192 h 224"/>
                <a:gd name="T58" fmla="*/ 120 w 176"/>
                <a:gd name="T59" fmla="*/ 184 h 224"/>
                <a:gd name="T60" fmla="*/ 136 w 176"/>
                <a:gd name="T61" fmla="*/ 168 h 224"/>
                <a:gd name="T62" fmla="*/ 144 w 176"/>
                <a:gd name="T63" fmla="*/ 152 h 224"/>
                <a:gd name="T64" fmla="*/ 152 w 176"/>
                <a:gd name="T65" fmla="*/ 136 h 224"/>
                <a:gd name="T66" fmla="*/ 160 w 176"/>
                <a:gd name="T67" fmla="*/ 120 h 224"/>
                <a:gd name="T68" fmla="*/ 168 w 176"/>
                <a:gd name="T69" fmla="*/ 104 h 224"/>
                <a:gd name="T70" fmla="*/ 168 w 176"/>
                <a:gd name="T71" fmla="*/ 88 h 224"/>
                <a:gd name="T72" fmla="*/ 176 w 176"/>
                <a:gd name="T73" fmla="*/ 72 h 224"/>
                <a:gd name="T74" fmla="*/ 176 w 176"/>
                <a:gd name="T75" fmla="*/ 56 h 224"/>
                <a:gd name="T76" fmla="*/ 176 w 176"/>
                <a:gd name="T77" fmla="*/ 40 h 224"/>
                <a:gd name="T78" fmla="*/ 168 w 176"/>
                <a:gd name="T79" fmla="*/ 32 h 224"/>
                <a:gd name="T80" fmla="*/ 160 w 176"/>
                <a:gd name="T81" fmla="*/ 16 h 224"/>
                <a:gd name="T82" fmla="*/ 160 w 176"/>
                <a:gd name="T83" fmla="*/ 8 h 224"/>
                <a:gd name="T84" fmla="*/ 152 w 176"/>
                <a:gd name="T85" fmla="*/ 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24">
                  <a:moveTo>
                    <a:pt x="152" y="8"/>
                  </a:moveTo>
                  <a:lnTo>
                    <a:pt x="144" y="0"/>
                  </a:lnTo>
                  <a:lnTo>
                    <a:pt x="144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72" y="16"/>
                  </a:lnTo>
                  <a:lnTo>
                    <a:pt x="72" y="24"/>
                  </a:lnTo>
                  <a:lnTo>
                    <a:pt x="64" y="24"/>
                  </a:lnTo>
                  <a:lnTo>
                    <a:pt x="64" y="32"/>
                  </a:lnTo>
                  <a:lnTo>
                    <a:pt x="56" y="32"/>
                  </a:lnTo>
                  <a:lnTo>
                    <a:pt x="56" y="40"/>
                  </a:lnTo>
                  <a:lnTo>
                    <a:pt x="48" y="40"/>
                  </a:lnTo>
                  <a:lnTo>
                    <a:pt x="48" y="48"/>
                  </a:lnTo>
                  <a:lnTo>
                    <a:pt x="40" y="48"/>
                  </a:lnTo>
                  <a:lnTo>
                    <a:pt x="40" y="56"/>
                  </a:lnTo>
                  <a:lnTo>
                    <a:pt x="32" y="56"/>
                  </a:lnTo>
                  <a:lnTo>
                    <a:pt x="32" y="64"/>
                  </a:lnTo>
                  <a:lnTo>
                    <a:pt x="32" y="72"/>
                  </a:lnTo>
                  <a:lnTo>
                    <a:pt x="24" y="72"/>
                  </a:lnTo>
                  <a:lnTo>
                    <a:pt x="24" y="80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96"/>
                  </a:lnTo>
                  <a:lnTo>
                    <a:pt x="8" y="104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0" y="128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8" y="192"/>
                  </a:lnTo>
                  <a:lnTo>
                    <a:pt x="8" y="192"/>
                  </a:lnTo>
                  <a:lnTo>
                    <a:pt x="8" y="200"/>
                  </a:lnTo>
                  <a:lnTo>
                    <a:pt x="8" y="200"/>
                  </a:lnTo>
                  <a:lnTo>
                    <a:pt x="8" y="208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16" y="216"/>
                  </a:lnTo>
                  <a:lnTo>
                    <a:pt x="24" y="216"/>
                  </a:lnTo>
                  <a:lnTo>
                    <a:pt x="24" y="216"/>
                  </a:lnTo>
                  <a:lnTo>
                    <a:pt x="32" y="216"/>
                  </a:lnTo>
                  <a:lnTo>
                    <a:pt x="32" y="224"/>
                  </a:lnTo>
                  <a:lnTo>
                    <a:pt x="32" y="224"/>
                  </a:lnTo>
                  <a:lnTo>
                    <a:pt x="40" y="224"/>
                  </a:lnTo>
                  <a:lnTo>
                    <a:pt x="40" y="224"/>
                  </a:lnTo>
                  <a:lnTo>
                    <a:pt x="48" y="224"/>
                  </a:lnTo>
                  <a:lnTo>
                    <a:pt x="48" y="224"/>
                  </a:lnTo>
                  <a:lnTo>
                    <a:pt x="56" y="224"/>
                  </a:lnTo>
                  <a:lnTo>
                    <a:pt x="56" y="224"/>
                  </a:lnTo>
                  <a:lnTo>
                    <a:pt x="64" y="224"/>
                  </a:lnTo>
                  <a:lnTo>
                    <a:pt x="64" y="224"/>
                  </a:lnTo>
                  <a:lnTo>
                    <a:pt x="72" y="216"/>
                  </a:lnTo>
                  <a:lnTo>
                    <a:pt x="72" y="216"/>
                  </a:lnTo>
                  <a:lnTo>
                    <a:pt x="80" y="216"/>
                  </a:lnTo>
                  <a:lnTo>
                    <a:pt x="80" y="216"/>
                  </a:lnTo>
                  <a:lnTo>
                    <a:pt x="88" y="208"/>
                  </a:lnTo>
                  <a:lnTo>
                    <a:pt x="88" y="208"/>
                  </a:lnTo>
                  <a:lnTo>
                    <a:pt x="96" y="208"/>
                  </a:lnTo>
                  <a:lnTo>
                    <a:pt x="96" y="200"/>
                  </a:lnTo>
                  <a:lnTo>
                    <a:pt x="104" y="200"/>
                  </a:lnTo>
                  <a:lnTo>
                    <a:pt x="104" y="200"/>
                  </a:lnTo>
                  <a:lnTo>
                    <a:pt x="112" y="192"/>
                  </a:lnTo>
                  <a:lnTo>
                    <a:pt x="112" y="192"/>
                  </a:lnTo>
                  <a:lnTo>
                    <a:pt x="120" y="184"/>
                  </a:lnTo>
                  <a:lnTo>
                    <a:pt x="120" y="184"/>
                  </a:lnTo>
                  <a:lnTo>
                    <a:pt x="128" y="176"/>
                  </a:lnTo>
                  <a:lnTo>
                    <a:pt x="128" y="168"/>
                  </a:lnTo>
                  <a:lnTo>
                    <a:pt x="136" y="168"/>
                  </a:lnTo>
                  <a:lnTo>
                    <a:pt x="136" y="160"/>
                  </a:lnTo>
                  <a:lnTo>
                    <a:pt x="144" y="160"/>
                  </a:lnTo>
                  <a:lnTo>
                    <a:pt x="144" y="152"/>
                  </a:lnTo>
                  <a:lnTo>
                    <a:pt x="152" y="144"/>
                  </a:lnTo>
                  <a:lnTo>
                    <a:pt x="152" y="144"/>
                  </a:lnTo>
                  <a:lnTo>
                    <a:pt x="152" y="136"/>
                  </a:lnTo>
                  <a:lnTo>
                    <a:pt x="160" y="128"/>
                  </a:lnTo>
                  <a:lnTo>
                    <a:pt x="160" y="120"/>
                  </a:lnTo>
                  <a:lnTo>
                    <a:pt x="160" y="120"/>
                  </a:lnTo>
                  <a:lnTo>
                    <a:pt x="160" y="112"/>
                  </a:lnTo>
                  <a:lnTo>
                    <a:pt x="168" y="104"/>
                  </a:lnTo>
                  <a:lnTo>
                    <a:pt x="168" y="104"/>
                  </a:lnTo>
                  <a:lnTo>
                    <a:pt x="168" y="96"/>
                  </a:lnTo>
                  <a:lnTo>
                    <a:pt x="168" y="88"/>
                  </a:lnTo>
                  <a:lnTo>
                    <a:pt x="168" y="88"/>
                  </a:lnTo>
                  <a:lnTo>
                    <a:pt x="168" y="80"/>
                  </a:lnTo>
                  <a:lnTo>
                    <a:pt x="176" y="72"/>
                  </a:lnTo>
                  <a:lnTo>
                    <a:pt x="176" y="72"/>
                  </a:lnTo>
                  <a:lnTo>
                    <a:pt x="176" y="64"/>
                  </a:lnTo>
                  <a:lnTo>
                    <a:pt x="176" y="64"/>
                  </a:lnTo>
                  <a:lnTo>
                    <a:pt x="176" y="56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6" y="40"/>
                  </a:lnTo>
                  <a:lnTo>
                    <a:pt x="168" y="40"/>
                  </a:lnTo>
                  <a:lnTo>
                    <a:pt x="168" y="32"/>
                  </a:lnTo>
                  <a:lnTo>
                    <a:pt x="168" y="32"/>
                  </a:lnTo>
                  <a:lnTo>
                    <a:pt x="168" y="24"/>
                  </a:lnTo>
                  <a:lnTo>
                    <a:pt x="168" y="24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60" y="8"/>
                  </a:lnTo>
                  <a:lnTo>
                    <a:pt x="152" y="8"/>
                  </a:lnTo>
                  <a:lnTo>
                    <a:pt x="152" y="8"/>
                  </a:lnTo>
                  <a:lnTo>
                    <a:pt x="152" y="8"/>
                  </a:lnTo>
                </a:path>
              </a:pathLst>
            </a:cu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Line 52"/>
            <p:cNvSpPr>
              <a:spLocks noChangeShapeType="1"/>
            </p:cNvSpPr>
            <p:nvPr/>
          </p:nvSpPr>
          <p:spPr bwMode="auto">
            <a:xfrm>
              <a:off x="1275" y="2900"/>
              <a:ext cx="320" cy="192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Line 53"/>
            <p:cNvSpPr>
              <a:spLocks noChangeShapeType="1"/>
            </p:cNvSpPr>
            <p:nvPr/>
          </p:nvSpPr>
          <p:spPr bwMode="auto">
            <a:xfrm>
              <a:off x="1491" y="2445"/>
              <a:ext cx="0" cy="351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Line 54"/>
            <p:cNvSpPr>
              <a:spLocks noChangeShapeType="1"/>
            </p:cNvSpPr>
            <p:nvPr/>
          </p:nvSpPr>
          <p:spPr bwMode="auto">
            <a:xfrm>
              <a:off x="1395" y="2684"/>
              <a:ext cx="312" cy="184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Line 55"/>
            <p:cNvSpPr>
              <a:spLocks noChangeShapeType="1"/>
            </p:cNvSpPr>
            <p:nvPr/>
          </p:nvSpPr>
          <p:spPr bwMode="auto">
            <a:xfrm>
              <a:off x="1651" y="2980"/>
              <a:ext cx="243" cy="142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 4"/>
          <p:cNvGrpSpPr>
            <a:grpSpLocks noChangeAspect="1"/>
          </p:cNvGrpSpPr>
          <p:nvPr/>
        </p:nvGrpSpPr>
        <p:grpSpPr bwMode="auto">
          <a:xfrm>
            <a:off x="2103486" y="2361119"/>
            <a:ext cx="774703" cy="781213"/>
            <a:chOff x="3228" y="1769"/>
            <a:chExt cx="952" cy="960"/>
          </a:xfrm>
        </p:grpSpPr>
        <p:sp>
          <p:nvSpPr>
            <p:cNvPr id="34" name="AutoShape 3"/>
            <p:cNvSpPr>
              <a:spLocks noChangeAspect="1" noChangeArrowheads="1" noTextEdit="1"/>
            </p:cNvSpPr>
            <p:nvPr/>
          </p:nvSpPr>
          <p:spPr bwMode="auto">
            <a:xfrm>
              <a:off x="3228" y="1769"/>
              <a:ext cx="952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Line 5"/>
            <p:cNvSpPr>
              <a:spLocks noChangeShapeType="1"/>
            </p:cNvSpPr>
            <p:nvPr/>
          </p:nvSpPr>
          <p:spPr bwMode="auto">
            <a:xfrm flipV="1">
              <a:off x="3764" y="2018"/>
              <a:ext cx="363" cy="207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6"/>
            <p:cNvSpPr>
              <a:spLocks/>
            </p:cNvSpPr>
            <p:nvPr/>
          </p:nvSpPr>
          <p:spPr bwMode="auto">
            <a:xfrm>
              <a:off x="3532" y="1841"/>
              <a:ext cx="456" cy="800"/>
            </a:xfrm>
            <a:custGeom>
              <a:avLst/>
              <a:gdLst>
                <a:gd name="T0" fmla="*/ 456 w 456"/>
                <a:gd name="T1" fmla="*/ 800 h 800"/>
                <a:gd name="T2" fmla="*/ 448 w 456"/>
                <a:gd name="T3" fmla="*/ 264 h 800"/>
                <a:gd name="T4" fmla="*/ 0 w 456"/>
                <a:gd name="T5" fmla="*/ 0 h 800"/>
                <a:gd name="T6" fmla="*/ 8 w 456"/>
                <a:gd name="T7" fmla="*/ 544 h 800"/>
                <a:gd name="T8" fmla="*/ 456 w 456"/>
                <a:gd name="T9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6" h="800">
                  <a:moveTo>
                    <a:pt x="456" y="800"/>
                  </a:moveTo>
                  <a:lnTo>
                    <a:pt x="448" y="264"/>
                  </a:lnTo>
                  <a:lnTo>
                    <a:pt x="0" y="0"/>
                  </a:lnTo>
                  <a:lnTo>
                    <a:pt x="8" y="544"/>
                  </a:lnTo>
                  <a:lnTo>
                    <a:pt x="456" y="800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3504C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3372" y="2121"/>
              <a:ext cx="384" cy="416"/>
            </a:xfrm>
            <a:custGeom>
              <a:avLst/>
              <a:gdLst>
                <a:gd name="T0" fmla="*/ 16 w 384"/>
                <a:gd name="T1" fmla="*/ 200 h 416"/>
                <a:gd name="T2" fmla="*/ 384 w 384"/>
                <a:gd name="T3" fmla="*/ 416 h 416"/>
                <a:gd name="T4" fmla="*/ 376 w 384"/>
                <a:gd name="T5" fmla="*/ 216 h 416"/>
                <a:gd name="T6" fmla="*/ 0 w 384"/>
                <a:gd name="T7" fmla="*/ 0 h 416"/>
                <a:gd name="T8" fmla="*/ 16 w 384"/>
                <a:gd name="T9" fmla="*/ 20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416">
                  <a:moveTo>
                    <a:pt x="16" y="200"/>
                  </a:moveTo>
                  <a:lnTo>
                    <a:pt x="384" y="416"/>
                  </a:lnTo>
                  <a:lnTo>
                    <a:pt x="376" y="216"/>
                  </a:lnTo>
                  <a:lnTo>
                    <a:pt x="0" y="0"/>
                  </a:lnTo>
                  <a:lnTo>
                    <a:pt x="16" y="200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99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 flipV="1">
              <a:off x="3308" y="2329"/>
              <a:ext cx="264" cy="152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Line 9"/>
            <p:cNvSpPr>
              <a:spLocks noChangeShapeType="1"/>
            </p:cNvSpPr>
            <p:nvPr/>
          </p:nvSpPr>
          <p:spPr bwMode="auto">
            <a:xfrm flipV="1">
              <a:off x="3756" y="2345"/>
              <a:ext cx="184" cy="192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10"/>
            <p:cNvSpPr>
              <a:spLocks/>
            </p:cNvSpPr>
            <p:nvPr/>
          </p:nvSpPr>
          <p:spPr bwMode="auto">
            <a:xfrm>
              <a:off x="3380" y="2129"/>
              <a:ext cx="560" cy="224"/>
            </a:xfrm>
            <a:custGeom>
              <a:avLst/>
              <a:gdLst>
                <a:gd name="T0" fmla="*/ 0 w 560"/>
                <a:gd name="T1" fmla="*/ 0 h 224"/>
                <a:gd name="T2" fmla="*/ 384 w 560"/>
                <a:gd name="T3" fmla="*/ 224 h 224"/>
                <a:gd name="T4" fmla="*/ 560 w 560"/>
                <a:gd name="T5" fmla="*/ 216 h 224"/>
                <a:gd name="T6" fmla="*/ 176 w 560"/>
                <a:gd name="T7" fmla="*/ 0 h 224"/>
                <a:gd name="T8" fmla="*/ 0 w 560"/>
                <a:gd name="T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0" h="224">
                  <a:moveTo>
                    <a:pt x="0" y="0"/>
                  </a:moveTo>
                  <a:lnTo>
                    <a:pt x="384" y="224"/>
                  </a:lnTo>
                  <a:lnTo>
                    <a:pt x="560" y="216"/>
                  </a:lnTo>
                  <a:lnTo>
                    <a:pt x="17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99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8" name="Line 8"/>
            <p:cNvSpPr>
              <a:spLocks noChangeShapeType="1"/>
            </p:cNvSpPr>
            <p:nvPr/>
          </p:nvSpPr>
          <p:spPr bwMode="auto">
            <a:xfrm flipH="1" flipV="1">
              <a:off x="3324" y="2459"/>
              <a:ext cx="35" cy="209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1" name="Group 66"/>
          <p:cNvGrpSpPr>
            <a:grpSpLocks noChangeAspect="1"/>
          </p:cNvGrpSpPr>
          <p:nvPr/>
        </p:nvGrpSpPr>
        <p:grpSpPr bwMode="auto">
          <a:xfrm>
            <a:off x="4645841" y="4214042"/>
            <a:ext cx="1524000" cy="1655763"/>
            <a:chOff x="4392" y="1788"/>
            <a:chExt cx="960" cy="1043"/>
          </a:xfrm>
        </p:grpSpPr>
        <p:sp>
          <p:nvSpPr>
            <p:cNvPr id="42" name="AutoShape 65"/>
            <p:cNvSpPr>
              <a:spLocks noChangeAspect="1" noChangeArrowheads="1" noTextEdit="1"/>
            </p:cNvSpPr>
            <p:nvPr/>
          </p:nvSpPr>
          <p:spPr bwMode="auto">
            <a:xfrm>
              <a:off x="4392" y="1788"/>
              <a:ext cx="960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67"/>
            <p:cNvSpPr>
              <a:spLocks/>
            </p:cNvSpPr>
            <p:nvPr/>
          </p:nvSpPr>
          <p:spPr bwMode="auto">
            <a:xfrm>
              <a:off x="4464" y="1996"/>
              <a:ext cx="808" cy="528"/>
            </a:xfrm>
            <a:custGeom>
              <a:avLst/>
              <a:gdLst>
                <a:gd name="T0" fmla="*/ 16 w 808"/>
                <a:gd name="T1" fmla="*/ 168 h 528"/>
                <a:gd name="T2" fmla="*/ 40 w 808"/>
                <a:gd name="T3" fmla="*/ 176 h 528"/>
                <a:gd name="T4" fmla="*/ 112 w 808"/>
                <a:gd name="T5" fmla="*/ 224 h 528"/>
                <a:gd name="T6" fmla="*/ 208 w 808"/>
                <a:gd name="T7" fmla="*/ 280 h 528"/>
                <a:gd name="T8" fmla="*/ 352 w 808"/>
                <a:gd name="T9" fmla="*/ 360 h 528"/>
                <a:gd name="T10" fmla="*/ 448 w 808"/>
                <a:gd name="T11" fmla="*/ 416 h 528"/>
                <a:gd name="T12" fmla="*/ 504 w 808"/>
                <a:gd name="T13" fmla="*/ 440 h 528"/>
                <a:gd name="T14" fmla="*/ 520 w 808"/>
                <a:gd name="T15" fmla="*/ 456 h 528"/>
                <a:gd name="T16" fmla="*/ 536 w 808"/>
                <a:gd name="T17" fmla="*/ 472 h 528"/>
                <a:gd name="T18" fmla="*/ 544 w 808"/>
                <a:gd name="T19" fmla="*/ 480 h 528"/>
                <a:gd name="T20" fmla="*/ 552 w 808"/>
                <a:gd name="T21" fmla="*/ 496 h 528"/>
                <a:gd name="T22" fmla="*/ 568 w 808"/>
                <a:gd name="T23" fmla="*/ 504 h 528"/>
                <a:gd name="T24" fmla="*/ 584 w 808"/>
                <a:gd name="T25" fmla="*/ 520 h 528"/>
                <a:gd name="T26" fmla="*/ 616 w 808"/>
                <a:gd name="T27" fmla="*/ 528 h 528"/>
                <a:gd name="T28" fmla="*/ 648 w 808"/>
                <a:gd name="T29" fmla="*/ 528 h 528"/>
                <a:gd name="T30" fmla="*/ 680 w 808"/>
                <a:gd name="T31" fmla="*/ 528 h 528"/>
                <a:gd name="T32" fmla="*/ 712 w 808"/>
                <a:gd name="T33" fmla="*/ 520 h 528"/>
                <a:gd name="T34" fmla="*/ 744 w 808"/>
                <a:gd name="T35" fmla="*/ 504 h 528"/>
                <a:gd name="T36" fmla="*/ 768 w 808"/>
                <a:gd name="T37" fmla="*/ 480 h 528"/>
                <a:gd name="T38" fmla="*/ 784 w 808"/>
                <a:gd name="T39" fmla="*/ 464 h 528"/>
                <a:gd name="T40" fmla="*/ 792 w 808"/>
                <a:gd name="T41" fmla="*/ 448 h 528"/>
                <a:gd name="T42" fmla="*/ 800 w 808"/>
                <a:gd name="T43" fmla="*/ 424 h 528"/>
                <a:gd name="T44" fmla="*/ 808 w 808"/>
                <a:gd name="T45" fmla="*/ 408 h 528"/>
                <a:gd name="T46" fmla="*/ 808 w 808"/>
                <a:gd name="T47" fmla="*/ 376 h 528"/>
                <a:gd name="T48" fmla="*/ 808 w 808"/>
                <a:gd name="T49" fmla="*/ 352 h 528"/>
                <a:gd name="T50" fmla="*/ 800 w 808"/>
                <a:gd name="T51" fmla="*/ 328 h 528"/>
                <a:gd name="T52" fmla="*/ 792 w 808"/>
                <a:gd name="T53" fmla="*/ 304 h 528"/>
                <a:gd name="T54" fmla="*/ 784 w 808"/>
                <a:gd name="T55" fmla="*/ 296 h 528"/>
                <a:gd name="T56" fmla="*/ 760 w 808"/>
                <a:gd name="T57" fmla="*/ 280 h 528"/>
                <a:gd name="T58" fmla="*/ 720 w 808"/>
                <a:gd name="T59" fmla="*/ 256 h 528"/>
                <a:gd name="T60" fmla="*/ 672 w 808"/>
                <a:gd name="T61" fmla="*/ 232 h 528"/>
                <a:gd name="T62" fmla="*/ 552 w 808"/>
                <a:gd name="T63" fmla="*/ 160 h 528"/>
                <a:gd name="T64" fmla="*/ 432 w 808"/>
                <a:gd name="T65" fmla="*/ 96 h 528"/>
                <a:gd name="T66" fmla="*/ 360 w 808"/>
                <a:gd name="T67" fmla="*/ 48 h 528"/>
                <a:gd name="T68" fmla="*/ 312 w 808"/>
                <a:gd name="T69" fmla="*/ 24 h 528"/>
                <a:gd name="T70" fmla="*/ 280 w 808"/>
                <a:gd name="T71" fmla="*/ 8 h 528"/>
                <a:gd name="T72" fmla="*/ 264 w 808"/>
                <a:gd name="T73" fmla="*/ 0 h 528"/>
                <a:gd name="T74" fmla="*/ 264 w 808"/>
                <a:gd name="T75" fmla="*/ 0 h 528"/>
                <a:gd name="T76" fmla="*/ 272 w 808"/>
                <a:gd name="T77" fmla="*/ 8 h 528"/>
                <a:gd name="T78" fmla="*/ 272 w 808"/>
                <a:gd name="T79" fmla="*/ 16 h 528"/>
                <a:gd name="T80" fmla="*/ 280 w 808"/>
                <a:gd name="T81" fmla="*/ 32 h 528"/>
                <a:gd name="T82" fmla="*/ 288 w 808"/>
                <a:gd name="T83" fmla="*/ 64 h 528"/>
                <a:gd name="T84" fmla="*/ 288 w 808"/>
                <a:gd name="T85" fmla="*/ 88 h 528"/>
                <a:gd name="T86" fmla="*/ 288 w 808"/>
                <a:gd name="T87" fmla="*/ 112 h 528"/>
                <a:gd name="T88" fmla="*/ 280 w 808"/>
                <a:gd name="T89" fmla="*/ 128 h 528"/>
                <a:gd name="T90" fmla="*/ 272 w 808"/>
                <a:gd name="T91" fmla="*/ 152 h 528"/>
                <a:gd name="T92" fmla="*/ 256 w 808"/>
                <a:gd name="T93" fmla="*/ 176 h 528"/>
                <a:gd name="T94" fmla="*/ 232 w 808"/>
                <a:gd name="T95" fmla="*/ 200 h 528"/>
                <a:gd name="T96" fmla="*/ 208 w 808"/>
                <a:gd name="T97" fmla="*/ 216 h 528"/>
                <a:gd name="T98" fmla="*/ 168 w 808"/>
                <a:gd name="T99" fmla="*/ 232 h 528"/>
                <a:gd name="T100" fmla="*/ 136 w 808"/>
                <a:gd name="T101" fmla="*/ 232 h 528"/>
                <a:gd name="T102" fmla="*/ 112 w 808"/>
                <a:gd name="T103" fmla="*/ 232 h 528"/>
                <a:gd name="T104" fmla="*/ 88 w 808"/>
                <a:gd name="T105" fmla="*/ 232 h 528"/>
                <a:gd name="T106" fmla="*/ 64 w 808"/>
                <a:gd name="T107" fmla="*/ 216 h 528"/>
                <a:gd name="T108" fmla="*/ 40 w 808"/>
                <a:gd name="T109" fmla="*/ 200 h 528"/>
                <a:gd name="T110" fmla="*/ 16 w 808"/>
                <a:gd name="T111" fmla="*/ 176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08" h="528">
                  <a:moveTo>
                    <a:pt x="0" y="152"/>
                  </a:moveTo>
                  <a:lnTo>
                    <a:pt x="0" y="160"/>
                  </a:lnTo>
                  <a:lnTo>
                    <a:pt x="8" y="160"/>
                  </a:lnTo>
                  <a:lnTo>
                    <a:pt x="8" y="160"/>
                  </a:lnTo>
                  <a:lnTo>
                    <a:pt x="16" y="168"/>
                  </a:lnTo>
                  <a:lnTo>
                    <a:pt x="16" y="168"/>
                  </a:lnTo>
                  <a:lnTo>
                    <a:pt x="24" y="168"/>
                  </a:lnTo>
                  <a:lnTo>
                    <a:pt x="32" y="176"/>
                  </a:lnTo>
                  <a:lnTo>
                    <a:pt x="40" y="176"/>
                  </a:lnTo>
                  <a:lnTo>
                    <a:pt x="40" y="176"/>
                  </a:lnTo>
                  <a:lnTo>
                    <a:pt x="48" y="184"/>
                  </a:lnTo>
                  <a:lnTo>
                    <a:pt x="64" y="192"/>
                  </a:lnTo>
                  <a:lnTo>
                    <a:pt x="80" y="200"/>
                  </a:lnTo>
                  <a:lnTo>
                    <a:pt x="96" y="208"/>
                  </a:lnTo>
                  <a:lnTo>
                    <a:pt x="112" y="224"/>
                  </a:lnTo>
                  <a:lnTo>
                    <a:pt x="128" y="232"/>
                  </a:lnTo>
                  <a:lnTo>
                    <a:pt x="152" y="240"/>
                  </a:lnTo>
                  <a:lnTo>
                    <a:pt x="168" y="256"/>
                  </a:lnTo>
                  <a:lnTo>
                    <a:pt x="192" y="264"/>
                  </a:lnTo>
                  <a:lnTo>
                    <a:pt x="208" y="280"/>
                  </a:lnTo>
                  <a:lnTo>
                    <a:pt x="248" y="304"/>
                  </a:lnTo>
                  <a:lnTo>
                    <a:pt x="288" y="328"/>
                  </a:lnTo>
                  <a:lnTo>
                    <a:pt x="312" y="336"/>
                  </a:lnTo>
                  <a:lnTo>
                    <a:pt x="336" y="352"/>
                  </a:lnTo>
                  <a:lnTo>
                    <a:pt x="352" y="360"/>
                  </a:lnTo>
                  <a:lnTo>
                    <a:pt x="376" y="368"/>
                  </a:lnTo>
                  <a:lnTo>
                    <a:pt x="392" y="384"/>
                  </a:lnTo>
                  <a:lnTo>
                    <a:pt x="408" y="392"/>
                  </a:lnTo>
                  <a:lnTo>
                    <a:pt x="424" y="400"/>
                  </a:lnTo>
                  <a:lnTo>
                    <a:pt x="448" y="416"/>
                  </a:lnTo>
                  <a:lnTo>
                    <a:pt x="464" y="424"/>
                  </a:lnTo>
                  <a:lnTo>
                    <a:pt x="472" y="432"/>
                  </a:lnTo>
                  <a:lnTo>
                    <a:pt x="488" y="440"/>
                  </a:lnTo>
                  <a:lnTo>
                    <a:pt x="496" y="440"/>
                  </a:lnTo>
                  <a:lnTo>
                    <a:pt x="504" y="440"/>
                  </a:lnTo>
                  <a:lnTo>
                    <a:pt x="504" y="448"/>
                  </a:lnTo>
                  <a:lnTo>
                    <a:pt x="512" y="448"/>
                  </a:lnTo>
                  <a:lnTo>
                    <a:pt x="520" y="456"/>
                  </a:lnTo>
                  <a:lnTo>
                    <a:pt x="520" y="456"/>
                  </a:lnTo>
                  <a:lnTo>
                    <a:pt x="520" y="456"/>
                  </a:lnTo>
                  <a:lnTo>
                    <a:pt x="528" y="464"/>
                  </a:lnTo>
                  <a:lnTo>
                    <a:pt x="528" y="464"/>
                  </a:lnTo>
                  <a:lnTo>
                    <a:pt x="528" y="464"/>
                  </a:lnTo>
                  <a:lnTo>
                    <a:pt x="528" y="464"/>
                  </a:lnTo>
                  <a:lnTo>
                    <a:pt x="536" y="472"/>
                  </a:lnTo>
                  <a:lnTo>
                    <a:pt x="536" y="472"/>
                  </a:lnTo>
                  <a:lnTo>
                    <a:pt x="536" y="472"/>
                  </a:lnTo>
                  <a:lnTo>
                    <a:pt x="536" y="480"/>
                  </a:lnTo>
                  <a:lnTo>
                    <a:pt x="544" y="480"/>
                  </a:lnTo>
                  <a:lnTo>
                    <a:pt x="544" y="480"/>
                  </a:lnTo>
                  <a:lnTo>
                    <a:pt x="544" y="488"/>
                  </a:lnTo>
                  <a:lnTo>
                    <a:pt x="544" y="488"/>
                  </a:lnTo>
                  <a:lnTo>
                    <a:pt x="552" y="488"/>
                  </a:lnTo>
                  <a:lnTo>
                    <a:pt x="552" y="488"/>
                  </a:lnTo>
                  <a:lnTo>
                    <a:pt x="552" y="496"/>
                  </a:lnTo>
                  <a:lnTo>
                    <a:pt x="560" y="496"/>
                  </a:lnTo>
                  <a:lnTo>
                    <a:pt x="560" y="496"/>
                  </a:lnTo>
                  <a:lnTo>
                    <a:pt x="560" y="504"/>
                  </a:lnTo>
                  <a:lnTo>
                    <a:pt x="568" y="504"/>
                  </a:lnTo>
                  <a:lnTo>
                    <a:pt x="568" y="504"/>
                  </a:lnTo>
                  <a:lnTo>
                    <a:pt x="568" y="504"/>
                  </a:lnTo>
                  <a:lnTo>
                    <a:pt x="576" y="512"/>
                  </a:lnTo>
                  <a:lnTo>
                    <a:pt x="576" y="512"/>
                  </a:lnTo>
                  <a:lnTo>
                    <a:pt x="584" y="512"/>
                  </a:lnTo>
                  <a:lnTo>
                    <a:pt x="584" y="520"/>
                  </a:lnTo>
                  <a:lnTo>
                    <a:pt x="592" y="520"/>
                  </a:lnTo>
                  <a:lnTo>
                    <a:pt x="600" y="520"/>
                  </a:lnTo>
                  <a:lnTo>
                    <a:pt x="600" y="520"/>
                  </a:lnTo>
                  <a:lnTo>
                    <a:pt x="608" y="528"/>
                  </a:lnTo>
                  <a:lnTo>
                    <a:pt x="616" y="528"/>
                  </a:lnTo>
                  <a:lnTo>
                    <a:pt x="624" y="528"/>
                  </a:lnTo>
                  <a:lnTo>
                    <a:pt x="624" y="528"/>
                  </a:lnTo>
                  <a:lnTo>
                    <a:pt x="632" y="528"/>
                  </a:lnTo>
                  <a:lnTo>
                    <a:pt x="640" y="528"/>
                  </a:lnTo>
                  <a:lnTo>
                    <a:pt x="648" y="528"/>
                  </a:lnTo>
                  <a:lnTo>
                    <a:pt x="656" y="528"/>
                  </a:lnTo>
                  <a:lnTo>
                    <a:pt x="664" y="528"/>
                  </a:lnTo>
                  <a:lnTo>
                    <a:pt x="672" y="528"/>
                  </a:lnTo>
                  <a:lnTo>
                    <a:pt x="672" y="528"/>
                  </a:lnTo>
                  <a:lnTo>
                    <a:pt x="680" y="528"/>
                  </a:lnTo>
                  <a:lnTo>
                    <a:pt x="688" y="528"/>
                  </a:lnTo>
                  <a:lnTo>
                    <a:pt x="696" y="528"/>
                  </a:lnTo>
                  <a:lnTo>
                    <a:pt x="704" y="520"/>
                  </a:lnTo>
                  <a:lnTo>
                    <a:pt x="712" y="520"/>
                  </a:lnTo>
                  <a:lnTo>
                    <a:pt x="712" y="520"/>
                  </a:lnTo>
                  <a:lnTo>
                    <a:pt x="720" y="520"/>
                  </a:lnTo>
                  <a:lnTo>
                    <a:pt x="728" y="512"/>
                  </a:lnTo>
                  <a:lnTo>
                    <a:pt x="736" y="512"/>
                  </a:lnTo>
                  <a:lnTo>
                    <a:pt x="736" y="504"/>
                  </a:lnTo>
                  <a:lnTo>
                    <a:pt x="744" y="504"/>
                  </a:lnTo>
                  <a:lnTo>
                    <a:pt x="752" y="496"/>
                  </a:lnTo>
                  <a:lnTo>
                    <a:pt x="752" y="496"/>
                  </a:lnTo>
                  <a:lnTo>
                    <a:pt x="760" y="488"/>
                  </a:lnTo>
                  <a:lnTo>
                    <a:pt x="768" y="488"/>
                  </a:lnTo>
                  <a:lnTo>
                    <a:pt x="768" y="480"/>
                  </a:lnTo>
                  <a:lnTo>
                    <a:pt x="776" y="480"/>
                  </a:lnTo>
                  <a:lnTo>
                    <a:pt x="776" y="472"/>
                  </a:lnTo>
                  <a:lnTo>
                    <a:pt x="776" y="472"/>
                  </a:lnTo>
                  <a:lnTo>
                    <a:pt x="784" y="464"/>
                  </a:lnTo>
                  <a:lnTo>
                    <a:pt x="784" y="464"/>
                  </a:lnTo>
                  <a:lnTo>
                    <a:pt x="784" y="456"/>
                  </a:lnTo>
                  <a:lnTo>
                    <a:pt x="792" y="456"/>
                  </a:lnTo>
                  <a:lnTo>
                    <a:pt x="792" y="448"/>
                  </a:lnTo>
                  <a:lnTo>
                    <a:pt x="792" y="448"/>
                  </a:lnTo>
                  <a:lnTo>
                    <a:pt x="792" y="448"/>
                  </a:lnTo>
                  <a:lnTo>
                    <a:pt x="800" y="440"/>
                  </a:lnTo>
                  <a:lnTo>
                    <a:pt x="800" y="440"/>
                  </a:lnTo>
                  <a:lnTo>
                    <a:pt x="800" y="432"/>
                  </a:lnTo>
                  <a:lnTo>
                    <a:pt x="800" y="432"/>
                  </a:lnTo>
                  <a:lnTo>
                    <a:pt x="800" y="424"/>
                  </a:lnTo>
                  <a:lnTo>
                    <a:pt x="800" y="424"/>
                  </a:lnTo>
                  <a:lnTo>
                    <a:pt x="800" y="424"/>
                  </a:lnTo>
                  <a:lnTo>
                    <a:pt x="808" y="416"/>
                  </a:lnTo>
                  <a:lnTo>
                    <a:pt x="808" y="416"/>
                  </a:lnTo>
                  <a:lnTo>
                    <a:pt x="808" y="408"/>
                  </a:lnTo>
                  <a:lnTo>
                    <a:pt x="808" y="408"/>
                  </a:lnTo>
                  <a:lnTo>
                    <a:pt x="808" y="400"/>
                  </a:lnTo>
                  <a:lnTo>
                    <a:pt x="808" y="392"/>
                  </a:lnTo>
                  <a:lnTo>
                    <a:pt x="808" y="384"/>
                  </a:lnTo>
                  <a:lnTo>
                    <a:pt x="808" y="376"/>
                  </a:lnTo>
                  <a:lnTo>
                    <a:pt x="808" y="368"/>
                  </a:lnTo>
                  <a:lnTo>
                    <a:pt x="808" y="360"/>
                  </a:lnTo>
                  <a:lnTo>
                    <a:pt x="808" y="360"/>
                  </a:lnTo>
                  <a:lnTo>
                    <a:pt x="808" y="352"/>
                  </a:lnTo>
                  <a:lnTo>
                    <a:pt x="808" y="352"/>
                  </a:lnTo>
                  <a:lnTo>
                    <a:pt x="808" y="344"/>
                  </a:lnTo>
                  <a:lnTo>
                    <a:pt x="808" y="336"/>
                  </a:lnTo>
                  <a:lnTo>
                    <a:pt x="808" y="336"/>
                  </a:lnTo>
                  <a:lnTo>
                    <a:pt x="800" y="328"/>
                  </a:lnTo>
                  <a:lnTo>
                    <a:pt x="800" y="328"/>
                  </a:lnTo>
                  <a:lnTo>
                    <a:pt x="800" y="320"/>
                  </a:lnTo>
                  <a:lnTo>
                    <a:pt x="800" y="312"/>
                  </a:lnTo>
                  <a:lnTo>
                    <a:pt x="800" y="312"/>
                  </a:lnTo>
                  <a:lnTo>
                    <a:pt x="792" y="304"/>
                  </a:lnTo>
                  <a:lnTo>
                    <a:pt x="792" y="304"/>
                  </a:lnTo>
                  <a:lnTo>
                    <a:pt x="792" y="304"/>
                  </a:lnTo>
                  <a:lnTo>
                    <a:pt x="792" y="296"/>
                  </a:lnTo>
                  <a:lnTo>
                    <a:pt x="792" y="296"/>
                  </a:lnTo>
                  <a:lnTo>
                    <a:pt x="784" y="296"/>
                  </a:lnTo>
                  <a:lnTo>
                    <a:pt x="784" y="296"/>
                  </a:lnTo>
                  <a:lnTo>
                    <a:pt x="776" y="296"/>
                  </a:lnTo>
                  <a:lnTo>
                    <a:pt x="776" y="288"/>
                  </a:lnTo>
                  <a:lnTo>
                    <a:pt x="768" y="288"/>
                  </a:lnTo>
                  <a:lnTo>
                    <a:pt x="760" y="280"/>
                  </a:lnTo>
                  <a:lnTo>
                    <a:pt x="760" y="280"/>
                  </a:lnTo>
                  <a:lnTo>
                    <a:pt x="752" y="280"/>
                  </a:lnTo>
                  <a:lnTo>
                    <a:pt x="744" y="272"/>
                  </a:lnTo>
                  <a:lnTo>
                    <a:pt x="736" y="264"/>
                  </a:lnTo>
                  <a:lnTo>
                    <a:pt x="728" y="264"/>
                  </a:lnTo>
                  <a:lnTo>
                    <a:pt x="720" y="256"/>
                  </a:lnTo>
                  <a:lnTo>
                    <a:pt x="712" y="256"/>
                  </a:lnTo>
                  <a:lnTo>
                    <a:pt x="704" y="248"/>
                  </a:lnTo>
                  <a:lnTo>
                    <a:pt x="688" y="240"/>
                  </a:lnTo>
                  <a:lnTo>
                    <a:pt x="680" y="240"/>
                  </a:lnTo>
                  <a:lnTo>
                    <a:pt x="672" y="232"/>
                  </a:lnTo>
                  <a:lnTo>
                    <a:pt x="648" y="216"/>
                  </a:lnTo>
                  <a:lnTo>
                    <a:pt x="624" y="208"/>
                  </a:lnTo>
                  <a:lnTo>
                    <a:pt x="600" y="192"/>
                  </a:lnTo>
                  <a:lnTo>
                    <a:pt x="576" y="176"/>
                  </a:lnTo>
                  <a:lnTo>
                    <a:pt x="552" y="160"/>
                  </a:lnTo>
                  <a:lnTo>
                    <a:pt x="528" y="152"/>
                  </a:lnTo>
                  <a:lnTo>
                    <a:pt x="504" y="136"/>
                  </a:lnTo>
                  <a:lnTo>
                    <a:pt x="480" y="120"/>
                  </a:lnTo>
                  <a:lnTo>
                    <a:pt x="456" y="104"/>
                  </a:lnTo>
                  <a:lnTo>
                    <a:pt x="432" y="96"/>
                  </a:lnTo>
                  <a:lnTo>
                    <a:pt x="408" y="80"/>
                  </a:lnTo>
                  <a:lnTo>
                    <a:pt x="392" y="72"/>
                  </a:lnTo>
                  <a:lnTo>
                    <a:pt x="376" y="64"/>
                  </a:lnTo>
                  <a:lnTo>
                    <a:pt x="368" y="56"/>
                  </a:lnTo>
                  <a:lnTo>
                    <a:pt x="360" y="48"/>
                  </a:lnTo>
                  <a:lnTo>
                    <a:pt x="352" y="48"/>
                  </a:lnTo>
                  <a:lnTo>
                    <a:pt x="336" y="40"/>
                  </a:lnTo>
                  <a:lnTo>
                    <a:pt x="328" y="40"/>
                  </a:lnTo>
                  <a:lnTo>
                    <a:pt x="320" y="32"/>
                  </a:lnTo>
                  <a:lnTo>
                    <a:pt x="312" y="24"/>
                  </a:lnTo>
                  <a:lnTo>
                    <a:pt x="304" y="24"/>
                  </a:lnTo>
                  <a:lnTo>
                    <a:pt x="304" y="16"/>
                  </a:lnTo>
                  <a:lnTo>
                    <a:pt x="296" y="16"/>
                  </a:lnTo>
                  <a:lnTo>
                    <a:pt x="288" y="16"/>
                  </a:lnTo>
                  <a:lnTo>
                    <a:pt x="280" y="8"/>
                  </a:lnTo>
                  <a:lnTo>
                    <a:pt x="280" y="8"/>
                  </a:lnTo>
                  <a:lnTo>
                    <a:pt x="272" y="8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72" y="8"/>
                  </a:lnTo>
                  <a:lnTo>
                    <a:pt x="272" y="8"/>
                  </a:lnTo>
                  <a:lnTo>
                    <a:pt x="272" y="8"/>
                  </a:lnTo>
                  <a:lnTo>
                    <a:pt x="272" y="8"/>
                  </a:lnTo>
                  <a:lnTo>
                    <a:pt x="272" y="16"/>
                  </a:lnTo>
                  <a:lnTo>
                    <a:pt x="272" y="16"/>
                  </a:lnTo>
                  <a:lnTo>
                    <a:pt x="272" y="16"/>
                  </a:lnTo>
                  <a:lnTo>
                    <a:pt x="280" y="24"/>
                  </a:lnTo>
                  <a:lnTo>
                    <a:pt x="280" y="24"/>
                  </a:lnTo>
                  <a:lnTo>
                    <a:pt x="280" y="24"/>
                  </a:lnTo>
                  <a:lnTo>
                    <a:pt x="280" y="32"/>
                  </a:lnTo>
                  <a:lnTo>
                    <a:pt x="280" y="32"/>
                  </a:lnTo>
                  <a:lnTo>
                    <a:pt x="280" y="40"/>
                  </a:lnTo>
                  <a:lnTo>
                    <a:pt x="288" y="48"/>
                  </a:lnTo>
                  <a:lnTo>
                    <a:pt x="288" y="56"/>
                  </a:lnTo>
                  <a:lnTo>
                    <a:pt x="288" y="64"/>
                  </a:lnTo>
                  <a:lnTo>
                    <a:pt x="288" y="64"/>
                  </a:lnTo>
                  <a:lnTo>
                    <a:pt x="288" y="72"/>
                  </a:lnTo>
                  <a:lnTo>
                    <a:pt x="288" y="72"/>
                  </a:lnTo>
                  <a:lnTo>
                    <a:pt x="288" y="80"/>
                  </a:lnTo>
                  <a:lnTo>
                    <a:pt x="288" y="80"/>
                  </a:lnTo>
                  <a:lnTo>
                    <a:pt x="288" y="88"/>
                  </a:lnTo>
                  <a:lnTo>
                    <a:pt x="288" y="96"/>
                  </a:lnTo>
                  <a:lnTo>
                    <a:pt x="288" y="96"/>
                  </a:lnTo>
                  <a:lnTo>
                    <a:pt x="288" y="104"/>
                  </a:lnTo>
                  <a:lnTo>
                    <a:pt x="288" y="104"/>
                  </a:lnTo>
                  <a:lnTo>
                    <a:pt x="288" y="112"/>
                  </a:lnTo>
                  <a:lnTo>
                    <a:pt x="288" y="112"/>
                  </a:lnTo>
                  <a:lnTo>
                    <a:pt x="288" y="120"/>
                  </a:lnTo>
                  <a:lnTo>
                    <a:pt x="288" y="120"/>
                  </a:lnTo>
                  <a:lnTo>
                    <a:pt x="280" y="120"/>
                  </a:lnTo>
                  <a:lnTo>
                    <a:pt x="280" y="128"/>
                  </a:lnTo>
                  <a:lnTo>
                    <a:pt x="280" y="136"/>
                  </a:lnTo>
                  <a:lnTo>
                    <a:pt x="280" y="144"/>
                  </a:lnTo>
                  <a:lnTo>
                    <a:pt x="280" y="144"/>
                  </a:lnTo>
                  <a:lnTo>
                    <a:pt x="272" y="152"/>
                  </a:lnTo>
                  <a:lnTo>
                    <a:pt x="272" y="152"/>
                  </a:lnTo>
                  <a:lnTo>
                    <a:pt x="272" y="160"/>
                  </a:lnTo>
                  <a:lnTo>
                    <a:pt x="264" y="168"/>
                  </a:lnTo>
                  <a:lnTo>
                    <a:pt x="264" y="168"/>
                  </a:lnTo>
                  <a:lnTo>
                    <a:pt x="256" y="176"/>
                  </a:lnTo>
                  <a:lnTo>
                    <a:pt x="256" y="176"/>
                  </a:lnTo>
                  <a:lnTo>
                    <a:pt x="256" y="184"/>
                  </a:lnTo>
                  <a:lnTo>
                    <a:pt x="248" y="184"/>
                  </a:lnTo>
                  <a:lnTo>
                    <a:pt x="240" y="192"/>
                  </a:lnTo>
                  <a:lnTo>
                    <a:pt x="240" y="192"/>
                  </a:lnTo>
                  <a:lnTo>
                    <a:pt x="232" y="200"/>
                  </a:lnTo>
                  <a:lnTo>
                    <a:pt x="232" y="200"/>
                  </a:lnTo>
                  <a:lnTo>
                    <a:pt x="224" y="208"/>
                  </a:lnTo>
                  <a:lnTo>
                    <a:pt x="216" y="208"/>
                  </a:lnTo>
                  <a:lnTo>
                    <a:pt x="208" y="216"/>
                  </a:lnTo>
                  <a:lnTo>
                    <a:pt x="208" y="216"/>
                  </a:lnTo>
                  <a:lnTo>
                    <a:pt x="200" y="216"/>
                  </a:lnTo>
                  <a:lnTo>
                    <a:pt x="192" y="224"/>
                  </a:lnTo>
                  <a:lnTo>
                    <a:pt x="184" y="224"/>
                  </a:lnTo>
                  <a:lnTo>
                    <a:pt x="176" y="224"/>
                  </a:lnTo>
                  <a:lnTo>
                    <a:pt x="168" y="232"/>
                  </a:lnTo>
                  <a:lnTo>
                    <a:pt x="160" y="232"/>
                  </a:lnTo>
                  <a:lnTo>
                    <a:pt x="152" y="232"/>
                  </a:lnTo>
                  <a:lnTo>
                    <a:pt x="144" y="232"/>
                  </a:lnTo>
                  <a:lnTo>
                    <a:pt x="144" y="232"/>
                  </a:lnTo>
                  <a:lnTo>
                    <a:pt x="136" y="232"/>
                  </a:lnTo>
                  <a:lnTo>
                    <a:pt x="128" y="232"/>
                  </a:lnTo>
                  <a:lnTo>
                    <a:pt x="128" y="232"/>
                  </a:lnTo>
                  <a:lnTo>
                    <a:pt x="120" y="232"/>
                  </a:lnTo>
                  <a:lnTo>
                    <a:pt x="120" y="232"/>
                  </a:lnTo>
                  <a:lnTo>
                    <a:pt x="112" y="232"/>
                  </a:lnTo>
                  <a:lnTo>
                    <a:pt x="112" y="232"/>
                  </a:lnTo>
                  <a:lnTo>
                    <a:pt x="104" y="232"/>
                  </a:lnTo>
                  <a:lnTo>
                    <a:pt x="96" y="232"/>
                  </a:lnTo>
                  <a:lnTo>
                    <a:pt x="96" y="232"/>
                  </a:lnTo>
                  <a:lnTo>
                    <a:pt x="88" y="232"/>
                  </a:lnTo>
                  <a:lnTo>
                    <a:pt x="88" y="224"/>
                  </a:lnTo>
                  <a:lnTo>
                    <a:pt x="80" y="224"/>
                  </a:lnTo>
                  <a:lnTo>
                    <a:pt x="72" y="224"/>
                  </a:lnTo>
                  <a:lnTo>
                    <a:pt x="72" y="224"/>
                  </a:lnTo>
                  <a:lnTo>
                    <a:pt x="64" y="216"/>
                  </a:lnTo>
                  <a:lnTo>
                    <a:pt x="56" y="216"/>
                  </a:lnTo>
                  <a:lnTo>
                    <a:pt x="56" y="216"/>
                  </a:lnTo>
                  <a:lnTo>
                    <a:pt x="48" y="208"/>
                  </a:lnTo>
                  <a:lnTo>
                    <a:pt x="48" y="208"/>
                  </a:lnTo>
                  <a:lnTo>
                    <a:pt x="40" y="200"/>
                  </a:lnTo>
                  <a:lnTo>
                    <a:pt x="32" y="200"/>
                  </a:lnTo>
                  <a:lnTo>
                    <a:pt x="32" y="192"/>
                  </a:lnTo>
                  <a:lnTo>
                    <a:pt x="24" y="192"/>
                  </a:lnTo>
                  <a:lnTo>
                    <a:pt x="24" y="184"/>
                  </a:lnTo>
                  <a:lnTo>
                    <a:pt x="16" y="176"/>
                  </a:lnTo>
                  <a:lnTo>
                    <a:pt x="16" y="176"/>
                  </a:lnTo>
                  <a:lnTo>
                    <a:pt x="8" y="168"/>
                  </a:lnTo>
                  <a:lnTo>
                    <a:pt x="0" y="160"/>
                  </a:lnTo>
                  <a:lnTo>
                    <a:pt x="0" y="152"/>
                  </a:lnTo>
                </a:path>
              </a:pathLst>
            </a:cu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Line 68"/>
            <p:cNvSpPr>
              <a:spLocks noChangeShapeType="1"/>
            </p:cNvSpPr>
            <p:nvPr/>
          </p:nvSpPr>
          <p:spPr bwMode="auto">
            <a:xfrm>
              <a:off x="4440" y="1996"/>
              <a:ext cx="676" cy="379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Line 69"/>
            <p:cNvSpPr>
              <a:spLocks noChangeShapeType="1"/>
            </p:cNvSpPr>
            <p:nvPr/>
          </p:nvSpPr>
          <p:spPr bwMode="auto">
            <a:xfrm flipV="1">
              <a:off x="4856" y="2404"/>
              <a:ext cx="0" cy="216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Line 70"/>
            <p:cNvSpPr>
              <a:spLocks noChangeShapeType="1"/>
            </p:cNvSpPr>
            <p:nvPr/>
          </p:nvSpPr>
          <p:spPr bwMode="auto">
            <a:xfrm>
              <a:off x="4528" y="2212"/>
              <a:ext cx="504" cy="28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71"/>
            <p:cNvSpPr>
              <a:spLocks/>
            </p:cNvSpPr>
            <p:nvPr/>
          </p:nvSpPr>
          <p:spPr bwMode="auto">
            <a:xfrm>
              <a:off x="4712" y="2068"/>
              <a:ext cx="288" cy="288"/>
            </a:xfrm>
            <a:custGeom>
              <a:avLst/>
              <a:gdLst>
                <a:gd name="T0" fmla="*/ 128 w 288"/>
                <a:gd name="T1" fmla="*/ 0 h 288"/>
                <a:gd name="T2" fmla="*/ 112 w 288"/>
                <a:gd name="T3" fmla="*/ 8 h 288"/>
                <a:gd name="T4" fmla="*/ 88 w 288"/>
                <a:gd name="T5" fmla="*/ 16 h 288"/>
                <a:gd name="T6" fmla="*/ 72 w 288"/>
                <a:gd name="T7" fmla="*/ 24 h 288"/>
                <a:gd name="T8" fmla="*/ 56 w 288"/>
                <a:gd name="T9" fmla="*/ 32 h 288"/>
                <a:gd name="T10" fmla="*/ 40 w 288"/>
                <a:gd name="T11" fmla="*/ 48 h 288"/>
                <a:gd name="T12" fmla="*/ 24 w 288"/>
                <a:gd name="T13" fmla="*/ 64 h 288"/>
                <a:gd name="T14" fmla="*/ 16 w 288"/>
                <a:gd name="T15" fmla="*/ 80 h 288"/>
                <a:gd name="T16" fmla="*/ 8 w 288"/>
                <a:gd name="T17" fmla="*/ 104 h 288"/>
                <a:gd name="T18" fmla="*/ 0 w 288"/>
                <a:gd name="T19" fmla="*/ 120 h 288"/>
                <a:gd name="T20" fmla="*/ 0 w 288"/>
                <a:gd name="T21" fmla="*/ 144 h 288"/>
                <a:gd name="T22" fmla="*/ 0 w 288"/>
                <a:gd name="T23" fmla="*/ 168 h 288"/>
                <a:gd name="T24" fmla="*/ 8 w 288"/>
                <a:gd name="T25" fmla="*/ 184 h 288"/>
                <a:gd name="T26" fmla="*/ 16 w 288"/>
                <a:gd name="T27" fmla="*/ 208 h 288"/>
                <a:gd name="T28" fmla="*/ 24 w 288"/>
                <a:gd name="T29" fmla="*/ 224 h 288"/>
                <a:gd name="T30" fmla="*/ 40 w 288"/>
                <a:gd name="T31" fmla="*/ 240 h 288"/>
                <a:gd name="T32" fmla="*/ 56 w 288"/>
                <a:gd name="T33" fmla="*/ 256 h 288"/>
                <a:gd name="T34" fmla="*/ 72 w 288"/>
                <a:gd name="T35" fmla="*/ 264 h 288"/>
                <a:gd name="T36" fmla="*/ 88 w 288"/>
                <a:gd name="T37" fmla="*/ 272 h 288"/>
                <a:gd name="T38" fmla="*/ 112 w 288"/>
                <a:gd name="T39" fmla="*/ 280 h 288"/>
                <a:gd name="T40" fmla="*/ 128 w 288"/>
                <a:gd name="T41" fmla="*/ 288 h 288"/>
                <a:gd name="T42" fmla="*/ 152 w 288"/>
                <a:gd name="T43" fmla="*/ 288 h 288"/>
                <a:gd name="T44" fmla="*/ 176 w 288"/>
                <a:gd name="T45" fmla="*/ 280 h 288"/>
                <a:gd name="T46" fmla="*/ 192 w 288"/>
                <a:gd name="T47" fmla="*/ 280 h 288"/>
                <a:gd name="T48" fmla="*/ 208 w 288"/>
                <a:gd name="T49" fmla="*/ 272 h 288"/>
                <a:gd name="T50" fmla="*/ 232 w 288"/>
                <a:gd name="T51" fmla="*/ 256 h 288"/>
                <a:gd name="T52" fmla="*/ 248 w 288"/>
                <a:gd name="T53" fmla="*/ 248 h 288"/>
                <a:gd name="T54" fmla="*/ 256 w 288"/>
                <a:gd name="T55" fmla="*/ 232 h 288"/>
                <a:gd name="T56" fmla="*/ 272 w 288"/>
                <a:gd name="T57" fmla="*/ 208 h 288"/>
                <a:gd name="T58" fmla="*/ 280 w 288"/>
                <a:gd name="T59" fmla="*/ 192 h 288"/>
                <a:gd name="T60" fmla="*/ 280 w 288"/>
                <a:gd name="T61" fmla="*/ 176 h 288"/>
                <a:gd name="T62" fmla="*/ 288 w 288"/>
                <a:gd name="T63" fmla="*/ 152 h 288"/>
                <a:gd name="T64" fmla="*/ 288 w 288"/>
                <a:gd name="T65" fmla="*/ 128 h 288"/>
                <a:gd name="T66" fmla="*/ 280 w 288"/>
                <a:gd name="T67" fmla="*/ 112 h 288"/>
                <a:gd name="T68" fmla="*/ 272 w 288"/>
                <a:gd name="T69" fmla="*/ 88 h 288"/>
                <a:gd name="T70" fmla="*/ 264 w 288"/>
                <a:gd name="T71" fmla="*/ 72 h 288"/>
                <a:gd name="T72" fmla="*/ 256 w 288"/>
                <a:gd name="T73" fmla="*/ 56 h 288"/>
                <a:gd name="T74" fmla="*/ 240 w 288"/>
                <a:gd name="T75" fmla="*/ 40 h 288"/>
                <a:gd name="T76" fmla="*/ 224 w 288"/>
                <a:gd name="T77" fmla="*/ 24 h 288"/>
                <a:gd name="T78" fmla="*/ 208 w 288"/>
                <a:gd name="T79" fmla="*/ 16 h 288"/>
                <a:gd name="T80" fmla="*/ 184 w 288"/>
                <a:gd name="T81" fmla="*/ 8 h 288"/>
                <a:gd name="T82" fmla="*/ 168 w 288"/>
                <a:gd name="T83" fmla="*/ 8 h 288"/>
                <a:gd name="T84" fmla="*/ 144 w 288"/>
                <a:gd name="T85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8" h="288">
                  <a:moveTo>
                    <a:pt x="144" y="0"/>
                  </a:moveTo>
                  <a:lnTo>
                    <a:pt x="136" y="0"/>
                  </a:lnTo>
                  <a:lnTo>
                    <a:pt x="128" y="0"/>
                  </a:lnTo>
                  <a:lnTo>
                    <a:pt x="120" y="8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88" y="16"/>
                  </a:lnTo>
                  <a:lnTo>
                    <a:pt x="80" y="16"/>
                  </a:lnTo>
                  <a:lnTo>
                    <a:pt x="80" y="24"/>
                  </a:lnTo>
                  <a:lnTo>
                    <a:pt x="72" y="24"/>
                  </a:lnTo>
                  <a:lnTo>
                    <a:pt x="64" y="24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48" y="40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32" y="56"/>
                  </a:lnTo>
                  <a:lnTo>
                    <a:pt x="32" y="64"/>
                  </a:lnTo>
                  <a:lnTo>
                    <a:pt x="24" y="64"/>
                  </a:lnTo>
                  <a:lnTo>
                    <a:pt x="24" y="72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6" y="88"/>
                  </a:lnTo>
                  <a:lnTo>
                    <a:pt x="8" y="96"/>
                  </a:lnTo>
                  <a:lnTo>
                    <a:pt x="8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0" y="120"/>
                  </a:lnTo>
                  <a:lnTo>
                    <a:pt x="0" y="128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8" y="176"/>
                  </a:lnTo>
                  <a:lnTo>
                    <a:pt x="8" y="184"/>
                  </a:lnTo>
                  <a:lnTo>
                    <a:pt x="8" y="184"/>
                  </a:lnTo>
                  <a:lnTo>
                    <a:pt x="8" y="192"/>
                  </a:lnTo>
                  <a:lnTo>
                    <a:pt x="16" y="200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24" y="216"/>
                  </a:lnTo>
                  <a:lnTo>
                    <a:pt x="24" y="224"/>
                  </a:lnTo>
                  <a:lnTo>
                    <a:pt x="32" y="232"/>
                  </a:lnTo>
                  <a:lnTo>
                    <a:pt x="32" y="232"/>
                  </a:lnTo>
                  <a:lnTo>
                    <a:pt x="40" y="240"/>
                  </a:lnTo>
                  <a:lnTo>
                    <a:pt x="40" y="248"/>
                  </a:lnTo>
                  <a:lnTo>
                    <a:pt x="48" y="248"/>
                  </a:lnTo>
                  <a:lnTo>
                    <a:pt x="56" y="256"/>
                  </a:lnTo>
                  <a:lnTo>
                    <a:pt x="56" y="256"/>
                  </a:lnTo>
                  <a:lnTo>
                    <a:pt x="64" y="264"/>
                  </a:lnTo>
                  <a:lnTo>
                    <a:pt x="72" y="264"/>
                  </a:lnTo>
                  <a:lnTo>
                    <a:pt x="80" y="272"/>
                  </a:lnTo>
                  <a:lnTo>
                    <a:pt x="80" y="272"/>
                  </a:lnTo>
                  <a:lnTo>
                    <a:pt x="88" y="272"/>
                  </a:lnTo>
                  <a:lnTo>
                    <a:pt x="96" y="280"/>
                  </a:lnTo>
                  <a:lnTo>
                    <a:pt x="104" y="280"/>
                  </a:lnTo>
                  <a:lnTo>
                    <a:pt x="112" y="280"/>
                  </a:lnTo>
                  <a:lnTo>
                    <a:pt x="112" y="280"/>
                  </a:lnTo>
                  <a:lnTo>
                    <a:pt x="120" y="288"/>
                  </a:lnTo>
                  <a:lnTo>
                    <a:pt x="128" y="288"/>
                  </a:lnTo>
                  <a:lnTo>
                    <a:pt x="136" y="288"/>
                  </a:lnTo>
                  <a:lnTo>
                    <a:pt x="144" y="288"/>
                  </a:lnTo>
                  <a:lnTo>
                    <a:pt x="152" y="288"/>
                  </a:lnTo>
                  <a:lnTo>
                    <a:pt x="160" y="288"/>
                  </a:lnTo>
                  <a:lnTo>
                    <a:pt x="168" y="288"/>
                  </a:lnTo>
                  <a:lnTo>
                    <a:pt x="176" y="280"/>
                  </a:lnTo>
                  <a:lnTo>
                    <a:pt x="176" y="280"/>
                  </a:lnTo>
                  <a:lnTo>
                    <a:pt x="184" y="280"/>
                  </a:lnTo>
                  <a:lnTo>
                    <a:pt x="192" y="280"/>
                  </a:lnTo>
                  <a:lnTo>
                    <a:pt x="200" y="272"/>
                  </a:lnTo>
                  <a:lnTo>
                    <a:pt x="208" y="272"/>
                  </a:lnTo>
                  <a:lnTo>
                    <a:pt x="208" y="272"/>
                  </a:lnTo>
                  <a:lnTo>
                    <a:pt x="216" y="264"/>
                  </a:lnTo>
                  <a:lnTo>
                    <a:pt x="224" y="264"/>
                  </a:lnTo>
                  <a:lnTo>
                    <a:pt x="232" y="256"/>
                  </a:lnTo>
                  <a:lnTo>
                    <a:pt x="232" y="256"/>
                  </a:lnTo>
                  <a:lnTo>
                    <a:pt x="240" y="248"/>
                  </a:lnTo>
                  <a:lnTo>
                    <a:pt x="248" y="248"/>
                  </a:lnTo>
                  <a:lnTo>
                    <a:pt x="248" y="240"/>
                  </a:lnTo>
                  <a:lnTo>
                    <a:pt x="256" y="232"/>
                  </a:lnTo>
                  <a:lnTo>
                    <a:pt x="256" y="232"/>
                  </a:lnTo>
                  <a:lnTo>
                    <a:pt x="264" y="224"/>
                  </a:lnTo>
                  <a:lnTo>
                    <a:pt x="264" y="216"/>
                  </a:lnTo>
                  <a:lnTo>
                    <a:pt x="272" y="208"/>
                  </a:lnTo>
                  <a:lnTo>
                    <a:pt x="272" y="208"/>
                  </a:lnTo>
                  <a:lnTo>
                    <a:pt x="272" y="200"/>
                  </a:lnTo>
                  <a:lnTo>
                    <a:pt x="280" y="192"/>
                  </a:lnTo>
                  <a:lnTo>
                    <a:pt x="280" y="184"/>
                  </a:lnTo>
                  <a:lnTo>
                    <a:pt x="280" y="184"/>
                  </a:lnTo>
                  <a:lnTo>
                    <a:pt x="280" y="176"/>
                  </a:lnTo>
                  <a:lnTo>
                    <a:pt x="288" y="168"/>
                  </a:lnTo>
                  <a:lnTo>
                    <a:pt x="288" y="160"/>
                  </a:lnTo>
                  <a:lnTo>
                    <a:pt x="288" y="152"/>
                  </a:lnTo>
                  <a:lnTo>
                    <a:pt x="288" y="144"/>
                  </a:lnTo>
                  <a:lnTo>
                    <a:pt x="288" y="136"/>
                  </a:lnTo>
                  <a:lnTo>
                    <a:pt x="288" y="128"/>
                  </a:lnTo>
                  <a:lnTo>
                    <a:pt x="288" y="120"/>
                  </a:lnTo>
                  <a:lnTo>
                    <a:pt x="280" y="120"/>
                  </a:lnTo>
                  <a:lnTo>
                    <a:pt x="280" y="112"/>
                  </a:lnTo>
                  <a:lnTo>
                    <a:pt x="280" y="104"/>
                  </a:lnTo>
                  <a:lnTo>
                    <a:pt x="280" y="96"/>
                  </a:lnTo>
                  <a:lnTo>
                    <a:pt x="272" y="88"/>
                  </a:lnTo>
                  <a:lnTo>
                    <a:pt x="272" y="80"/>
                  </a:lnTo>
                  <a:lnTo>
                    <a:pt x="272" y="80"/>
                  </a:lnTo>
                  <a:lnTo>
                    <a:pt x="264" y="72"/>
                  </a:lnTo>
                  <a:lnTo>
                    <a:pt x="264" y="64"/>
                  </a:lnTo>
                  <a:lnTo>
                    <a:pt x="256" y="64"/>
                  </a:lnTo>
                  <a:lnTo>
                    <a:pt x="256" y="56"/>
                  </a:lnTo>
                  <a:lnTo>
                    <a:pt x="248" y="48"/>
                  </a:lnTo>
                  <a:lnTo>
                    <a:pt x="248" y="48"/>
                  </a:lnTo>
                  <a:lnTo>
                    <a:pt x="240" y="40"/>
                  </a:lnTo>
                  <a:lnTo>
                    <a:pt x="232" y="32"/>
                  </a:lnTo>
                  <a:lnTo>
                    <a:pt x="232" y="32"/>
                  </a:lnTo>
                  <a:lnTo>
                    <a:pt x="224" y="24"/>
                  </a:lnTo>
                  <a:lnTo>
                    <a:pt x="216" y="24"/>
                  </a:lnTo>
                  <a:lnTo>
                    <a:pt x="208" y="24"/>
                  </a:lnTo>
                  <a:lnTo>
                    <a:pt x="208" y="16"/>
                  </a:lnTo>
                  <a:lnTo>
                    <a:pt x="200" y="16"/>
                  </a:lnTo>
                  <a:lnTo>
                    <a:pt x="192" y="8"/>
                  </a:lnTo>
                  <a:lnTo>
                    <a:pt x="184" y="8"/>
                  </a:lnTo>
                  <a:lnTo>
                    <a:pt x="176" y="8"/>
                  </a:lnTo>
                  <a:lnTo>
                    <a:pt x="176" y="8"/>
                  </a:lnTo>
                  <a:lnTo>
                    <a:pt x="168" y="8"/>
                  </a:lnTo>
                  <a:lnTo>
                    <a:pt x="160" y="0"/>
                  </a:lnTo>
                  <a:lnTo>
                    <a:pt x="152" y="0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72"/>
            <p:cNvSpPr>
              <a:spLocks/>
            </p:cNvSpPr>
            <p:nvPr/>
          </p:nvSpPr>
          <p:spPr bwMode="auto">
            <a:xfrm>
              <a:off x="4712" y="2068"/>
              <a:ext cx="288" cy="288"/>
            </a:xfrm>
            <a:custGeom>
              <a:avLst/>
              <a:gdLst>
                <a:gd name="T0" fmla="*/ 128 w 288"/>
                <a:gd name="T1" fmla="*/ 0 h 288"/>
                <a:gd name="T2" fmla="*/ 112 w 288"/>
                <a:gd name="T3" fmla="*/ 8 h 288"/>
                <a:gd name="T4" fmla="*/ 88 w 288"/>
                <a:gd name="T5" fmla="*/ 16 h 288"/>
                <a:gd name="T6" fmla="*/ 72 w 288"/>
                <a:gd name="T7" fmla="*/ 24 h 288"/>
                <a:gd name="T8" fmla="*/ 56 w 288"/>
                <a:gd name="T9" fmla="*/ 32 h 288"/>
                <a:gd name="T10" fmla="*/ 40 w 288"/>
                <a:gd name="T11" fmla="*/ 48 h 288"/>
                <a:gd name="T12" fmla="*/ 24 w 288"/>
                <a:gd name="T13" fmla="*/ 64 h 288"/>
                <a:gd name="T14" fmla="*/ 16 w 288"/>
                <a:gd name="T15" fmla="*/ 80 h 288"/>
                <a:gd name="T16" fmla="*/ 8 w 288"/>
                <a:gd name="T17" fmla="*/ 104 h 288"/>
                <a:gd name="T18" fmla="*/ 0 w 288"/>
                <a:gd name="T19" fmla="*/ 120 h 288"/>
                <a:gd name="T20" fmla="*/ 0 w 288"/>
                <a:gd name="T21" fmla="*/ 144 h 288"/>
                <a:gd name="T22" fmla="*/ 0 w 288"/>
                <a:gd name="T23" fmla="*/ 168 h 288"/>
                <a:gd name="T24" fmla="*/ 8 w 288"/>
                <a:gd name="T25" fmla="*/ 184 h 288"/>
                <a:gd name="T26" fmla="*/ 16 w 288"/>
                <a:gd name="T27" fmla="*/ 208 h 288"/>
                <a:gd name="T28" fmla="*/ 24 w 288"/>
                <a:gd name="T29" fmla="*/ 224 h 288"/>
                <a:gd name="T30" fmla="*/ 40 w 288"/>
                <a:gd name="T31" fmla="*/ 240 h 288"/>
                <a:gd name="T32" fmla="*/ 56 w 288"/>
                <a:gd name="T33" fmla="*/ 256 h 288"/>
                <a:gd name="T34" fmla="*/ 72 w 288"/>
                <a:gd name="T35" fmla="*/ 264 h 288"/>
                <a:gd name="T36" fmla="*/ 88 w 288"/>
                <a:gd name="T37" fmla="*/ 272 h 288"/>
                <a:gd name="T38" fmla="*/ 112 w 288"/>
                <a:gd name="T39" fmla="*/ 280 h 288"/>
                <a:gd name="T40" fmla="*/ 128 w 288"/>
                <a:gd name="T41" fmla="*/ 288 h 288"/>
                <a:gd name="T42" fmla="*/ 152 w 288"/>
                <a:gd name="T43" fmla="*/ 288 h 288"/>
                <a:gd name="T44" fmla="*/ 176 w 288"/>
                <a:gd name="T45" fmla="*/ 280 h 288"/>
                <a:gd name="T46" fmla="*/ 192 w 288"/>
                <a:gd name="T47" fmla="*/ 280 h 288"/>
                <a:gd name="T48" fmla="*/ 208 w 288"/>
                <a:gd name="T49" fmla="*/ 272 h 288"/>
                <a:gd name="T50" fmla="*/ 232 w 288"/>
                <a:gd name="T51" fmla="*/ 256 h 288"/>
                <a:gd name="T52" fmla="*/ 248 w 288"/>
                <a:gd name="T53" fmla="*/ 248 h 288"/>
                <a:gd name="T54" fmla="*/ 256 w 288"/>
                <a:gd name="T55" fmla="*/ 232 h 288"/>
                <a:gd name="T56" fmla="*/ 272 w 288"/>
                <a:gd name="T57" fmla="*/ 208 h 288"/>
                <a:gd name="T58" fmla="*/ 280 w 288"/>
                <a:gd name="T59" fmla="*/ 192 h 288"/>
                <a:gd name="T60" fmla="*/ 280 w 288"/>
                <a:gd name="T61" fmla="*/ 176 h 288"/>
                <a:gd name="T62" fmla="*/ 288 w 288"/>
                <a:gd name="T63" fmla="*/ 152 h 288"/>
                <a:gd name="T64" fmla="*/ 288 w 288"/>
                <a:gd name="T65" fmla="*/ 128 h 288"/>
                <a:gd name="T66" fmla="*/ 280 w 288"/>
                <a:gd name="T67" fmla="*/ 112 h 288"/>
                <a:gd name="T68" fmla="*/ 272 w 288"/>
                <a:gd name="T69" fmla="*/ 88 h 288"/>
                <a:gd name="T70" fmla="*/ 264 w 288"/>
                <a:gd name="T71" fmla="*/ 72 h 288"/>
                <a:gd name="T72" fmla="*/ 256 w 288"/>
                <a:gd name="T73" fmla="*/ 56 h 288"/>
                <a:gd name="T74" fmla="*/ 240 w 288"/>
                <a:gd name="T75" fmla="*/ 40 h 288"/>
                <a:gd name="T76" fmla="*/ 224 w 288"/>
                <a:gd name="T77" fmla="*/ 24 h 288"/>
                <a:gd name="T78" fmla="*/ 208 w 288"/>
                <a:gd name="T79" fmla="*/ 16 h 288"/>
                <a:gd name="T80" fmla="*/ 184 w 288"/>
                <a:gd name="T81" fmla="*/ 8 h 288"/>
                <a:gd name="T82" fmla="*/ 168 w 288"/>
                <a:gd name="T83" fmla="*/ 8 h 288"/>
                <a:gd name="T84" fmla="*/ 144 w 288"/>
                <a:gd name="T85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8" h="288">
                  <a:moveTo>
                    <a:pt x="144" y="0"/>
                  </a:moveTo>
                  <a:lnTo>
                    <a:pt x="136" y="0"/>
                  </a:lnTo>
                  <a:lnTo>
                    <a:pt x="128" y="0"/>
                  </a:lnTo>
                  <a:lnTo>
                    <a:pt x="120" y="8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88" y="16"/>
                  </a:lnTo>
                  <a:lnTo>
                    <a:pt x="80" y="16"/>
                  </a:lnTo>
                  <a:lnTo>
                    <a:pt x="80" y="24"/>
                  </a:lnTo>
                  <a:lnTo>
                    <a:pt x="72" y="24"/>
                  </a:lnTo>
                  <a:lnTo>
                    <a:pt x="64" y="24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48" y="40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32" y="56"/>
                  </a:lnTo>
                  <a:lnTo>
                    <a:pt x="32" y="64"/>
                  </a:lnTo>
                  <a:lnTo>
                    <a:pt x="24" y="64"/>
                  </a:lnTo>
                  <a:lnTo>
                    <a:pt x="24" y="72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6" y="88"/>
                  </a:lnTo>
                  <a:lnTo>
                    <a:pt x="8" y="96"/>
                  </a:lnTo>
                  <a:lnTo>
                    <a:pt x="8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0" y="120"/>
                  </a:lnTo>
                  <a:lnTo>
                    <a:pt x="0" y="128"/>
                  </a:lnTo>
                  <a:lnTo>
                    <a:pt x="0" y="136"/>
                  </a:lnTo>
                  <a:lnTo>
                    <a:pt x="0" y="144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8" y="176"/>
                  </a:lnTo>
                  <a:lnTo>
                    <a:pt x="8" y="184"/>
                  </a:lnTo>
                  <a:lnTo>
                    <a:pt x="8" y="184"/>
                  </a:lnTo>
                  <a:lnTo>
                    <a:pt x="8" y="192"/>
                  </a:lnTo>
                  <a:lnTo>
                    <a:pt x="16" y="200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24" y="216"/>
                  </a:lnTo>
                  <a:lnTo>
                    <a:pt x="24" y="224"/>
                  </a:lnTo>
                  <a:lnTo>
                    <a:pt x="32" y="232"/>
                  </a:lnTo>
                  <a:lnTo>
                    <a:pt x="32" y="232"/>
                  </a:lnTo>
                  <a:lnTo>
                    <a:pt x="40" y="240"/>
                  </a:lnTo>
                  <a:lnTo>
                    <a:pt x="40" y="248"/>
                  </a:lnTo>
                  <a:lnTo>
                    <a:pt x="48" y="248"/>
                  </a:lnTo>
                  <a:lnTo>
                    <a:pt x="56" y="256"/>
                  </a:lnTo>
                  <a:lnTo>
                    <a:pt x="56" y="256"/>
                  </a:lnTo>
                  <a:lnTo>
                    <a:pt x="64" y="264"/>
                  </a:lnTo>
                  <a:lnTo>
                    <a:pt x="72" y="264"/>
                  </a:lnTo>
                  <a:lnTo>
                    <a:pt x="80" y="272"/>
                  </a:lnTo>
                  <a:lnTo>
                    <a:pt x="80" y="272"/>
                  </a:lnTo>
                  <a:lnTo>
                    <a:pt x="88" y="272"/>
                  </a:lnTo>
                  <a:lnTo>
                    <a:pt x="96" y="280"/>
                  </a:lnTo>
                  <a:lnTo>
                    <a:pt x="104" y="280"/>
                  </a:lnTo>
                  <a:lnTo>
                    <a:pt x="112" y="280"/>
                  </a:lnTo>
                  <a:lnTo>
                    <a:pt x="112" y="280"/>
                  </a:lnTo>
                  <a:lnTo>
                    <a:pt x="120" y="288"/>
                  </a:lnTo>
                  <a:lnTo>
                    <a:pt x="128" y="288"/>
                  </a:lnTo>
                  <a:lnTo>
                    <a:pt x="136" y="288"/>
                  </a:lnTo>
                  <a:lnTo>
                    <a:pt x="144" y="288"/>
                  </a:lnTo>
                  <a:lnTo>
                    <a:pt x="152" y="288"/>
                  </a:lnTo>
                  <a:lnTo>
                    <a:pt x="160" y="288"/>
                  </a:lnTo>
                  <a:lnTo>
                    <a:pt x="168" y="288"/>
                  </a:lnTo>
                  <a:lnTo>
                    <a:pt x="176" y="280"/>
                  </a:lnTo>
                  <a:lnTo>
                    <a:pt x="176" y="280"/>
                  </a:lnTo>
                  <a:lnTo>
                    <a:pt x="184" y="280"/>
                  </a:lnTo>
                  <a:lnTo>
                    <a:pt x="192" y="280"/>
                  </a:lnTo>
                  <a:lnTo>
                    <a:pt x="200" y="272"/>
                  </a:lnTo>
                  <a:lnTo>
                    <a:pt x="208" y="272"/>
                  </a:lnTo>
                  <a:lnTo>
                    <a:pt x="208" y="272"/>
                  </a:lnTo>
                  <a:lnTo>
                    <a:pt x="216" y="264"/>
                  </a:lnTo>
                  <a:lnTo>
                    <a:pt x="224" y="264"/>
                  </a:lnTo>
                  <a:lnTo>
                    <a:pt x="232" y="256"/>
                  </a:lnTo>
                  <a:lnTo>
                    <a:pt x="232" y="256"/>
                  </a:lnTo>
                  <a:lnTo>
                    <a:pt x="240" y="248"/>
                  </a:lnTo>
                  <a:lnTo>
                    <a:pt x="248" y="248"/>
                  </a:lnTo>
                  <a:lnTo>
                    <a:pt x="248" y="240"/>
                  </a:lnTo>
                  <a:lnTo>
                    <a:pt x="256" y="232"/>
                  </a:lnTo>
                  <a:lnTo>
                    <a:pt x="256" y="232"/>
                  </a:lnTo>
                  <a:lnTo>
                    <a:pt x="264" y="224"/>
                  </a:lnTo>
                  <a:lnTo>
                    <a:pt x="264" y="216"/>
                  </a:lnTo>
                  <a:lnTo>
                    <a:pt x="272" y="208"/>
                  </a:lnTo>
                  <a:lnTo>
                    <a:pt x="272" y="208"/>
                  </a:lnTo>
                  <a:lnTo>
                    <a:pt x="272" y="200"/>
                  </a:lnTo>
                  <a:lnTo>
                    <a:pt x="280" y="192"/>
                  </a:lnTo>
                  <a:lnTo>
                    <a:pt x="280" y="184"/>
                  </a:lnTo>
                  <a:lnTo>
                    <a:pt x="280" y="184"/>
                  </a:lnTo>
                  <a:lnTo>
                    <a:pt x="280" y="176"/>
                  </a:lnTo>
                  <a:lnTo>
                    <a:pt x="288" y="168"/>
                  </a:lnTo>
                  <a:lnTo>
                    <a:pt x="288" y="160"/>
                  </a:lnTo>
                  <a:lnTo>
                    <a:pt x="288" y="152"/>
                  </a:lnTo>
                  <a:lnTo>
                    <a:pt x="288" y="144"/>
                  </a:lnTo>
                  <a:lnTo>
                    <a:pt x="288" y="136"/>
                  </a:lnTo>
                  <a:lnTo>
                    <a:pt x="288" y="128"/>
                  </a:lnTo>
                  <a:lnTo>
                    <a:pt x="288" y="120"/>
                  </a:lnTo>
                  <a:lnTo>
                    <a:pt x="280" y="120"/>
                  </a:lnTo>
                  <a:lnTo>
                    <a:pt x="280" y="112"/>
                  </a:lnTo>
                  <a:lnTo>
                    <a:pt x="280" y="104"/>
                  </a:lnTo>
                  <a:lnTo>
                    <a:pt x="280" y="96"/>
                  </a:lnTo>
                  <a:lnTo>
                    <a:pt x="272" y="88"/>
                  </a:lnTo>
                  <a:lnTo>
                    <a:pt x="272" y="80"/>
                  </a:lnTo>
                  <a:lnTo>
                    <a:pt x="272" y="80"/>
                  </a:lnTo>
                  <a:lnTo>
                    <a:pt x="264" y="72"/>
                  </a:lnTo>
                  <a:lnTo>
                    <a:pt x="264" y="64"/>
                  </a:lnTo>
                  <a:lnTo>
                    <a:pt x="256" y="64"/>
                  </a:lnTo>
                  <a:lnTo>
                    <a:pt x="256" y="56"/>
                  </a:lnTo>
                  <a:lnTo>
                    <a:pt x="248" y="48"/>
                  </a:lnTo>
                  <a:lnTo>
                    <a:pt x="248" y="48"/>
                  </a:lnTo>
                  <a:lnTo>
                    <a:pt x="240" y="40"/>
                  </a:lnTo>
                  <a:lnTo>
                    <a:pt x="232" y="32"/>
                  </a:lnTo>
                  <a:lnTo>
                    <a:pt x="232" y="32"/>
                  </a:lnTo>
                  <a:lnTo>
                    <a:pt x="224" y="24"/>
                  </a:lnTo>
                  <a:lnTo>
                    <a:pt x="216" y="24"/>
                  </a:lnTo>
                  <a:lnTo>
                    <a:pt x="208" y="24"/>
                  </a:lnTo>
                  <a:lnTo>
                    <a:pt x="208" y="16"/>
                  </a:lnTo>
                  <a:lnTo>
                    <a:pt x="200" y="16"/>
                  </a:lnTo>
                  <a:lnTo>
                    <a:pt x="192" y="8"/>
                  </a:lnTo>
                  <a:lnTo>
                    <a:pt x="184" y="8"/>
                  </a:lnTo>
                  <a:lnTo>
                    <a:pt x="176" y="8"/>
                  </a:lnTo>
                  <a:lnTo>
                    <a:pt x="176" y="8"/>
                  </a:lnTo>
                  <a:lnTo>
                    <a:pt x="168" y="8"/>
                  </a:lnTo>
                  <a:lnTo>
                    <a:pt x="160" y="0"/>
                  </a:lnTo>
                  <a:lnTo>
                    <a:pt x="152" y="0"/>
                  </a:lnTo>
                  <a:lnTo>
                    <a:pt x="144" y="0"/>
                  </a:lnTo>
                </a:path>
              </a:pathLst>
            </a:custGeom>
            <a:noFill/>
            <a:ln w="38100">
              <a:solidFill>
                <a:srgbClr val="FF99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Line 73"/>
            <p:cNvSpPr>
              <a:spLocks noChangeShapeType="1"/>
            </p:cNvSpPr>
            <p:nvPr/>
          </p:nvSpPr>
          <p:spPr bwMode="auto">
            <a:xfrm>
              <a:off x="4480" y="2164"/>
              <a:ext cx="504" cy="288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9" name="Line 69"/>
            <p:cNvSpPr>
              <a:spLocks noChangeShapeType="1"/>
            </p:cNvSpPr>
            <p:nvPr/>
          </p:nvSpPr>
          <p:spPr bwMode="auto">
            <a:xfrm flipH="1" flipV="1">
              <a:off x="4776" y="2706"/>
              <a:ext cx="21" cy="113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0" name="Line 69"/>
            <p:cNvSpPr>
              <a:spLocks noChangeShapeType="1"/>
            </p:cNvSpPr>
            <p:nvPr/>
          </p:nvSpPr>
          <p:spPr bwMode="auto">
            <a:xfrm flipH="1" flipV="1">
              <a:off x="4842" y="2718"/>
              <a:ext cx="21" cy="113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1" name="Line 69"/>
            <p:cNvSpPr>
              <a:spLocks noChangeShapeType="1"/>
            </p:cNvSpPr>
            <p:nvPr/>
          </p:nvSpPr>
          <p:spPr bwMode="auto">
            <a:xfrm flipH="1" flipV="1">
              <a:off x="4903" y="2718"/>
              <a:ext cx="21" cy="113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2" name="Line 69"/>
            <p:cNvSpPr>
              <a:spLocks noChangeShapeType="1"/>
            </p:cNvSpPr>
            <p:nvPr/>
          </p:nvSpPr>
          <p:spPr bwMode="auto">
            <a:xfrm flipH="1" flipV="1">
              <a:off x="4969" y="2718"/>
              <a:ext cx="21" cy="113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3" name="Line 69"/>
            <p:cNvSpPr>
              <a:spLocks noChangeShapeType="1"/>
            </p:cNvSpPr>
            <p:nvPr/>
          </p:nvSpPr>
          <p:spPr bwMode="auto">
            <a:xfrm>
              <a:off x="4776" y="2695"/>
              <a:ext cx="214" cy="23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" name="Line 69"/>
            <p:cNvSpPr>
              <a:spLocks noChangeShapeType="1"/>
            </p:cNvSpPr>
            <p:nvPr/>
          </p:nvSpPr>
          <p:spPr bwMode="auto">
            <a:xfrm flipH="1" flipV="1">
              <a:off x="4856" y="2594"/>
              <a:ext cx="2" cy="106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50" name="Group 76"/>
          <p:cNvGrpSpPr>
            <a:grpSpLocks noChangeAspect="1"/>
          </p:cNvGrpSpPr>
          <p:nvPr/>
        </p:nvGrpSpPr>
        <p:grpSpPr bwMode="auto">
          <a:xfrm>
            <a:off x="6035227" y="4731105"/>
            <a:ext cx="805624" cy="1460864"/>
            <a:chOff x="4500" y="1570"/>
            <a:chExt cx="600" cy="1088"/>
          </a:xfrm>
        </p:grpSpPr>
        <p:sp>
          <p:nvSpPr>
            <p:cNvPr id="51" name="AutoShape 75"/>
            <p:cNvSpPr>
              <a:spLocks noChangeAspect="1" noChangeArrowheads="1" noTextEdit="1"/>
            </p:cNvSpPr>
            <p:nvPr/>
          </p:nvSpPr>
          <p:spPr bwMode="auto">
            <a:xfrm>
              <a:off x="4500" y="1570"/>
              <a:ext cx="600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Line 79"/>
            <p:cNvSpPr>
              <a:spLocks noChangeShapeType="1"/>
            </p:cNvSpPr>
            <p:nvPr/>
          </p:nvSpPr>
          <p:spPr bwMode="auto">
            <a:xfrm>
              <a:off x="4796" y="2306"/>
              <a:ext cx="0" cy="272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Freeform 80"/>
            <p:cNvSpPr>
              <a:spLocks/>
            </p:cNvSpPr>
            <p:nvPr/>
          </p:nvSpPr>
          <p:spPr bwMode="auto">
            <a:xfrm>
              <a:off x="4580" y="2042"/>
              <a:ext cx="440" cy="256"/>
            </a:xfrm>
            <a:custGeom>
              <a:avLst/>
              <a:gdLst>
                <a:gd name="T0" fmla="*/ 440 w 440"/>
                <a:gd name="T1" fmla="*/ 8 h 256"/>
                <a:gd name="T2" fmla="*/ 440 w 440"/>
                <a:gd name="T3" fmla="*/ 24 h 256"/>
                <a:gd name="T4" fmla="*/ 440 w 440"/>
                <a:gd name="T5" fmla="*/ 40 h 256"/>
                <a:gd name="T6" fmla="*/ 440 w 440"/>
                <a:gd name="T7" fmla="*/ 48 h 256"/>
                <a:gd name="T8" fmla="*/ 440 w 440"/>
                <a:gd name="T9" fmla="*/ 64 h 256"/>
                <a:gd name="T10" fmla="*/ 440 w 440"/>
                <a:gd name="T11" fmla="*/ 72 h 256"/>
                <a:gd name="T12" fmla="*/ 432 w 440"/>
                <a:gd name="T13" fmla="*/ 80 h 256"/>
                <a:gd name="T14" fmla="*/ 432 w 440"/>
                <a:gd name="T15" fmla="*/ 96 h 256"/>
                <a:gd name="T16" fmla="*/ 424 w 440"/>
                <a:gd name="T17" fmla="*/ 104 h 256"/>
                <a:gd name="T18" fmla="*/ 424 w 440"/>
                <a:gd name="T19" fmla="*/ 120 h 256"/>
                <a:gd name="T20" fmla="*/ 416 w 440"/>
                <a:gd name="T21" fmla="*/ 136 h 256"/>
                <a:gd name="T22" fmla="*/ 400 w 440"/>
                <a:gd name="T23" fmla="*/ 152 h 256"/>
                <a:gd name="T24" fmla="*/ 392 w 440"/>
                <a:gd name="T25" fmla="*/ 168 h 256"/>
                <a:gd name="T26" fmla="*/ 376 w 440"/>
                <a:gd name="T27" fmla="*/ 184 h 256"/>
                <a:gd name="T28" fmla="*/ 360 w 440"/>
                <a:gd name="T29" fmla="*/ 200 h 256"/>
                <a:gd name="T30" fmla="*/ 344 w 440"/>
                <a:gd name="T31" fmla="*/ 216 h 256"/>
                <a:gd name="T32" fmla="*/ 328 w 440"/>
                <a:gd name="T33" fmla="*/ 224 h 256"/>
                <a:gd name="T34" fmla="*/ 304 w 440"/>
                <a:gd name="T35" fmla="*/ 232 h 256"/>
                <a:gd name="T36" fmla="*/ 288 w 440"/>
                <a:gd name="T37" fmla="*/ 240 h 256"/>
                <a:gd name="T38" fmla="*/ 280 w 440"/>
                <a:gd name="T39" fmla="*/ 240 h 256"/>
                <a:gd name="T40" fmla="*/ 272 w 440"/>
                <a:gd name="T41" fmla="*/ 248 h 256"/>
                <a:gd name="T42" fmla="*/ 256 w 440"/>
                <a:gd name="T43" fmla="*/ 248 h 256"/>
                <a:gd name="T44" fmla="*/ 248 w 440"/>
                <a:gd name="T45" fmla="*/ 248 h 256"/>
                <a:gd name="T46" fmla="*/ 240 w 440"/>
                <a:gd name="T47" fmla="*/ 248 h 256"/>
                <a:gd name="T48" fmla="*/ 224 w 440"/>
                <a:gd name="T49" fmla="*/ 256 h 256"/>
                <a:gd name="T50" fmla="*/ 216 w 440"/>
                <a:gd name="T51" fmla="*/ 256 h 256"/>
                <a:gd name="T52" fmla="*/ 200 w 440"/>
                <a:gd name="T53" fmla="*/ 248 h 256"/>
                <a:gd name="T54" fmla="*/ 192 w 440"/>
                <a:gd name="T55" fmla="*/ 248 h 256"/>
                <a:gd name="T56" fmla="*/ 184 w 440"/>
                <a:gd name="T57" fmla="*/ 248 h 256"/>
                <a:gd name="T58" fmla="*/ 168 w 440"/>
                <a:gd name="T59" fmla="*/ 248 h 256"/>
                <a:gd name="T60" fmla="*/ 160 w 440"/>
                <a:gd name="T61" fmla="*/ 248 h 256"/>
                <a:gd name="T62" fmla="*/ 152 w 440"/>
                <a:gd name="T63" fmla="*/ 240 h 256"/>
                <a:gd name="T64" fmla="*/ 136 w 440"/>
                <a:gd name="T65" fmla="*/ 232 h 256"/>
                <a:gd name="T66" fmla="*/ 112 w 440"/>
                <a:gd name="T67" fmla="*/ 224 h 256"/>
                <a:gd name="T68" fmla="*/ 96 w 440"/>
                <a:gd name="T69" fmla="*/ 216 h 256"/>
                <a:gd name="T70" fmla="*/ 80 w 440"/>
                <a:gd name="T71" fmla="*/ 200 h 256"/>
                <a:gd name="T72" fmla="*/ 64 w 440"/>
                <a:gd name="T73" fmla="*/ 192 h 256"/>
                <a:gd name="T74" fmla="*/ 48 w 440"/>
                <a:gd name="T75" fmla="*/ 176 h 256"/>
                <a:gd name="T76" fmla="*/ 32 w 440"/>
                <a:gd name="T77" fmla="*/ 160 h 256"/>
                <a:gd name="T78" fmla="*/ 24 w 440"/>
                <a:gd name="T79" fmla="*/ 136 h 256"/>
                <a:gd name="T80" fmla="*/ 16 w 440"/>
                <a:gd name="T81" fmla="*/ 120 h 256"/>
                <a:gd name="T82" fmla="*/ 8 w 440"/>
                <a:gd name="T83" fmla="*/ 104 h 256"/>
                <a:gd name="T84" fmla="*/ 8 w 440"/>
                <a:gd name="T85" fmla="*/ 96 h 256"/>
                <a:gd name="T86" fmla="*/ 0 w 440"/>
                <a:gd name="T87" fmla="*/ 88 h 256"/>
                <a:gd name="T88" fmla="*/ 0 w 440"/>
                <a:gd name="T89" fmla="*/ 72 h 256"/>
                <a:gd name="T90" fmla="*/ 0 w 440"/>
                <a:gd name="T91" fmla="*/ 64 h 256"/>
                <a:gd name="T92" fmla="*/ 0 w 440"/>
                <a:gd name="T93" fmla="*/ 48 h 256"/>
                <a:gd name="T94" fmla="*/ 0 w 440"/>
                <a:gd name="T95" fmla="*/ 40 h 256"/>
                <a:gd name="T96" fmla="*/ 0 w 440"/>
                <a:gd name="T97" fmla="*/ 24 h 256"/>
                <a:gd name="T98" fmla="*/ 0 w 440"/>
                <a:gd name="T99" fmla="*/ 1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40" h="256">
                  <a:moveTo>
                    <a:pt x="440" y="0"/>
                  </a:moveTo>
                  <a:lnTo>
                    <a:pt x="440" y="8"/>
                  </a:lnTo>
                  <a:lnTo>
                    <a:pt x="440" y="16"/>
                  </a:lnTo>
                  <a:lnTo>
                    <a:pt x="440" y="24"/>
                  </a:lnTo>
                  <a:lnTo>
                    <a:pt x="440" y="32"/>
                  </a:lnTo>
                  <a:lnTo>
                    <a:pt x="440" y="40"/>
                  </a:lnTo>
                  <a:lnTo>
                    <a:pt x="440" y="40"/>
                  </a:lnTo>
                  <a:lnTo>
                    <a:pt x="440" y="48"/>
                  </a:lnTo>
                  <a:lnTo>
                    <a:pt x="440" y="56"/>
                  </a:lnTo>
                  <a:lnTo>
                    <a:pt x="440" y="64"/>
                  </a:lnTo>
                  <a:lnTo>
                    <a:pt x="440" y="64"/>
                  </a:lnTo>
                  <a:lnTo>
                    <a:pt x="440" y="72"/>
                  </a:lnTo>
                  <a:lnTo>
                    <a:pt x="432" y="80"/>
                  </a:lnTo>
                  <a:lnTo>
                    <a:pt x="432" y="80"/>
                  </a:lnTo>
                  <a:lnTo>
                    <a:pt x="432" y="88"/>
                  </a:lnTo>
                  <a:lnTo>
                    <a:pt x="432" y="96"/>
                  </a:lnTo>
                  <a:lnTo>
                    <a:pt x="432" y="96"/>
                  </a:lnTo>
                  <a:lnTo>
                    <a:pt x="424" y="104"/>
                  </a:lnTo>
                  <a:lnTo>
                    <a:pt x="424" y="104"/>
                  </a:lnTo>
                  <a:lnTo>
                    <a:pt x="424" y="120"/>
                  </a:lnTo>
                  <a:lnTo>
                    <a:pt x="416" y="128"/>
                  </a:lnTo>
                  <a:lnTo>
                    <a:pt x="416" y="136"/>
                  </a:lnTo>
                  <a:lnTo>
                    <a:pt x="408" y="144"/>
                  </a:lnTo>
                  <a:lnTo>
                    <a:pt x="400" y="152"/>
                  </a:lnTo>
                  <a:lnTo>
                    <a:pt x="400" y="160"/>
                  </a:lnTo>
                  <a:lnTo>
                    <a:pt x="392" y="168"/>
                  </a:lnTo>
                  <a:lnTo>
                    <a:pt x="384" y="176"/>
                  </a:lnTo>
                  <a:lnTo>
                    <a:pt x="376" y="184"/>
                  </a:lnTo>
                  <a:lnTo>
                    <a:pt x="368" y="192"/>
                  </a:lnTo>
                  <a:lnTo>
                    <a:pt x="360" y="200"/>
                  </a:lnTo>
                  <a:lnTo>
                    <a:pt x="352" y="208"/>
                  </a:lnTo>
                  <a:lnTo>
                    <a:pt x="344" y="216"/>
                  </a:lnTo>
                  <a:lnTo>
                    <a:pt x="336" y="224"/>
                  </a:lnTo>
                  <a:lnTo>
                    <a:pt x="328" y="224"/>
                  </a:lnTo>
                  <a:lnTo>
                    <a:pt x="312" y="232"/>
                  </a:lnTo>
                  <a:lnTo>
                    <a:pt x="304" y="232"/>
                  </a:lnTo>
                  <a:lnTo>
                    <a:pt x="296" y="240"/>
                  </a:lnTo>
                  <a:lnTo>
                    <a:pt x="288" y="240"/>
                  </a:lnTo>
                  <a:lnTo>
                    <a:pt x="288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72" y="248"/>
                  </a:lnTo>
                  <a:lnTo>
                    <a:pt x="264" y="248"/>
                  </a:lnTo>
                  <a:lnTo>
                    <a:pt x="256" y="248"/>
                  </a:lnTo>
                  <a:lnTo>
                    <a:pt x="256" y="248"/>
                  </a:lnTo>
                  <a:lnTo>
                    <a:pt x="248" y="248"/>
                  </a:lnTo>
                  <a:lnTo>
                    <a:pt x="240" y="248"/>
                  </a:lnTo>
                  <a:lnTo>
                    <a:pt x="240" y="248"/>
                  </a:lnTo>
                  <a:lnTo>
                    <a:pt x="232" y="248"/>
                  </a:lnTo>
                  <a:lnTo>
                    <a:pt x="224" y="256"/>
                  </a:lnTo>
                  <a:lnTo>
                    <a:pt x="216" y="256"/>
                  </a:lnTo>
                  <a:lnTo>
                    <a:pt x="216" y="256"/>
                  </a:lnTo>
                  <a:lnTo>
                    <a:pt x="208" y="248"/>
                  </a:lnTo>
                  <a:lnTo>
                    <a:pt x="200" y="248"/>
                  </a:lnTo>
                  <a:lnTo>
                    <a:pt x="200" y="248"/>
                  </a:lnTo>
                  <a:lnTo>
                    <a:pt x="192" y="248"/>
                  </a:lnTo>
                  <a:lnTo>
                    <a:pt x="184" y="248"/>
                  </a:lnTo>
                  <a:lnTo>
                    <a:pt x="184" y="248"/>
                  </a:lnTo>
                  <a:lnTo>
                    <a:pt x="176" y="248"/>
                  </a:lnTo>
                  <a:lnTo>
                    <a:pt x="168" y="248"/>
                  </a:lnTo>
                  <a:lnTo>
                    <a:pt x="168" y="248"/>
                  </a:lnTo>
                  <a:lnTo>
                    <a:pt x="160" y="248"/>
                  </a:lnTo>
                  <a:lnTo>
                    <a:pt x="152" y="240"/>
                  </a:lnTo>
                  <a:lnTo>
                    <a:pt x="152" y="240"/>
                  </a:lnTo>
                  <a:lnTo>
                    <a:pt x="144" y="240"/>
                  </a:lnTo>
                  <a:lnTo>
                    <a:pt x="136" y="232"/>
                  </a:lnTo>
                  <a:lnTo>
                    <a:pt x="120" y="232"/>
                  </a:lnTo>
                  <a:lnTo>
                    <a:pt x="112" y="224"/>
                  </a:lnTo>
                  <a:lnTo>
                    <a:pt x="104" y="224"/>
                  </a:lnTo>
                  <a:lnTo>
                    <a:pt x="96" y="216"/>
                  </a:lnTo>
                  <a:lnTo>
                    <a:pt x="88" y="208"/>
                  </a:lnTo>
                  <a:lnTo>
                    <a:pt x="80" y="200"/>
                  </a:lnTo>
                  <a:lnTo>
                    <a:pt x="72" y="200"/>
                  </a:lnTo>
                  <a:lnTo>
                    <a:pt x="64" y="192"/>
                  </a:lnTo>
                  <a:lnTo>
                    <a:pt x="56" y="184"/>
                  </a:lnTo>
                  <a:lnTo>
                    <a:pt x="48" y="176"/>
                  </a:lnTo>
                  <a:lnTo>
                    <a:pt x="40" y="168"/>
                  </a:lnTo>
                  <a:lnTo>
                    <a:pt x="32" y="160"/>
                  </a:lnTo>
                  <a:lnTo>
                    <a:pt x="32" y="152"/>
                  </a:lnTo>
                  <a:lnTo>
                    <a:pt x="24" y="136"/>
                  </a:lnTo>
                  <a:lnTo>
                    <a:pt x="16" y="128"/>
                  </a:lnTo>
                  <a:lnTo>
                    <a:pt x="16" y="120"/>
                  </a:lnTo>
                  <a:lnTo>
                    <a:pt x="8" y="112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96"/>
                  </a:lnTo>
                  <a:lnTo>
                    <a:pt x="8" y="88"/>
                  </a:lnTo>
                  <a:lnTo>
                    <a:pt x="0" y="88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8"/>
                  </a:lnTo>
                </a:path>
              </a:pathLst>
            </a:cu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77"/>
            <p:cNvSpPr>
              <a:spLocks/>
            </p:cNvSpPr>
            <p:nvPr/>
          </p:nvSpPr>
          <p:spPr bwMode="auto">
            <a:xfrm>
              <a:off x="4620" y="1898"/>
              <a:ext cx="360" cy="352"/>
            </a:xfrm>
            <a:custGeom>
              <a:avLst/>
              <a:gdLst>
                <a:gd name="T0" fmla="*/ 160 w 360"/>
                <a:gd name="T1" fmla="*/ 0 h 352"/>
                <a:gd name="T2" fmla="*/ 136 w 360"/>
                <a:gd name="T3" fmla="*/ 0 h 352"/>
                <a:gd name="T4" fmla="*/ 112 w 360"/>
                <a:gd name="T5" fmla="*/ 8 h 352"/>
                <a:gd name="T6" fmla="*/ 88 w 360"/>
                <a:gd name="T7" fmla="*/ 24 h 352"/>
                <a:gd name="T8" fmla="*/ 64 w 360"/>
                <a:gd name="T9" fmla="*/ 40 h 352"/>
                <a:gd name="T10" fmla="*/ 48 w 360"/>
                <a:gd name="T11" fmla="*/ 56 h 352"/>
                <a:gd name="T12" fmla="*/ 32 w 360"/>
                <a:gd name="T13" fmla="*/ 80 h 352"/>
                <a:gd name="T14" fmla="*/ 16 w 360"/>
                <a:gd name="T15" fmla="*/ 96 h 352"/>
                <a:gd name="T16" fmla="*/ 8 w 360"/>
                <a:gd name="T17" fmla="*/ 120 h 352"/>
                <a:gd name="T18" fmla="*/ 0 w 360"/>
                <a:gd name="T19" fmla="*/ 152 h 352"/>
                <a:gd name="T20" fmla="*/ 0 w 360"/>
                <a:gd name="T21" fmla="*/ 176 h 352"/>
                <a:gd name="T22" fmla="*/ 0 w 360"/>
                <a:gd name="T23" fmla="*/ 200 h 352"/>
                <a:gd name="T24" fmla="*/ 8 w 360"/>
                <a:gd name="T25" fmla="*/ 232 h 352"/>
                <a:gd name="T26" fmla="*/ 16 w 360"/>
                <a:gd name="T27" fmla="*/ 256 h 352"/>
                <a:gd name="T28" fmla="*/ 32 w 360"/>
                <a:gd name="T29" fmla="*/ 272 h 352"/>
                <a:gd name="T30" fmla="*/ 48 w 360"/>
                <a:gd name="T31" fmla="*/ 296 h 352"/>
                <a:gd name="T32" fmla="*/ 64 w 360"/>
                <a:gd name="T33" fmla="*/ 312 h 352"/>
                <a:gd name="T34" fmla="*/ 88 w 360"/>
                <a:gd name="T35" fmla="*/ 328 h 352"/>
                <a:gd name="T36" fmla="*/ 112 w 360"/>
                <a:gd name="T37" fmla="*/ 344 h 352"/>
                <a:gd name="T38" fmla="*/ 136 w 360"/>
                <a:gd name="T39" fmla="*/ 352 h 352"/>
                <a:gd name="T40" fmla="*/ 160 w 360"/>
                <a:gd name="T41" fmla="*/ 352 h 352"/>
                <a:gd name="T42" fmla="*/ 192 w 360"/>
                <a:gd name="T43" fmla="*/ 352 h 352"/>
                <a:gd name="T44" fmla="*/ 216 w 360"/>
                <a:gd name="T45" fmla="*/ 352 h 352"/>
                <a:gd name="T46" fmla="*/ 240 w 360"/>
                <a:gd name="T47" fmla="*/ 344 h 352"/>
                <a:gd name="T48" fmla="*/ 264 w 360"/>
                <a:gd name="T49" fmla="*/ 336 h 352"/>
                <a:gd name="T50" fmla="*/ 288 w 360"/>
                <a:gd name="T51" fmla="*/ 320 h 352"/>
                <a:gd name="T52" fmla="*/ 304 w 360"/>
                <a:gd name="T53" fmla="*/ 304 h 352"/>
                <a:gd name="T54" fmla="*/ 328 w 360"/>
                <a:gd name="T55" fmla="*/ 280 h 352"/>
                <a:gd name="T56" fmla="*/ 336 w 360"/>
                <a:gd name="T57" fmla="*/ 264 h 352"/>
                <a:gd name="T58" fmla="*/ 352 w 360"/>
                <a:gd name="T59" fmla="*/ 240 h 352"/>
                <a:gd name="T60" fmla="*/ 360 w 360"/>
                <a:gd name="T61" fmla="*/ 216 h 352"/>
                <a:gd name="T62" fmla="*/ 360 w 360"/>
                <a:gd name="T63" fmla="*/ 184 h 352"/>
                <a:gd name="T64" fmla="*/ 360 w 360"/>
                <a:gd name="T65" fmla="*/ 160 h 352"/>
                <a:gd name="T66" fmla="*/ 352 w 360"/>
                <a:gd name="T67" fmla="*/ 128 h 352"/>
                <a:gd name="T68" fmla="*/ 344 w 360"/>
                <a:gd name="T69" fmla="*/ 104 h 352"/>
                <a:gd name="T70" fmla="*/ 336 w 360"/>
                <a:gd name="T71" fmla="*/ 80 h 352"/>
                <a:gd name="T72" fmla="*/ 320 w 360"/>
                <a:gd name="T73" fmla="*/ 64 h 352"/>
                <a:gd name="T74" fmla="*/ 304 w 360"/>
                <a:gd name="T75" fmla="*/ 40 h 352"/>
                <a:gd name="T76" fmla="*/ 280 w 360"/>
                <a:gd name="T77" fmla="*/ 32 h 352"/>
                <a:gd name="T78" fmla="*/ 256 w 360"/>
                <a:gd name="T79" fmla="*/ 16 h 352"/>
                <a:gd name="T80" fmla="*/ 232 w 360"/>
                <a:gd name="T81" fmla="*/ 8 h 352"/>
                <a:gd name="T82" fmla="*/ 208 w 360"/>
                <a:gd name="T83" fmla="*/ 0 h 352"/>
                <a:gd name="T84" fmla="*/ 176 w 360"/>
                <a:gd name="T8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0" h="352">
                  <a:moveTo>
                    <a:pt x="176" y="0"/>
                  </a:moveTo>
                  <a:lnTo>
                    <a:pt x="168" y="0"/>
                  </a:lnTo>
                  <a:lnTo>
                    <a:pt x="160" y="0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36" y="0"/>
                  </a:lnTo>
                  <a:lnTo>
                    <a:pt x="128" y="8"/>
                  </a:lnTo>
                  <a:lnTo>
                    <a:pt x="120" y="8"/>
                  </a:lnTo>
                  <a:lnTo>
                    <a:pt x="112" y="8"/>
                  </a:lnTo>
                  <a:lnTo>
                    <a:pt x="104" y="16"/>
                  </a:lnTo>
                  <a:lnTo>
                    <a:pt x="96" y="16"/>
                  </a:lnTo>
                  <a:lnTo>
                    <a:pt x="88" y="24"/>
                  </a:lnTo>
                  <a:lnTo>
                    <a:pt x="80" y="32"/>
                  </a:lnTo>
                  <a:lnTo>
                    <a:pt x="72" y="32"/>
                  </a:lnTo>
                  <a:lnTo>
                    <a:pt x="64" y="40"/>
                  </a:lnTo>
                  <a:lnTo>
                    <a:pt x="56" y="40"/>
                  </a:lnTo>
                  <a:lnTo>
                    <a:pt x="48" y="48"/>
                  </a:lnTo>
                  <a:lnTo>
                    <a:pt x="48" y="56"/>
                  </a:lnTo>
                  <a:lnTo>
                    <a:pt x="40" y="64"/>
                  </a:lnTo>
                  <a:lnTo>
                    <a:pt x="32" y="72"/>
                  </a:lnTo>
                  <a:lnTo>
                    <a:pt x="32" y="80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0" y="136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0" y="216"/>
                  </a:lnTo>
                  <a:lnTo>
                    <a:pt x="8" y="224"/>
                  </a:lnTo>
                  <a:lnTo>
                    <a:pt x="8" y="232"/>
                  </a:lnTo>
                  <a:lnTo>
                    <a:pt x="8" y="240"/>
                  </a:lnTo>
                  <a:lnTo>
                    <a:pt x="16" y="248"/>
                  </a:lnTo>
                  <a:lnTo>
                    <a:pt x="16" y="256"/>
                  </a:lnTo>
                  <a:lnTo>
                    <a:pt x="24" y="264"/>
                  </a:lnTo>
                  <a:lnTo>
                    <a:pt x="24" y="272"/>
                  </a:lnTo>
                  <a:lnTo>
                    <a:pt x="32" y="272"/>
                  </a:lnTo>
                  <a:lnTo>
                    <a:pt x="32" y="280"/>
                  </a:lnTo>
                  <a:lnTo>
                    <a:pt x="40" y="288"/>
                  </a:lnTo>
                  <a:lnTo>
                    <a:pt x="48" y="296"/>
                  </a:lnTo>
                  <a:lnTo>
                    <a:pt x="48" y="304"/>
                  </a:lnTo>
                  <a:lnTo>
                    <a:pt x="56" y="312"/>
                  </a:lnTo>
                  <a:lnTo>
                    <a:pt x="64" y="312"/>
                  </a:lnTo>
                  <a:lnTo>
                    <a:pt x="72" y="320"/>
                  </a:lnTo>
                  <a:lnTo>
                    <a:pt x="80" y="320"/>
                  </a:lnTo>
                  <a:lnTo>
                    <a:pt x="88" y="328"/>
                  </a:lnTo>
                  <a:lnTo>
                    <a:pt x="96" y="336"/>
                  </a:lnTo>
                  <a:lnTo>
                    <a:pt x="104" y="336"/>
                  </a:lnTo>
                  <a:lnTo>
                    <a:pt x="112" y="344"/>
                  </a:lnTo>
                  <a:lnTo>
                    <a:pt x="120" y="344"/>
                  </a:lnTo>
                  <a:lnTo>
                    <a:pt x="128" y="344"/>
                  </a:lnTo>
                  <a:lnTo>
                    <a:pt x="136" y="352"/>
                  </a:lnTo>
                  <a:lnTo>
                    <a:pt x="144" y="352"/>
                  </a:lnTo>
                  <a:lnTo>
                    <a:pt x="152" y="352"/>
                  </a:lnTo>
                  <a:lnTo>
                    <a:pt x="160" y="352"/>
                  </a:lnTo>
                  <a:lnTo>
                    <a:pt x="168" y="352"/>
                  </a:lnTo>
                  <a:lnTo>
                    <a:pt x="176" y="352"/>
                  </a:lnTo>
                  <a:lnTo>
                    <a:pt x="192" y="352"/>
                  </a:lnTo>
                  <a:lnTo>
                    <a:pt x="200" y="352"/>
                  </a:lnTo>
                  <a:lnTo>
                    <a:pt x="208" y="352"/>
                  </a:lnTo>
                  <a:lnTo>
                    <a:pt x="216" y="352"/>
                  </a:lnTo>
                  <a:lnTo>
                    <a:pt x="224" y="352"/>
                  </a:lnTo>
                  <a:lnTo>
                    <a:pt x="232" y="344"/>
                  </a:lnTo>
                  <a:lnTo>
                    <a:pt x="240" y="344"/>
                  </a:lnTo>
                  <a:lnTo>
                    <a:pt x="248" y="344"/>
                  </a:lnTo>
                  <a:lnTo>
                    <a:pt x="256" y="336"/>
                  </a:lnTo>
                  <a:lnTo>
                    <a:pt x="264" y="336"/>
                  </a:lnTo>
                  <a:lnTo>
                    <a:pt x="272" y="328"/>
                  </a:lnTo>
                  <a:lnTo>
                    <a:pt x="280" y="320"/>
                  </a:lnTo>
                  <a:lnTo>
                    <a:pt x="288" y="320"/>
                  </a:lnTo>
                  <a:lnTo>
                    <a:pt x="296" y="312"/>
                  </a:lnTo>
                  <a:lnTo>
                    <a:pt x="304" y="312"/>
                  </a:lnTo>
                  <a:lnTo>
                    <a:pt x="304" y="304"/>
                  </a:lnTo>
                  <a:lnTo>
                    <a:pt x="312" y="296"/>
                  </a:lnTo>
                  <a:lnTo>
                    <a:pt x="320" y="288"/>
                  </a:lnTo>
                  <a:lnTo>
                    <a:pt x="328" y="280"/>
                  </a:lnTo>
                  <a:lnTo>
                    <a:pt x="328" y="272"/>
                  </a:lnTo>
                  <a:lnTo>
                    <a:pt x="336" y="272"/>
                  </a:lnTo>
                  <a:lnTo>
                    <a:pt x="336" y="264"/>
                  </a:lnTo>
                  <a:lnTo>
                    <a:pt x="344" y="256"/>
                  </a:lnTo>
                  <a:lnTo>
                    <a:pt x="344" y="248"/>
                  </a:lnTo>
                  <a:lnTo>
                    <a:pt x="352" y="240"/>
                  </a:lnTo>
                  <a:lnTo>
                    <a:pt x="352" y="232"/>
                  </a:lnTo>
                  <a:lnTo>
                    <a:pt x="352" y="224"/>
                  </a:lnTo>
                  <a:lnTo>
                    <a:pt x="360" y="216"/>
                  </a:lnTo>
                  <a:lnTo>
                    <a:pt x="360" y="200"/>
                  </a:lnTo>
                  <a:lnTo>
                    <a:pt x="360" y="192"/>
                  </a:lnTo>
                  <a:lnTo>
                    <a:pt x="360" y="184"/>
                  </a:lnTo>
                  <a:lnTo>
                    <a:pt x="360" y="176"/>
                  </a:lnTo>
                  <a:lnTo>
                    <a:pt x="360" y="168"/>
                  </a:lnTo>
                  <a:lnTo>
                    <a:pt x="360" y="160"/>
                  </a:lnTo>
                  <a:lnTo>
                    <a:pt x="360" y="152"/>
                  </a:lnTo>
                  <a:lnTo>
                    <a:pt x="360" y="136"/>
                  </a:lnTo>
                  <a:lnTo>
                    <a:pt x="352" y="128"/>
                  </a:lnTo>
                  <a:lnTo>
                    <a:pt x="352" y="120"/>
                  </a:lnTo>
                  <a:lnTo>
                    <a:pt x="352" y="112"/>
                  </a:lnTo>
                  <a:lnTo>
                    <a:pt x="344" y="104"/>
                  </a:lnTo>
                  <a:lnTo>
                    <a:pt x="344" y="96"/>
                  </a:lnTo>
                  <a:lnTo>
                    <a:pt x="336" y="88"/>
                  </a:lnTo>
                  <a:lnTo>
                    <a:pt x="336" y="80"/>
                  </a:lnTo>
                  <a:lnTo>
                    <a:pt x="328" y="80"/>
                  </a:lnTo>
                  <a:lnTo>
                    <a:pt x="328" y="72"/>
                  </a:lnTo>
                  <a:lnTo>
                    <a:pt x="320" y="64"/>
                  </a:lnTo>
                  <a:lnTo>
                    <a:pt x="312" y="56"/>
                  </a:lnTo>
                  <a:lnTo>
                    <a:pt x="304" y="48"/>
                  </a:lnTo>
                  <a:lnTo>
                    <a:pt x="304" y="40"/>
                  </a:lnTo>
                  <a:lnTo>
                    <a:pt x="296" y="40"/>
                  </a:lnTo>
                  <a:lnTo>
                    <a:pt x="288" y="32"/>
                  </a:lnTo>
                  <a:lnTo>
                    <a:pt x="280" y="32"/>
                  </a:lnTo>
                  <a:lnTo>
                    <a:pt x="272" y="24"/>
                  </a:lnTo>
                  <a:lnTo>
                    <a:pt x="264" y="16"/>
                  </a:lnTo>
                  <a:lnTo>
                    <a:pt x="256" y="16"/>
                  </a:lnTo>
                  <a:lnTo>
                    <a:pt x="248" y="8"/>
                  </a:lnTo>
                  <a:lnTo>
                    <a:pt x="240" y="8"/>
                  </a:lnTo>
                  <a:lnTo>
                    <a:pt x="232" y="8"/>
                  </a:lnTo>
                  <a:lnTo>
                    <a:pt x="224" y="0"/>
                  </a:lnTo>
                  <a:lnTo>
                    <a:pt x="216" y="0"/>
                  </a:lnTo>
                  <a:lnTo>
                    <a:pt x="208" y="0"/>
                  </a:lnTo>
                  <a:lnTo>
                    <a:pt x="200" y="0"/>
                  </a:lnTo>
                  <a:lnTo>
                    <a:pt x="192" y="0"/>
                  </a:lnTo>
                  <a:lnTo>
                    <a:pt x="176" y="0"/>
                  </a:lnTo>
                </a:path>
              </a:pathLst>
            </a:custGeom>
            <a:solidFill>
              <a:srgbClr val="FFFFFF"/>
            </a:solidFill>
            <a:ln w="38100">
              <a:solidFill>
                <a:srgbClr val="FF99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56" name="Group 83"/>
          <p:cNvGrpSpPr>
            <a:grpSpLocks noChangeAspect="1"/>
          </p:cNvGrpSpPr>
          <p:nvPr/>
        </p:nvGrpSpPr>
        <p:grpSpPr bwMode="auto">
          <a:xfrm>
            <a:off x="3185504" y="2756556"/>
            <a:ext cx="898894" cy="902998"/>
            <a:chOff x="2700" y="2136"/>
            <a:chExt cx="876" cy="880"/>
          </a:xfrm>
        </p:grpSpPr>
        <p:sp>
          <p:nvSpPr>
            <p:cNvPr id="57" name="AutoShape 82"/>
            <p:cNvSpPr>
              <a:spLocks noChangeAspect="1" noChangeArrowheads="1" noTextEdit="1"/>
            </p:cNvSpPr>
            <p:nvPr/>
          </p:nvSpPr>
          <p:spPr bwMode="auto">
            <a:xfrm>
              <a:off x="2720" y="2136"/>
              <a:ext cx="856" cy="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" name="Line 84"/>
            <p:cNvSpPr>
              <a:spLocks noChangeShapeType="1"/>
            </p:cNvSpPr>
            <p:nvPr/>
          </p:nvSpPr>
          <p:spPr bwMode="auto">
            <a:xfrm flipH="1" flipV="1">
              <a:off x="2700" y="2298"/>
              <a:ext cx="495" cy="324"/>
            </a:xfrm>
            <a:prstGeom prst="line">
              <a:avLst/>
            </a:prstGeom>
            <a:noFill/>
            <a:ln w="38100">
              <a:solidFill>
                <a:srgbClr val="3504C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" name="Freeform 85"/>
            <p:cNvSpPr>
              <a:spLocks/>
            </p:cNvSpPr>
            <p:nvPr/>
          </p:nvSpPr>
          <p:spPr bwMode="auto">
            <a:xfrm>
              <a:off x="2920" y="2208"/>
              <a:ext cx="400" cy="728"/>
            </a:xfrm>
            <a:custGeom>
              <a:avLst/>
              <a:gdLst>
                <a:gd name="T0" fmla="*/ 400 w 400"/>
                <a:gd name="T1" fmla="*/ 496 h 728"/>
                <a:gd name="T2" fmla="*/ 0 w 400"/>
                <a:gd name="T3" fmla="*/ 728 h 728"/>
                <a:gd name="T4" fmla="*/ 0 w 400"/>
                <a:gd name="T5" fmla="*/ 232 h 728"/>
                <a:gd name="T6" fmla="*/ 400 w 400"/>
                <a:gd name="T7" fmla="*/ 0 h 728"/>
                <a:gd name="T8" fmla="*/ 400 w 400"/>
                <a:gd name="T9" fmla="*/ 496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728">
                  <a:moveTo>
                    <a:pt x="400" y="496"/>
                  </a:moveTo>
                  <a:lnTo>
                    <a:pt x="0" y="728"/>
                  </a:lnTo>
                  <a:lnTo>
                    <a:pt x="0" y="232"/>
                  </a:lnTo>
                  <a:lnTo>
                    <a:pt x="400" y="0"/>
                  </a:lnTo>
                  <a:lnTo>
                    <a:pt x="400" y="496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3504C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" name="Freeform 86"/>
            <p:cNvSpPr>
              <a:spLocks/>
            </p:cNvSpPr>
            <p:nvPr/>
          </p:nvSpPr>
          <p:spPr bwMode="auto">
            <a:xfrm>
              <a:off x="3104" y="2464"/>
              <a:ext cx="328" cy="384"/>
            </a:xfrm>
            <a:custGeom>
              <a:avLst/>
              <a:gdLst>
                <a:gd name="T0" fmla="*/ 0 w 328"/>
                <a:gd name="T1" fmla="*/ 384 h 384"/>
                <a:gd name="T2" fmla="*/ 0 w 328"/>
                <a:gd name="T3" fmla="*/ 192 h 384"/>
                <a:gd name="T4" fmla="*/ 328 w 328"/>
                <a:gd name="T5" fmla="*/ 0 h 384"/>
                <a:gd name="T6" fmla="*/ 328 w 328"/>
                <a:gd name="T7" fmla="*/ 176 h 384"/>
                <a:gd name="T8" fmla="*/ 0 w 328"/>
                <a:gd name="T9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8" h="384">
                  <a:moveTo>
                    <a:pt x="0" y="384"/>
                  </a:moveTo>
                  <a:lnTo>
                    <a:pt x="0" y="192"/>
                  </a:lnTo>
                  <a:lnTo>
                    <a:pt x="328" y="0"/>
                  </a:lnTo>
                  <a:lnTo>
                    <a:pt x="328" y="176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C5234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" name="Freeform 87"/>
            <p:cNvSpPr>
              <a:spLocks/>
            </p:cNvSpPr>
            <p:nvPr/>
          </p:nvSpPr>
          <p:spPr bwMode="auto">
            <a:xfrm>
              <a:off x="2968" y="2464"/>
              <a:ext cx="456" cy="200"/>
            </a:xfrm>
            <a:custGeom>
              <a:avLst/>
              <a:gdLst>
                <a:gd name="T0" fmla="*/ 456 w 456"/>
                <a:gd name="T1" fmla="*/ 0 h 200"/>
                <a:gd name="T2" fmla="*/ 136 w 456"/>
                <a:gd name="T3" fmla="*/ 200 h 200"/>
                <a:gd name="T4" fmla="*/ 0 w 456"/>
                <a:gd name="T5" fmla="*/ 192 h 200"/>
                <a:gd name="T6" fmla="*/ 312 w 456"/>
                <a:gd name="T7" fmla="*/ 0 h 200"/>
                <a:gd name="T8" fmla="*/ 456 w 456"/>
                <a:gd name="T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6" h="200">
                  <a:moveTo>
                    <a:pt x="456" y="0"/>
                  </a:moveTo>
                  <a:lnTo>
                    <a:pt x="136" y="200"/>
                  </a:lnTo>
                  <a:lnTo>
                    <a:pt x="0" y="192"/>
                  </a:lnTo>
                  <a:lnTo>
                    <a:pt x="312" y="0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C5234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" name="Line 88"/>
            <p:cNvSpPr>
              <a:spLocks noChangeShapeType="1"/>
            </p:cNvSpPr>
            <p:nvPr/>
          </p:nvSpPr>
          <p:spPr bwMode="auto">
            <a:xfrm flipH="1" flipV="1">
              <a:off x="3272" y="2648"/>
              <a:ext cx="224" cy="136"/>
            </a:xfrm>
            <a:prstGeom prst="line">
              <a:avLst/>
            </a:prstGeom>
            <a:noFill/>
            <a:ln w="38100">
              <a:solidFill>
                <a:srgbClr val="C5234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3" name="Line 89"/>
            <p:cNvSpPr>
              <a:spLocks noChangeShapeType="1"/>
            </p:cNvSpPr>
            <p:nvPr/>
          </p:nvSpPr>
          <p:spPr bwMode="auto">
            <a:xfrm flipH="1" flipV="1">
              <a:off x="2952" y="2664"/>
              <a:ext cx="144" cy="184"/>
            </a:xfrm>
            <a:prstGeom prst="line">
              <a:avLst/>
            </a:prstGeom>
            <a:noFill/>
            <a:ln w="38100">
              <a:solidFill>
                <a:srgbClr val="C5234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64" name="Group 76"/>
          <p:cNvGrpSpPr>
            <a:grpSpLocks noChangeAspect="1"/>
          </p:cNvGrpSpPr>
          <p:nvPr/>
        </p:nvGrpSpPr>
        <p:grpSpPr bwMode="auto">
          <a:xfrm rot="14323074">
            <a:off x="4097221" y="2645777"/>
            <a:ext cx="593947" cy="1077023"/>
            <a:chOff x="4500" y="1570"/>
            <a:chExt cx="600" cy="1088"/>
          </a:xfrm>
        </p:grpSpPr>
        <p:sp>
          <p:nvSpPr>
            <p:cNvPr id="65" name="AutoShape 75"/>
            <p:cNvSpPr>
              <a:spLocks noChangeAspect="1" noChangeArrowheads="1" noTextEdit="1"/>
            </p:cNvSpPr>
            <p:nvPr/>
          </p:nvSpPr>
          <p:spPr bwMode="auto">
            <a:xfrm>
              <a:off x="4500" y="1570"/>
              <a:ext cx="600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6" name="Freeform 77"/>
            <p:cNvSpPr>
              <a:spLocks/>
            </p:cNvSpPr>
            <p:nvPr/>
          </p:nvSpPr>
          <p:spPr bwMode="auto">
            <a:xfrm>
              <a:off x="4620" y="1898"/>
              <a:ext cx="360" cy="352"/>
            </a:xfrm>
            <a:custGeom>
              <a:avLst/>
              <a:gdLst>
                <a:gd name="T0" fmla="*/ 160 w 360"/>
                <a:gd name="T1" fmla="*/ 0 h 352"/>
                <a:gd name="T2" fmla="*/ 136 w 360"/>
                <a:gd name="T3" fmla="*/ 0 h 352"/>
                <a:gd name="T4" fmla="*/ 112 w 360"/>
                <a:gd name="T5" fmla="*/ 8 h 352"/>
                <a:gd name="T6" fmla="*/ 88 w 360"/>
                <a:gd name="T7" fmla="*/ 24 h 352"/>
                <a:gd name="T8" fmla="*/ 64 w 360"/>
                <a:gd name="T9" fmla="*/ 40 h 352"/>
                <a:gd name="T10" fmla="*/ 48 w 360"/>
                <a:gd name="T11" fmla="*/ 56 h 352"/>
                <a:gd name="T12" fmla="*/ 32 w 360"/>
                <a:gd name="T13" fmla="*/ 80 h 352"/>
                <a:gd name="T14" fmla="*/ 16 w 360"/>
                <a:gd name="T15" fmla="*/ 96 h 352"/>
                <a:gd name="T16" fmla="*/ 8 w 360"/>
                <a:gd name="T17" fmla="*/ 120 h 352"/>
                <a:gd name="T18" fmla="*/ 0 w 360"/>
                <a:gd name="T19" fmla="*/ 152 h 352"/>
                <a:gd name="T20" fmla="*/ 0 w 360"/>
                <a:gd name="T21" fmla="*/ 176 h 352"/>
                <a:gd name="T22" fmla="*/ 0 w 360"/>
                <a:gd name="T23" fmla="*/ 200 h 352"/>
                <a:gd name="T24" fmla="*/ 8 w 360"/>
                <a:gd name="T25" fmla="*/ 232 h 352"/>
                <a:gd name="T26" fmla="*/ 16 w 360"/>
                <a:gd name="T27" fmla="*/ 256 h 352"/>
                <a:gd name="T28" fmla="*/ 32 w 360"/>
                <a:gd name="T29" fmla="*/ 272 h 352"/>
                <a:gd name="T30" fmla="*/ 48 w 360"/>
                <a:gd name="T31" fmla="*/ 296 h 352"/>
                <a:gd name="T32" fmla="*/ 64 w 360"/>
                <a:gd name="T33" fmla="*/ 312 h 352"/>
                <a:gd name="T34" fmla="*/ 88 w 360"/>
                <a:gd name="T35" fmla="*/ 328 h 352"/>
                <a:gd name="T36" fmla="*/ 112 w 360"/>
                <a:gd name="T37" fmla="*/ 344 h 352"/>
                <a:gd name="T38" fmla="*/ 136 w 360"/>
                <a:gd name="T39" fmla="*/ 352 h 352"/>
                <a:gd name="T40" fmla="*/ 160 w 360"/>
                <a:gd name="T41" fmla="*/ 352 h 352"/>
                <a:gd name="T42" fmla="*/ 192 w 360"/>
                <a:gd name="T43" fmla="*/ 352 h 352"/>
                <a:gd name="T44" fmla="*/ 216 w 360"/>
                <a:gd name="T45" fmla="*/ 352 h 352"/>
                <a:gd name="T46" fmla="*/ 240 w 360"/>
                <a:gd name="T47" fmla="*/ 344 h 352"/>
                <a:gd name="T48" fmla="*/ 264 w 360"/>
                <a:gd name="T49" fmla="*/ 336 h 352"/>
                <a:gd name="T50" fmla="*/ 288 w 360"/>
                <a:gd name="T51" fmla="*/ 320 h 352"/>
                <a:gd name="T52" fmla="*/ 304 w 360"/>
                <a:gd name="T53" fmla="*/ 304 h 352"/>
                <a:gd name="T54" fmla="*/ 328 w 360"/>
                <a:gd name="T55" fmla="*/ 280 h 352"/>
                <a:gd name="T56" fmla="*/ 336 w 360"/>
                <a:gd name="T57" fmla="*/ 264 h 352"/>
                <a:gd name="T58" fmla="*/ 352 w 360"/>
                <a:gd name="T59" fmla="*/ 240 h 352"/>
                <a:gd name="T60" fmla="*/ 360 w 360"/>
                <a:gd name="T61" fmla="*/ 216 h 352"/>
                <a:gd name="T62" fmla="*/ 360 w 360"/>
                <a:gd name="T63" fmla="*/ 184 h 352"/>
                <a:gd name="T64" fmla="*/ 360 w 360"/>
                <a:gd name="T65" fmla="*/ 160 h 352"/>
                <a:gd name="T66" fmla="*/ 352 w 360"/>
                <a:gd name="T67" fmla="*/ 128 h 352"/>
                <a:gd name="T68" fmla="*/ 344 w 360"/>
                <a:gd name="T69" fmla="*/ 104 h 352"/>
                <a:gd name="T70" fmla="*/ 336 w 360"/>
                <a:gd name="T71" fmla="*/ 80 h 352"/>
                <a:gd name="T72" fmla="*/ 320 w 360"/>
                <a:gd name="T73" fmla="*/ 64 h 352"/>
                <a:gd name="T74" fmla="*/ 304 w 360"/>
                <a:gd name="T75" fmla="*/ 40 h 352"/>
                <a:gd name="T76" fmla="*/ 280 w 360"/>
                <a:gd name="T77" fmla="*/ 32 h 352"/>
                <a:gd name="T78" fmla="*/ 256 w 360"/>
                <a:gd name="T79" fmla="*/ 16 h 352"/>
                <a:gd name="T80" fmla="*/ 232 w 360"/>
                <a:gd name="T81" fmla="*/ 8 h 352"/>
                <a:gd name="T82" fmla="*/ 208 w 360"/>
                <a:gd name="T83" fmla="*/ 0 h 352"/>
                <a:gd name="T84" fmla="*/ 176 w 360"/>
                <a:gd name="T8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0" h="352">
                  <a:moveTo>
                    <a:pt x="176" y="0"/>
                  </a:moveTo>
                  <a:lnTo>
                    <a:pt x="168" y="0"/>
                  </a:lnTo>
                  <a:lnTo>
                    <a:pt x="160" y="0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36" y="0"/>
                  </a:lnTo>
                  <a:lnTo>
                    <a:pt x="128" y="8"/>
                  </a:lnTo>
                  <a:lnTo>
                    <a:pt x="120" y="8"/>
                  </a:lnTo>
                  <a:lnTo>
                    <a:pt x="112" y="8"/>
                  </a:lnTo>
                  <a:lnTo>
                    <a:pt x="104" y="16"/>
                  </a:lnTo>
                  <a:lnTo>
                    <a:pt x="96" y="16"/>
                  </a:lnTo>
                  <a:lnTo>
                    <a:pt x="88" y="24"/>
                  </a:lnTo>
                  <a:lnTo>
                    <a:pt x="80" y="32"/>
                  </a:lnTo>
                  <a:lnTo>
                    <a:pt x="72" y="32"/>
                  </a:lnTo>
                  <a:lnTo>
                    <a:pt x="64" y="40"/>
                  </a:lnTo>
                  <a:lnTo>
                    <a:pt x="56" y="40"/>
                  </a:lnTo>
                  <a:lnTo>
                    <a:pt x="48" y="48"/>
                  </a:lnTo>
                  <a:lnTo>
                    <a:pt x="48" y="56"/>
                  </a:lnTo>
                  <a:lnTo>
                    <a:pt x="40" y="64"/>
                  </a:lnTo>
                  <a:lnTo>
                    <a:pt x="32" y="72"/>
                  </a:lnTo>
                  <a:lnTo>
                    <a:pt x="32" y="80"/>
                  </a:lnTo>
                  <a:lnTo>
                    <a:pt x="24" y="80"/>
                  </a:lnTo>
                  <a:lnTo>
                    <a:pt x="24" y="88"/>
                  </a:lnTo>
                  <a:lnTo>
                    <a:pt x="16" y="96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8" y="120"/>
                  </a:lnTo>
                  <a:lnTo>
                    <a:pt x="8" y="128"/>
                  </a:lnTo>
                  <a:lnTo>
                    <a:pt x="0" y="136"/>
                  </a:lnTo>
                  <a:lnTo>
                    <a:pt x="0" y="152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0" y="176"/>
                  </a:lnTo>
                  <a:lnTo>
                    <a:pt x="0" y="184"/>
                  </a:lnTo>
                  <a:lnTo>
                    <a:pt x="0" y="192"/>
                  </a:lnTo>
                  <a:lnTo>
                    <a:pt x="0" y="200"/>
                  </a:lnTo>
                  <a:lnTo>
                    <a:pt x="0" y="216"/>
                  </a:lnTo>
                  <a:lnTo>
                    <a:pt x="8" y="224"/>
                  </a:lnTo>
                  <a:lnTo>
                    <a:pt x="8" y="232"/>
                  </a:lnTo>
                  <a:lnTo>
                    <a:pt x="8" y="240"/>
                  </a:lnTo>
                  <a:lnTo>
                    <a:pt x="16" y="248"/>
                  </a:lnTo>
                  <a:lnTo>
                    <a:pt x="16" y="256"/>
                  </a:lnTo>
                  <a:lnTo>
                    <a:pt x="24" y="264"/>
                  </a:lnTo>
                  <a:lnTo>
                    <a:pt x="24" y="272"/>
                  </a:lnTo>
                  <a:lnTo>
                    <a:pt x="32" y="272"/>
                  </a:lnTo>
                  <a:lnTo>
                    <a:pt x="32" y="280"/>
                  </a:lnTo>
                  <a:lnTo>
                    <a:pt x="40" y="288"/>
                  </a:lnTo>
                  <a:lnTo>
                    <a:pt x="48" y="296"/>
                  </a:lnTo>
                  <a:lnTo>
                    <a:pt x="48" y="304"/>
                  </a:lnTo>
                  <a:lnTo>
                    <a:pt x="56" y="312"/>
                  </a:lnTo>
                  <a:lnTo>
                    <a:pt x="64" y="312"/>
                  </a:lnTo>
                  <a:lnTo>
                    <a:pt x="72" y="320"/>
                  </a:lnTo>
                  <a:lnTo>
                    <a:pt x="80" y="320"/>
                  </a:lnTo>
                  <a:lnTo>
                    <a:pt x="88" y="328"/>
                  </a:lnTo>
                  <a:lnTo>
                    <a:pt x="96" y="336"/>
                  </a:lnTo>
                  <a:lnTo>
                    <a:pt x="104" y="336"/>
                  </a:lnTo>
                  <a:lnTo>
                    <a:pt x="112" y="344"/>
                  </a:lnTo>
                  <a:lnTo>
                    <a:pt x="120" y="344"/>
                  </a:lnTo>
                  <a:lnTo>
                    <a:pt x="128" y="344"/>
                  </a:lnTo>
                  <a:lnTo>
                    <a:pt x="136" y="352"/>
                  </a:lnTo>
                  <a:lnTo>
                    <a:pt x="144" y="352"/>
                  </a:lnTo>
                  <a:lnTo>
                    <a:pt x="152" y="352"/>
                  </a:lnTo>
                  <a:lnTo>
                    <a:pt x="160" y="352"/>
                  </a:lnTo>
                  <a:lnTo>
                    <a:pt x="168" y="352"/>
                  </a:lnTo>
                  <a:lnTo>
                    <a:pt x="176" y="352"/>
                  </a:lnTo>
                  <a:lnTo>
                    <a:pt x="192" y="352"/>
                  </a:lnTo>
                  <a:lnTo>
                    <a:pt x="200" y="352"/>
                  </a:lnTo>
                  <a:lnTo>
                    <a:pt x="208" y="352"/>
                  </a:lnTo>
                  <a:lnTo>
                    <a:pt x="216" y="352"/>
                  </a:lnTo>
                  <a:lnTo>
                    <a:pt x="224" y="352"/>
                  </a:lnTo>
                  <a:lnTo>
                    <a:pt x="232" y="344"/>
                  </a:lnTo>
                  <a:lnTo>
                    <a:pt x="240" y="344"/>
                  </a:lnTo>
                  <a:lnTo>
                    <a:pt x="248" y="344"/>
                  </a:lnTo>
                  <a:lnTo>
                    <a:pt x="256" y="336"/>
                  </a:lnTo>
                  <a:lnTo>
                    <a:pt x="264" y="336"/>
                  </a:lnTo>
                  <a:lnTo>
                    <a:pt x="272" y="328"/>
                  </a:lnTo>
                  <a:lnTo>
                    <a:pt x="280" y="320"/>
                  </a:lnTo>
                  <a:lnTo>
                    <a:pt x="288" y="320"/>
                  </a:lnTo>
                  <a:lnTo>
                    <a:pt x="296" y="312"/>
                  </a:lnTo>
                  <a:lnTo>
                    <a:pt x="304" y="312"/>
                  </a:lnTo>
                  <a:lnTo>
                    <a:pt x="304" y="304"/>
                  </a:lnTo>
                  <a:lnTo>
                    <a:pt x="312" y="296"/>
                  </a:lnTo>
                  <a:lnTo>
                    <a:pt x="320" y="288"/>
                  </a:lnTo>
                  <a:lnTo>
                    <a:pt x="328" y="280"/>
                  </a:lnTo>
                  <a:lnTo>
                    <a:pt x="328" y="272"/>
                  </a:lnTo>
                  <a:lnTo>
                    <a:pt x="336" y="272"/>
                  </a:lnTo>
                  <a:lnTo>
                    <a:pt x="336" y="264"/>
                  </a:lnTo>
                  <a:lnTo>
                    <a:pt x="344" y="256"/>
                  </a:lnTo>
                  <a:lnTo>
                    <a:pt x="344" y="248"/>
                  </a:lnTo>
                  <a:lnTo>
                    <a:pt x="352" y="240"/>
                  </a:lnTo>
                  <a:lnTo>
                    <a:pt x="352" y="232"/>
                  </a:lnTo>
                  <a:lnTo>
                    <a:pt x="352" y="224"/>
                  </a:lnTo>
                  <a:lnTo>
                    <a:pt x="360" y="216"/>
                  </a:lnTo>
                  <a:lnTo>
                    <a:pt x="360" y="200"/>
                  </a:lnTo>
                  <a:lnTo>
                    <a:pt x="360" y="192"/>
                  </a:lnTo>
                  <a:lnTo>
                    <a:pt x="360" y="184"/>
                  </a:lnTo>
                  <a:lnTo>
                    <a:pt x="360" y="176"/>
                  </a:lnTo>
                  <a:lnTo>
                    <a:pt x="360" y="168"/>
                  </a:lnTo>
                  <a:lnTo>
                    <a:pt x="360" y="160"/>
                  </a:lnTo>
                  <a:lnTo>
                    <a:pt x="360" y="152"/>
                  </a:lnTo>
                  <a:lnTo>
                    <a:pt x="360" y="136"/>
                  </a:lnTo>
                  <a:lnTo>
                    <a:pt x="352" y="128"/>
                  </a:lnTo>
                  <a:lnTo>
                    <a:pt x="352" y="120"/>
                  </a:lnTo>
                  <a:lnTo>
                    <a:pt x="352" y="112"/>
                  </a:lnTo>
                  <a:lnTo>
                    <a:pt x="344" y="104"/>
                  </a:lnTo>
                  <a:lnTo>
                    <a:pt x="344" y="96"/>
                  </a:lnTo>
                  <a:lnTo>
                    <a:pt x="336" y="88"/>
                  </a:lnTo>
                  <a:lnTo>
                    <a:pt x="336" y="80"/>
                  </a:lnTo>
                  <a:lnTo>
                    <a:pt x="328" y="80"/>
                  </a:lnTo>
                  <a:lnTo>
                    <a:pt x="328" y="72"/>
                  </a:lnTo>
                  <a:lnTo>
                    <a:pt x="320" y="64"/>
                  </a:lnTo>
                  <a:lnTo>
                    <a:pt x="312" y="56"/>
                  </a:lnTo>
                  <a:lnTo>
                    <a:pt x="304" y="48"/>
                  </a:lnTo>
                  <a:lnTo>
                    <a:pt x="304" y="40"/>
                  </a:lnTo>
                  <a:lnTo>
                    <a:pt x="296" y="40"/>
                  </a:lnTo>
                  <a:lnTo>
                    <a:pt x="288" y="32"/>
                  </a:lnTo>
                  <a:lnTo>
                    <a:pt x="280" y="32"/>
                  </a:lnTo>
                  <a:lnTo>
                    <a:pt x="272" y="24"/>
                  </a:lnTo>
                  <a:lnTo>
                    <a:pt x="264" y="16"/>
                  </a:lnTo>
                  <a:lnTo>
                    <a:pt x="256" y="16"/>
                  </a:lnTo>
                  <a:lnTo>
                    <a:pt x="248" y="8"/>
                  </a:lnTo>
                  <a:lnTo>
                    <a:pt x="240" y="8"/>
                  </a:lnTo>
                  <a:lnTo>
                    <a:pt x="232" y="8"/>
                  </a:lnTo>
                  <a:lnTo>
                    <a:pt x="224" y="0"/>
                  </a:lnTo>
                  <a:lnTo>
                    <a:pt x="216" y="0"/>
                  </a:lnTo>
                  <a:lnTo>
                    <a:pt x="208" y="0"/>
                  </a:lnTo>
                  <a:lnTo>
                    <a:pt x="200" y="0"/>
                  </a:lnTo>
                  <a:lnTo>
                    <a:pt x="192" y="0"/>
                  </a:lnTo>
                  <a:lnTo>
                    <a:pt x="176" y="0"/>
                  </a:lnTo>
                </a:path>
              </a:pathLst>
            </a:custGeom>
            <a:noFill/>
            <a:ln w="38100">
              <a:solidFill>
                <a:srgbClr val="C5234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7" name="Line 78"/>
            <p:cNvSpPr>
              <a:spLocks noChangeShapeType="1"/>
            </p:cNvSpPr>
            <p:nvPr/>
          </p:nvSpPr>
          <p:spPr bwMode="auto">
            <a:xfrm>
              <a:off x="4619" y="1740"/>
              <a:ext cx="177" cy="150"/>
            </a:xfrm>
            <a:prstGeom prst="line">
              <a:avLst/>
            </a:prstGeom>
            <a:noFill/>
            <a:ln w="38100">
              <a:solidFill>
                <a:srgbClr val="C5234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8" name="Line 79"/>
            <p:cNvSpPr>
              <a:spLocks noChangeShapeType="1"/>
            </p:cNvSpPr>
            <p:nvPr/>
          </p:nvSpPr>
          <p:spPr bwMode="auto">
            <a:xfrm>
              <a:off x="4796" y="2306"/>
              <a:ext cx="0" cy="272"/>
            </a:xfrm>
            <a:prstGeom prst="line">
              <a:avLst/>
            </a:pr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9" name="Freeform 80"/>
            <p:cNvSpPr>
              <a:spLocks/>
            </p:cNvSpPr>
            <p:nvPr/>
          </p:nvSpPr>
          <p:spPr bwMode="auto">
            <a:xfrm>
              <a:off x="4580" y="2042"/>
              <a:ext cx="440" cy="256"/>
            </a:xfrm>
            <a:custGeom>
              <a:avLst/>
              <a:gdLst>
                <a:gd name="T0" fmla="*/ 440 w 440"/>
                <a:gd name="T1" fmla="*/ 8 h 256"/>
                <a:gd name="T2" fmla="*/ 440 w 440"/>
                <a:gd name="T3" fmla="*/ 24 h 256"/>
                <a:gd name="T4" fmla="*/ 440 w 440"/>
                <a:gd name="T5" fmla="*/ 40 h 256"/>
                <a:gd name="T6" fmla="*/ 440 w 440"/>
                <a:gd name="T7" fmla="*/ 48 h 256"/>
                <a:gd name="T8" fmla="*/ 440 w 440"/>
                <a:gd name="T9" fmla="*/ 64 h 256"/>
                <a:gd name="T10" fmla="*/ 440 w 440"/>
                <a:gd name="T11" fmla="*/ 72 h 256"/>
                <a:gd name="T12" fmla="*/ 432 w 440"/>
                <a:gd name="T13" fmla="*/ 80 h 256"/>
                <a:gd name="T14" fmla="*/ 432 w 440"/>
                <a:gd name="T15" fmla="*/ 96 h 256"/>
                <a:gd name="T16" fmla="*/ 424 w 440"/>
                <a:gd name="T17" fmla="*/ 104 h 256"/>
                <a:gd name="T18" fmla="*/ 424 w 440"/>
                <a:gd name="T19" fmla="*/ 120 h 256"/>
                <a:gd name="T20" fmla="*/ 416 w 440"/>
                <a:gd name="T21" fmla="*/ 136 h 256"/>
                <a:gd name="T22" fmla="*/ 400 w 440"/>
                <a:gd name="T23" fmla="*/ 152 h 256"/>
                <a:gd name="T24" fmla="*/ 392 w 440"/>
                <a:gd name="T25" fmla="*/ 168 h 256"/>
                <a:gd name="T26" fmla="*/ 376 w 440"/>
                <a:gd name="T27" fmla="*/ 184 h 256"/>
                <a:gd name="T28" fmla="*/ 360 w 440"/>
                <a:gd name="T29" fmla="*/ 200 h 256"/>
                <a:gd name="T30" fmla="*/ 344 w 440"/>
                <a:gd name="T31" fmla="*/ 216 h 256"/>
                <a:gd name="T32" fmla="*/ 328 w 440"/>
                <a:gd name="T33" fmla="*/ 224 h 256"/>
                <a:gd name="T34" fmla="*/ 304 w 440"/>
                <a:gd name="T35" fmla="*/ 232 h 256"/>
                <a:gd name="T36" fmla="*/ 288 w 440"/>
                <a:gd name="T37" fmla="*/ 240 h 256"/>
                <a:gd name="T38" fmla="*/ 280 w 440"/>
                <a:gd name="T39" fmla="*/ 240 h 256"/>
                <a:gd name="T40" fmla="*/ 272 w 440"/>
                <a:gd name="T41" fmla="*/ 248 h 256"/>
                <a:gd name="T42" fmla="*/ 256 w 440"/>
                <a:gd name="T43" fmla="*/ 248 h 256"/>
                <a:gd name="T44" fmla="*/ 248 w 440"/>
                <a:gd name="T45" fmla="*/ 248 h 256"/>
                <a:gd name="T46" fmla="*/ 240 w 440"/>
                <a:gd name="T47" fmla="*/ 248 h 256"/>
                <a:gd name="T48" fmla="*/ 224 w 440"/>
                <a:gd name="T49" fmla="*/ 256 h 256"/>
                <a:gd name="T50" fmla="*/ 216 w 440"/>
                <a:gd name="T51" fmla="*/ 256 h 256"/>
                <a:gd name="T52" fmla="*/ 200 w 440"/>
                <a:gd name="T53" fmla="*/ 248 h 256"/>
                <a:gd name="T54" fmla="*/ 192 w 440"/>
                <a:gd name="T55" fmla="*/ 248 h 256"/>
                <a:gd name="T56" fmla="*/ 184 w 440"/>
                <a:gd name="T57" fmla="*/ 248 h 256"/>
                <a:gd name="T58" fmla="*/ 168 w 440"/>
                <a:gd name="T59" fmla="*/ 248 h 256"/>
                <a:gd name="T60" fmla="*/ 160 w 440"/>
                <a:gd name="T61" fmla="*/ 248 h 256"/>
                <a:gd name="T62" fmla="*/ 152 w 440"/>
                <a:gd name="T63" fmla="*/ 240 h 256"/>
                <a:gd name="T64" fmla="*/ 136 w 440"/>
                <a:gd name="T65" fmla="*/ 232 h 256"/>
                <a:gd name="T66" fmla="*/ 112 w 440"/>
                <a:gd name="T67" fmla="*/ 224 h 256"/>
                <a:gd name="T68" fmla="*/ 96 w 440"/>
                <a:gd name="T69" fmla="*/ 216 h 256"/>
                <a:gd name="T70" fmla="*/ 80 w 440"/>
                <a:gd name="T71" fmla="*/ 200 h 256"/>
                <a:gd name="T72" fmla="*/ 64 w 440"/>
                <a:gd name="T73" fmla="*/ 192 h 256"/>
                <a:gd name="T74" fmla="*/ 48 w 440"/>
                <a:gd name="T75" fmla="*/ 176 h 256"/>
                <a:gd name="T76" fmla="*/ 32 w 440"/>
                <a:gd name="T77" fmla="*/ 160 h 256"/>
                <a:gd name="T78" fmla="*/ 24 w 440"/>
                <a:gd name="T79" fmla="*/ 136 h 256"/>
                <a:gd name="T80" fmla="*/ 16 w 440"/>
                <a:gd name="T81" fmla="*/ 120 h 256"/>
                <a:gd name="T82" fmla="*/ 8 w 440"/>
                <a:gd name="T83" fmla="*/ 104 h 256"/>
                <a:gd name="T84" fmla="*/ 8 w 440"/>
                <a:gd name="T85" fmla="*/ 96 h 256"/>
                <a:gd name="T86" fmla="*/ 0 w 440"/>
                <a:gd name="T87" fmla="*/ 88 h 256"/>
                <a:gd name="T88" fmla="*/ 0 w 440"/>
                <a:gd name="T89" fmla="*/ 72 h 256"/>
                <a:gd name="T90" fmla="*/ 0 w 440"/>
                <a:gd name="T91" fmla="*/ 64 h 256"/>
                <a:gd name="T92" fmla="*/ 0 w 440"/>
                <a:gd name="T93" fmla="*/ 48 h 256"/>
                <a:gd name="T94" fmla="*/ 0 w 440"/>
                <a:gd name="T95" fmla="*/ 40 h 256"/>
                <a:gd name="T96" fmla="*/ 0 w 440"/>
                <a:gd name="T97" fmla="*/ 24 h 256"/>
                <a:gd name="T98" fmla="*/ 0 w 440"/>
                <a:gd name="T99" fmla="*/ 1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40" h="256">
                  <a:moveTo>
                    <a:pt x="440" y="0"/>
                  </a:moveTo>
                  <a:lnTo>
                    <a:pt x="440" y="8"/>
                  </a:lnTo>
                  <a:lnTo>
                    <a:pt x="440" y="16"/>
                  </a:lnTo>
                  <a:lnTo>
                    <a:pt x="440" y="24"/>
                  </a:lnTo>
                  <a:lnTo>
                    <a:pt x="440" y="32"/>
                  </a:lnTo>
                  <a:lnTo>
                    <a:pt x="440" y="40"/>
                  </a:lnTo>
                  <a:lnTo>
                    <a:pt x="440" y="40"/>
                  </a:lnTo>
                  <a:lnTo>
                    <a:pt x="440" y="48"/>
                  </a:lnTo>
                  <a:lnTo>
                    <a:pt x="440" y="56"/>
                  </a:lnTo>
                  <a:lnTo>
                    <a:pt x="440" y="64"/>
                  </a:lnTo>
                  <a:lnTo>
                    <a:pt x="440" y="64"/>
                  </a:lnTo>
                  <a:lnTo>
                    <a:pt x="440" y="72"/>
                  </a:lnTo>
                  <a:lnTo>
                    <a:pt x="432" y="80"/>
                  </a:lnTo>
                  <a:lnTo>
                    <a:pt x="432" y="80"/>
                  </a:lnTo>
                  <a:lnTo>
                    <a:pt x="432" y="88"/>
                  </a:lnTo>
                  <a:lnTo>
                    <a:pt x="432" y="96"/>
                  </a:lnTo>
                  <a:lnTo>
                    <a:pt x="432" y="96"/>
                  </a:lnTo>
                  <a:lnTo>
                    <a:pt x="424" y="104"/>
                  </a:lnTo>
                  <a:lnTo>
                    <a:pt x="424" y="104"/>
                  </a:lnTo>
                  <a:lnTo>
                    <a:pt x="424" y="120"/>
                  </a:lnTo>
                  <a:lnTo>
                    <a:pt x="416" y="128"/>
                  </a:lnTo>
                  <a:lnTo>
                    <a:pt x="416" y="136"/>
                  </a:lnTo>
                  <a:lnTo>
                    <a:pt x="408" y="144"/>
                  </a:lnTo>
                  <a:lnTo>
                    <a:pt x="400" y="152"/>
                  </a:lnTo>
                  <a:lnTo>
                    <a:pt x="400" y="160"/>
                  </a:lnTo>
                  <a:lnTo>
                    <a:pt x="392" y="168"/>
                  </a:lnTo>
                  <a:lnTo>
                    <a:pt x="384" y="176"/>
                  </a:lnTo>
                  <a:lnTo>
                    <a:pt x="376" y="184"/>
                  </a:lnTo>
                  <a:lnTo>
                    <a:pt x="368" y="192"/>
                  </a:lnTo>
                  <a:lnTo>
                    <a:pt x="360" y="200"/>
                  </a:lnTo>
                  <a:lnTo>
                    <a:pt x="352" y="208"/>
                  </a:lnTo>
                  <a:lnTo>
                    <a:pt x="344" y="216"/>
                  </a:lnTo>
                  <a:lnTo>
                    <a:pt x="336" y="224"/>
                  </a:lnTo>
                  <a:lnTo>
                    <a:pt x="328" y="224"/>
                  </a:lnTo>
                  <a:lnTo>
                    <a:pt x="312" y="232"/>
                  </a:lnTo>
                  <a:lnTo>
                    <a:pt x="304" y="232"/>
                  </a:lnTo>
                  <a:lnTo>
                    <a:pt x="296" y="240"/>
                  </a:lnTo>
                  <a:lnTo>
                    <a:pt x="288" y="240"/>
                  </a:lnTo>
                  <a:lnTo>
                    <a:pt x="288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72" y="248"/>
                  </a:lnTo>
                  <a:lnTo>
                    <a:pt x="264" y="248"/>
                  </a:lnTo>
                  <a:lnTo>
                    <a:pt x="256" y="248"/>
                  </a:lnTo>
                  <a:lnTo>
                    <a:pt x="256" y="248"/>
                  </a:lnTo>
                  <a:lnTo>
                    <a:pt x="248" y="248"/>
                  </a:lnTo>
                  <a:lnTo>
                    <a:pt x="240" y="248"/>
                  </a:lnTo>
                  <a:lnTo>
                    <a:pt x="240" y="248"/>
                  </a:lnTo>
                  <a:lnTo>
                    <a:pt x="232" y="248"/>
                  </a:lnTo>
                  <a:lnTo>
                    <a:pt x="224" y="256"/>
                  </a:lnTo>
                  <a:lnTo>
                    <a:pt x="216" y="256"/>
                  </a:lnTo>
                  <a:lnTo>
                    <a:pt x="216" y="256"/>
                  </a:lnTo>
                  <a:lnTo>
                    <a:pt x="208" y="248"/>
                  </a:lnTo>
                  <a:lnTo>
                    <a:pt x="200" y="248"/>
                  </a:lnTo>
                  <a:lnTo>
                    <a:pt x="200" y="248"/>
                  </a:lnTo>
                  <a:lnTo>
                    <a:pt x="192" y="248"/>
                  </a:lnTo>
                  <a:lnTo>
                    <a:pt x="184" y="248"/>
                  </a:lnTo>
                  <a:lnTo>
                    <a:pt x="184" y="248"/>
                  </a:lnTo>
                  <a:lnTo>
                    <a:pt x="176" y="248"/>
                  </a:lnTo>
                  <a:lnTo>
                    <a:pt x="168" y="248"/>
                  </a:lnTo>
                  <a:lnTo>
                    <a:pt x="168" y="248"/>
                  </a:lnTo>
                  <a:lnTo>
                    <a:pt x="160" y="248"/>
                  </a:lnTo>
                  <a:lnTo>
                    <a:pt x="152" y="240"/>
                  </a:lnTo>
                  <a:lnTo>
                    <a:pt x="152" y="240"/>
                  </a:lnTo>
                  <a:lnTo>
                    <a:pt x="144" y="240"/>
                  </a:lnTo>
                  <a:lnTo>
                    <a:pt x="136" y="232"/>
                  </a:lnTo>
                  <a:lnTo>
                    <a:pt x="120" y="232"/>
                  </a:lnTo>
                  <a:lnTo>
                    <a:pt x="112" y="224"/>
                  </a:lnTo>
                  <a:lnTo>
                    <a:pt x="104" y="224"/>
                  </a:lnTo>
                  <a:lnTo>
                    <a:pt x="96" y="216"/>
                  </a:lnTo>
                  <a:lnTo>
                    <a:pt x="88" y="208"/>
                  </a:lnTo>
                  <a:lnTo>
                    <a:pt x="80" y="200"/>
                  </a:lnTo>
                  <a:lnTo>
                    <a:pt x="72" y="200"/>
                  </a:lnTo>
                  <a:lnTo>
                    <a:pt x="64" y="192"/>
                  </a:lnTo>
                  <a:lnTo>
                    <a:pt x="56" y="184"/>
                  </a:lnTo>
                  <a:lnTo>
                    <a:pt x="48" y="176"/>
                  </a:lnTo>
                  <a:lnTo>
                    <a:pt x="40" y="168"/>
                  </a:lnTo>
                  <a:lnTo>
                    <a:pt x="32" y="160"/>
                  </a:lnTo>
                  <a:lnTo>
                    <a:pt x="32" y="152"/>
                  </a:lnTo>
                  <a:lnTo>
                    <a:pt x="24" y="136"/>
                  </a:lnTo>
                  <a:lnTo>
                    <a:pt x="16" y="128"/>
                  </a:lnTo>
                  <a:lnTo>
                    <a:pt x="16" y="120"/>
                  </a:lnTo>
                  <a:lnTo>
                    <a:pt x="8" y="112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96"/>
                  </a:lnTo>
                  <a:lnTo>
                    <a:pt x="8" y="88"/>
                  </a:lnTo>
                  <a:lnTo>
                    <a:pt x="0" y="88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8"/>
                  </a:lnTo>
                </a:path>
              </a:pathLst>
            </a:cu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71" name="Group 99"/>
          <p:cNvGrpSpPr>
            <a:grpSpLocks noChangeAspect="1"/>
          </p:cNvGrpSpPr>
          <p:nvPr/>
        </p:nvGrpSpPr>
        <p:grpSpPr bwMode="auto">
          <a:xfrm>
            <a:off x="4727712" y="268116"/>
            <a:ext cx="1068157" cy="1148528"/>
            <a:chOff x="3068" y="2531"/>
            <a:chExt cx="824" cy="886"/>
          </a:xfrm>
        </p:grpSpPr>
        <p:sp>
          <p:nvSpPr>
            <p:cNvPr id="72" name="AutoShape 98"/>
            <p:cNvSpPr>
              <a:spLocks noChangeAspect="1" noChangeArrowheads="1" noTextEdit="1"/>
            </p:cNvSpPr>
            <p:nvPr/>
          </p:nvSpPr>
          <p:spPr bwMode="auto">
            <a:xfrm>
              <a:off x="3068" y="2531"/>
              <a:ext cx="824" cy="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3" name="Line 100"/>
            <p:cNvSpPr>
              <a:spLocks noChangeShapeType="1"/>
            </p:cNvSpPr>
            <p:nvPr/>
          </p:nvSpPr>
          <p:spPr bwMode="auto">
            <a:xfrm>
              <a:off x="3500" y="2963"/>
              <a:ext cx="68" cy="454"/>
            </a:xfrm>
            <a:prstGeom prst="line">
              <a:avLst/>
            </a:pr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4" name="Freeform 101"/>
            <p:cNvSpPr>
              <a:spLocks/>
            </p:cNvSpPr>
            <p:nvPr/>
          </p:nvSpPr>
          <p:spPr bwMode="auto">
            <a:xfrm>
              <a:off x="3260" y="2603"/>
              <a:ext cx="424" cy="720"/>
            </a:xfrm>
            <a:custGeom>
              <a:avLst/>
              <a:gdLst>
                <a:gd name="T0" fmla="*/ 8 w 424"/>
                <a:gd name="T1" fmla="*/ 472 h 720"/>
                <a:gd name="T2" fmla="*/ 0 w 424"/>
                <a:gd name="T3" fmla="*/ 0 h 720"/>
                <a:gd name="T4" fmla="*/ 424 w 424"/>
                <a:gd name="T5" fmla="*/ 256 h 720"/>
                <a:gd name="T6" fmla="*/ 424 w 424"/>
                <a:gd name="T7" fmla="*/ 720 h 720"/>
                <a:gd name="T8" fmla="*/ 8 w 424"/>
                <a:gd name="T9" fmla="*/ 472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720">
                  <a:moveTo>
                    <a:pt x="8" y="472"/>
                  </a:moveTo>
                  <a:lnTo>
                    <a:pt x="0" y="0"/>
                  </a:lnTo>
                  <a:lnTo>
                    <a:pt x="424" y="256"/>
                  </a:lnTo>
                  <a:lnTo>
                    <a:pt x="424" y="720"/>
                  </a:lnTo>
                  <a:lnTo>
                    <a:pt x="8" y="472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FF3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5" name="Freeform 102"/>
            <p:cNvSpPr>
              <a:spLocks/>
            </p:cNvSpPr>
            <p:nvPr/>
          </p:nvSpPr>
          <p:spPr bwMode="auto">
            <a:xfrm>
              <a:off x="3340" y="2731"/>
              <a:ext cx="264" cy="480"/>
            </a:xfrm>
            <a:custGeom>
              <a:avLst/>
              <a:gdLst>
                <a:gd name="T0" fmla="*/ 264 w 264"/>
                <a:gd name="T1" fmla="*/ 152 h 480"/>
                <a:gd name="T2" fmla="*/ 0 w 264"/>
                <a:gd name="T3" fmla="*/ 0 h 480"/>
                <a:gd name="T4" fmla="*/ 0 w 264"/>
                <a:gd name="T5" fmla="*/ 320 h 480"/>
                <a:gd name="T6" fmla="*/ 264 w 264"/>
                <a:gd name="T7" fmla="*/ 480 h 480"/>
                <a:gd name="T8" fmla="*/ 264 w 264"/>
                <a:gd name="T9" fmla="*/ 152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480">
                  <a:moveTo>
                    <a:pt x="264" y="152"/>
                  </a:moveTo>
                  <a:lnTo>
                    <a:pt x="0" y="0"/>
                  </a:lnTo>
                  <a:lnTo>
                    <a:pt x="0" y="320"/>
                  </a:lnTo>
                  <a:lnTo>
                    <a:pt x="264" y="480"/>
                  </a:lnTo>
                  <a:lnTo>
                    <a:pt x="264" y="152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33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6" name="Line 103"/>
            <p:cNvSpPr>
              <a:spLocks noChangeShapeType="1"/>
            </p:cNvSpPr>
            <p:nvPr/>
          </p:nvSpPr>
          <p:spPr bwMode="auto">
            <a:xfrm flipH="1">
              <a:off x="3148" y="2979"/>
              <a:ext cx="312" cy="184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78" name="Group 13"/>
          <p:cNvGrpSpPr>
            <a:grpSpLocks noChangeAspect="1"/>
          </p:cNvGrpSpPr>
          <p:nvPr/>
        </p:nvGrpSpPr>
        <p:grpSpPr bwMode="auto">
          <a:xfrm>
            <a:off x="3691783" y="842003"/>
            <a:ext cx="1485900" cy="965200"/>
            <a:chOff x="923" y="2964"/>
            <a:chExt cx="936" cy="608"/>
          </a:xfrm>
        </p:grpSpPr>
        <p:sp>
          <p:nvSpPr>
            <p:cNvPr id="79" name="AutoShape 12"/>
            <p:cNvSpPr>
              <a:spLocks noChangeAspect="1" noChangeArrowheads="1" noTextEdit="1"/>
            </p:cNvSpPr>
            <p:nvPr/>
          </p:nvSpPr>
          <p:spPr bwMode="auto">
            <a:xfrm>
              <a:off x="923" y="2964"/>
              <a:ext cx="936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Line 14"/>
            <p:cNvSpPr>
              <a:spLocks noChangeShapeType="1"/>
            </p:cNvSpPr>
            <p:nvPr/>
          </p:nvSpPr>
          <p:spPr bwMode="auto">
            <a:xfrm flipH="1">
              <a:off x="1603" y="3041"/>
              <a:ext cx="164" cy="99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" name="Freeform 15"/>
            <p:cNvSpPr>
              <a:spLocks/>
            </p:cNvSpPr>
            <p:nvPr/>
          </p:nvSpPr>
          <p:spPr bwMode="auto">
            <a:xfrm>
              <a:off x="1451" y="3068"/>
              <a:ext cx="176" cy="224"/>
            </a:xfrm>
            <a:custGeom>
              <a:avLst/>
              <a:gdLst>
                <a:gd name="T0" fmla="*/ 160 w 176"/>
                <a:gd name="T1" fmla="*/ 216 h 224"/>
                <a:gd name="T2" fmla="*/ 160 w 176"/>
                <a:gd name="T3" fmla="*/ 208 h 224"/>
                <a:gd name="T4" fmla="*/ 168 w 176"/>
                <a:gd name="T5" fmla="*/ 192 h 224"/>
                <a:gd name="T6" fmla="*/ 176 w 176"/>
                <a:gd name="T7" fmla="*/ 184 h 224"/>
                <a:gd name="T8" fmla="*/ 176 w 176"/>
                <a:gd name="T9" fmla="*/ 168 h 224"/>
                <a:gd name="T10" fmla="*/ 176 w 176"/>
                <a:gd name="T11" fmla="*/ 160 h 224"/>
                <a:gd name="T12" fmla="*/ 176 w 176"/>
                <a:gd name="T13" fmla="*/ 144 h 224"/>
                <a:gd name="T14" fmla="*/ 168 w 176"/>
                <a:gd name="T15" fmla="*/ 128 h 224"/>
                <a:gd name="T16" fmla="*/ 168 w 176"/>
                <a:gd name="T17" fmla="*/ 112 h 224"/>
                <a:gd name="T18" fmla="*/ 160 w 176"/>
                <a:gd name="T19" fmla="*/ 88 h 224"/>
                <a:gd name="T20" fmla="*/ 152 w 176"/>
                <a:gd name="T21" fmla="*/ 72 h 224"/>
                <a:gd name="T22" fmla="*/ 136 w 176"/>
                <a:gd name="T23" fmla="*/ 56 h 224"/>
                <a:gd name="T24" fmla="*/ 128 w 176"/>
                <a:gd name="T25" fmla="*/ 48 h 224"/>
                <a:gd name="T26" fmla="*/ 120 w 176"/>
                <a:gd name="T27" fmla="*/ 32 h 224"/>
                <a:gd name="T28" fmla="*/ 104 w 176"/>
                <a:gd name="T29" fmla="*/ 24 h 224"/>
                <a:gd name="T30" fmla="*/ 96 w 176"/>
                <a:gd name="T31" fmla="*/ 16 h 224"/>
                <a:gd name="T32" fmla="*/ 80 w 176"/>
                <a:gd name="T33" fmla="*/ 8 h 224"/>
                <a:gd name="T34" fmla="*/ 72 w 176"/>
                <a:gd name="T35" fmla="*/ 0 h 224"/>
                <a:gd name="T36" fmla="*/ 56 w 176"/>
                <a:gd name="T37" fmla="*/ 0 h 224"/>
                <a:gd name="T38" fmla="*/ 48 w 176"/>
                <a:gd name="T39" fmla="*/ 0 h 224"/>
                <a:gd name="T40" fmla="*/ 32 w 176"/>
                <a:gd name="T41" fmla="*/ 0 h 224"/>
                <a:gd name="T42" fmla="*/ 24 w 176"/>
                <a:gd name="T43" fmla="*/ 8 h 224"/>
                <a:gd name="T44" fmla="*/ 16 w 176"/>
                <a:gd name="T45" fmla="*/ 16 h 224"/>
                <a:gd name="T46" fmla="*/ 8 w 176"/>
                <a:gd name="T47" fmla="*/ 24 h 224"/>
                <a:gd name="T48" fmla="*/ 8 w 176"/>
                <a:gd name="T49" fmla="*/ 32 h 224"/>
                <a:gd name="T50" fmla="*/ 0 w 176"/>
                <a:gd name="T51" fmla="*/ 48 h 224"/>
                <a:gd name="T52" fmla="*/ 0 w 176"/>
                <a:gd name="T53" fmla="*/ 64 h 224"/>
                <a:gd name="T54" fmla="*/ 0 w 176"/>
                <a:gd name="T55" fmla="*/ 72 h 224"/>
                <a:gd name="T56" fmla="*/ 8 w 176"/>
                <a:gd name="T57" fmla="*/ 88 h 224"/>
                <a:gd name="T58" fmla="*/ 8 w 176"/>
                <a:gd name="T59" fmla="*/ 104 h 224"/>
                <a:gd name="T60" fmla="*/ 16 w 176"/>
                <a:gd name="T61" fmla="*/ 120 h 224"/>
                <a:gd name="T62" fmla="*/ 24 w 176"/>
                <a:gd name="T63" fmla="*/ 144 h 224"/>
                <a:gd name="T64" fmla="*/ 32 w 176"/>
                <a:gd name="T65" fmla="*/ 160 h 224"/>
                <a:gd name="T66" fmla="*/ 48 w 176"/>
                <a:gd name="T67" fmla="*/ 168 h 224"/>
                <a:gd name="T68" fmla="*/ 56 w 176"/>
                <a:gd name="T69" fmla="*/ 184 h 224"/>
                <a:gd name="T70" fmla="*/ 72 w 176"/>
                <a:gd name="T71" fmla="*/ 200 h 224"/>
                <a:gd name="T72" fmla="*/ 80 w 176"/>
                <a:gd name="T73" fmla="*/ 208 h 224"/>
                <a:gd name="T74" fmla="*/ 96 w 176"/>
                <a:gd name="T75" fmla="*/ 216 h 224"/>
                <a:gd name="T76" fmla="*/ 104 w 176"/>
                <a:gd name="T77" fmla="*/ 216 h 224"/>
                <a:gd name="T78" fmla="*/ 120 w 176"/>
                <a:gd name="T79" fmla="*/ 224 h 224"/>
                <a:gd name="T80" fmla="*/ 128 w 176"/>
                <a:gd name="T81" fmla="*/ 224 h 224"/>
                <a:gd name="T82" fmla="*/ 144 w 176"/>
                <a:gd name="T83" fmla="*/ 224 h 224"/>
                <a:gd name="T84" fmla="*/ 152 w 176"/>
                <a:gd name="T85" fmla="*/ 216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24">
                  <a:moveTo>
                    <a:pt x="152" y="216"/>
                  </a:moveTo>
                  <a:lnTo>
                    <a:pt x="152" y="216"/>
                  </a:lnTo>
                  <a:lnTo>
                    <a:pt x="160" y="216"/>
                  </a:lnTo>
                  <a:lnTo>
                    <a:pt x="160" y="208"/>
                  </a:lnTo>
                  <a:lnTo>
                    <a:pt x="160" y="208"/>
                  </a:lnTo>
                  <a:lnTo>
                    <a:pt x="160" y="208"/>
                  </a:lnTo>
                  <a:lnTo>
                    <a:pt x="168" y="200"/>
                  </a:lnTo>
                  <a:lnTo>
                    <a:pt x="168" y="200"/>
                  </a:lnTo>
                  <a:lnTo>
                    <a:pt x="168" y="192"/>
                  </a:lnTo>
                  <a:lnTo>
                    <a:pt x="168" y="192"/>
                  </a:lnTo>
                  <a:lnTo>
                    <a:pt x="168" y="184"/>
                  </a:lnTo>
                  <a:lnTo>
                    <a:pt x="176" y="184"/>
                  </a:lnTo>
                  <a:lnTo>
                    <a:pt x="176" y="176"/>
                  </a:lnTo>
                  <a:lnTo>
                    <a:pt x="176" y="176"/>
                  </a:lnTo>
                  <a:lnTo>
                    <a:pt x="176" y="168"/>
                  </a:lnTo>
                  <a:lnTo>
                    <a:pt x="176" y="168"/>
                  </a:lnTo>
                  <a:lnTo>
                    <a:pt x="176" y="160"/>
                  </a:lnTo>
                  <a:lnTo>
                    <a:pt x="176" y="160"/>
                  </a:lnTo>
                  <a:lnTo>
                    <a:pt x="176" y="152"/>
                  </a:lnTo>
                  <a:lnTo>
                    <a:pt x="176" y="144"/>
                  </a:lnTo>
                  <a:lnTo>
                    <a:pt x="176" y="144"/>
                  </a:lnTo>
                  <a:lnTo>
                    <a:pt x="176" y="136"/>
                  </a:lnTo>
                  <a:lnTo>
                    <a:pt x="168" y="128"/>
                  </a:lnTo>
                  <a:lnTo>
                    <a:pt x="168" y="128"/>
                  </a:lnTo>
                  <a:lnTo>
                    <a:pt x="168" y="120"/>
                  </a:lnTo>
                  <a:lnTo>
                    <a:pt x="168" y="112"/>
                  </a:lnTo>
                  <a:lnTo>
                    <a:pt x="168" y="112"/>
                  </a:lnTo>
                  <a:lnTo>
                    <a:pt x="160" y="104"/>
                  </a:lnTo>
                  <a:lnTo>
                    <a:pt x="160" y="96"/>
                  </a:lnTo>
                  <a:lnTo>
                    <a:pt x="160" y="88"/>
                  </a:lnTo>
                  <a:lnTo>
                    <a:pt x="160" y="88"/>
                  </a:lnTo>
                  <a:lnTo>
                    <a:pt x="152" y="80"/>
                  </a:lnTo>
                  <a:lnTo>
                    <a:pt x="152" y="72"/>
                  </a:lnTo>
                  <a:lnTo>
                    <a:pt x="144" y="72"/>
                  </a:lnTo>
                  <a:lnTo>
                    <a:pt x="144" y="64"/>
                  </a:lnTo>
                  <a:lnTo>
                    <a:pt x="136" y="56"/>
                  </a:lnTo>
                  <a:lnTo>
                    <a:pt x="136" y="56"/>
                  </a:lnTo>
                  <a:lnTo>
                    <a:pt x="136" y="48"/>
                  </a:lnTo>
                  <a:lnTo>
                    <a:pt x="128" y="48"/>
                  </a:lnTo>
                  <a:lnTo>
                    <a:pt x="128" y="40"/>
                  </a:lnTo>
                  <a:lnTo>
                    <a:pt x="120" y="40"/>
                  </a:lnTo>
                  <a:lnTo>
                    <a:pt x="120" y="32"/>
                  </a:lnTo>
                  <a:lnTo>
                    <a:pt x="112" y="32"/>
                  </a:lnTo>
                  <a:lnTo>
                    <a:pt x="112" y="24"/>
                  </a:lnTo>
                  <a:lnTo>
                    <a:pt x="104" y="24"/>
                  </a:lnTo>
                  <a:lnTo>
                    <a:pt x="104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0" y="8"/>
                  </a:lnTo>
                  <a:lnTo>
                    <a:pt x="72" y="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8" y="88"/>
                  </a:lnTo>
                  <a:lnTo>
                    <a:pt x="8" y="88"/>
                  </a:lnTo>
                  <a:lnTo>
                    <a:pt x="8" y="96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12"/>
                  </a:lnTo>
                  <a:lnTo>
                    <a:pt x="16" y="120"/>
                  </a:lnTo>
                  <a:lnTo>
                    <a:pt x="16" y="120"/>
                  </a:lnTo>
                  <a:lnTo>
                    <a:pt x="16" y="128"/>
                  </a:lnTo>
                  <a:lnTo>
                    <a:pt x="24" y="136"/>
                  </a:lnTo>
                  <a:lnTo>
                    <a:pt x="24" y="144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2" y="160"/>
                  </a:lnTo>
                  <a:lnTo>
                    <a:pt x="40" y="160"/>
                  </a:lnTo>
                  <a:lnTo>
                    <a:pt x="40" y="168"/>
                  </a:lnTo>
                  <a:lnTo>
                    <a:pt x="48" y="168"/>
                  </a:lnTo>
                  <a:lnTo>
                    <a:pt x="48" y="176"/>
                  </a:lnTo>
                  <a:lnTo>
                    <a:pt x="56" y="184"/>
                  </a:lnTo>
                  <a:lnTo>
                    <a:pt x="56" y="184"/>
                  </a:lnTo>
                  <a:lnTo>
                    <a:pt x="64" y="192"/>
                  </a:lnTo>
                  <a:lnTo>
                    <a:pt x="64" y="192"/>
                  </a:lnTo>
                  <a:lnTo>
                    <a:pt x="72" y="200"/>
                  </a:lnTo>
                  <a:lnTo>
                    <a:pt x="72" y="200"/>
                  </a:lnTo>
                  <a:lnTo>
                    <a:pt x="80" y="200"/>
                  </a:lnTo>
                  <a:lnTo>
                    <a:pt x="80" y="208"/>
                  </a:lnTo>
                  <a:lnTo>
                    <a:pt x="88" y="208"/>
                  </a:lnTo>
                  <a:lnTo>
                    <a:pt x="88" y="208"/>
                  </a:lnTo>
                  <a:lnTo>
                    <a:pt x="96" y="216"/>
                  </a:lnTo>
                  <a:lnTo>
                    <a:pt x="96" y="216"/>
                  </a:lnTo>
                  <a:lnTo>
                    <a:pt x="104" y="216"/>
                  </a:lnTo>
                  <a:lnTo>
                    <a:pt x="104" y="216"/>
                  </a:lnTo>
                  <a:lnTo>
                    <a:pt x="112" y="224"/>
                  </a:lnTo>
                  <a:lnTo>
                    <a:pt x="112" y="224"/>
                  </a:lnTo>
                  <a:lnTo>
                    <a:pt x="120" y="224"/>
                  </a:lnTo>
                  <a:lnTo>
                    <a:pt x="120" y="224"/>
                  </a:lnTo>
                  <a:lnTo>
                    <a:pt x="128" y="224"/>
                  </a:lnTo>
                  <a:lnTo>
                    <a:pt x="128" y="224"/>
                  </a:lnTo>
                  <a:lnTo>
                    <a:pt x="136" y="224"/>
                  </a:lnTo>
                  <a:lnTo>
                    <a:pt x="136" y="224"/>
                  </a:lnTo>
                  <a:lnTo>
                    <a:pt x="144" y="224"/>
                  </a:lnTo>
                  <a:lnTo>
                    <a:pt x="144" y="224"/>
                  </a:lnTo>
                  <a:lnTo>
                    <a:pt x="144" y="216"/>
                  </a:lnTo>
                  <a:lnTo>
                    <a:pt x="152" y="216"/>
                  </a:lnTo>
                </a:path>
              </a:pathLst>
            </a:cu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2" name="Freeform 16"/>
            <p:cNvSpPr>
              <a:spLocks/>
            </p:cNvSpPr>
            <p:nvPr/>
          </p:nvSpPr>
          <p:spPr bwMode="auto">
            <a:xfrm>
              <a:off x="1419" y="3092"/>
              <a:ext cx="168" cy="216"/>
            </a:xfrm>
            <a:custGeom>
              <a:avLst/>
              <a:gdLst>
                <a:gd name="T0" fmla="*/ 168 w 168"/>
                <a:gd name="T1" fmla="*/ 176 h 216"/>
                <a:gd name="T2" fmla="*/ 72 w 168"/>
                <a:gd name="T3" fmla="*/ 0 h 216"/>
                <a:gd name="T4" fmla="*/ 0 w 168"/>
                <a:gd name="T5" fmla="*/ 40 h 216"/>
                <a:gd name="T6" fmla="*/ 96 w 168"/>
                <a:gd name="T7" fmla="*/ 216 h 216"/>
                <a:gd name="T8" fmla="*/ 168 w 168"/>
                <a:gd name="T9" fmla="*/ 17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216">
                  <a:moveTo>
                    <a:pt x="168" y="176"/>
                  </a:moveTo>
                  <a:lnTo>
                    <a:pt x="72" y="0"/>
                  </a:lnTo>
                  <a:lnTo>
                    <a:pt x="0" y="40"/>
                  </a:lnTo>
                  <a:lnTo>
                    <a:pt x="96" y="216"/>
                  </a:lnTo>
                  <a:lnTo>
                    <a:pt x="168" y="176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3" name="Freeform 17"/>
            <p:cNvSpPr>
              <a:spLocks/>
            </p:cNvSpPr>
            <p:nvPr/>
          </p:nvSpPr>
          <p:spPr bwMode="auto">
            <a:xfrm>
              <a:off x="1139" y="3244"/>
              <a:ext cx="176" cy="224"/>
            </a:xfrm>
            <a:custGeom>
              <a:avLst/>
              <a:gdLst>
                <a:gd name="T0" fmla="*/ 152 w 176"/>
                <a:gd name="T1" fmla="*/ 216 h 224"/>
                <a:gd name="T2" fmla="*/ 160 w 176"/>
                <a:gd name="T3" fmla="*/ 208 h 224"/>
                <a:gd name="T4" fmla="*/ 168 w 176"/>
                <a:gd name="T5" fmla="*/ 200 h 224"/>
                <a:gd name="T6" fmla="*/ 168 w 176"/>
                <a:gd name="T7" fmla="*/ 184 h 224"/>
                <a:gd name="T8" fmla="*/ 176 w 176"/>
                <a:gd name="T9" fmla="*/ 176 h 224"/>
                <a:gd name="T10" fmla="*/ 176 w 176"/>
                <a:gd name="T11" fmla="*/ 160 h 224"/>
                <a:gd name="T12" fmla="*/ 176 w 176"/>
                <a:gd name="T13" fmla="*/ 144 h 224"/>
                <a:gd name="T14" fmla="*/ 168 w 176"/>
                <a:gd name="T15" fmla="*/ 128 h 224"/>
                <a:gd name="T16" fmla="*/ 160 w 176"/>
                <a:gd name="T17" fmla="*/ 112 h 224"/>
                <a:gd name="T18" fmla="*/ 160 w 176"/>
                <a:gd name="T19" fmla="*/ 96 h 224"/>
                <a:gd name="T20" fmla="*/ 144 w 176"/>
                <a:gd name="T21" fmla="*/ 80 h 224"/>
                <a:gd name="T22" fmla="*/ 136 w 176"/>
                <a:gd name="T23" fmla="*/ 64 h 224"/>
                <a:gd name="T24" fmla="*/ 128 w 176"/>
                <a:gd name="T25" fmla="*/ 48 h 224"/>
                <a:gd name="T26" fmla="*/ 112 w 176"/>
                <a:gd name="T27" fmla="*/ 32 h 224"/>
                <a:gd name="T28" fmla="*/ 104 w 176"/>
                <a:gd name="T29" fmla="*/ 24 h 224"/>
                <a:gd name="T30" fmla="*/ 88 w 176"/>
                <a:gd name="T31" fmla="*/ 16 h 224"/>
                <a:gd name="T32" fmla="*/ 80 w 176"/>
                <a:gd name="T33" fmla="*/ 8 h 224"/>
                <a:gd name="T34" fmla="*/ 64 w 176"/>
                <a:gd name="T35" fmla="*/ 0 h 224"/>
                <a:gd name="T36" fmla="*/ 56 w 176"/>
                <a:gd name="T37" fmla="*/ 0 h 224"/>
                <a:gd name="T38" fmla="*/ 40 w 176"/>
                <a:gd name="T39" fmla="*/ 0 h 224"/>
                <a:gd name="T40" fmla="*/ 32 w 176"/>
                <a:gd name="T41" fmla="*/ 0 h 224"/>
                <a:gd name="T42" fmla="*/ 24 w 176"/>
                <a:gd name="T43" fmla="*/ 8 h 224"/>
                <a:gd name="T44" fmla="*/ 16 w 176"/>
                <a:gd name="T45" fmla="*/ 16 h 224"/>
                <a:gd name="T46" fmla="*/ 8 w 176"/>
                <a:gd name="T47" fmla="*/ 24 h 224"/>
                <a:gd name="T48" fmla="*/ 0 w 176"/>
                <a:gd name="T49" fmla="*/ 40 h 224"/>
                <a:gd name="T50" fmla="*/ 0 w 176"/>
                <a:gd name="T51" fmla="*/ 48 h 224"/>
                <a:gd name="T52" fmla="*/ 0 w 176"/>
                <a:gd name="T53" fmla="*/ 64 h 224"/>
                <a:gd name="T54" fmla="*/ 0 w 176"/>
                <a:gd name="T55" fmla="*/ 80 h 224"/>
                <a:gd name="T56" fmla="*/ 0 w 176"/>
                <a:gd name="T57" fmla="*/ 96 h 224"/>
                <a:gd name="T58" fmla="*/ 8 w 176"/>
                <a:gd name="T59" fmla="*/ 112 h 224"/>
                <a:gd name="T60" fmla="*/ 16 w 176"/>
                <a:gd name="T61" fmla="*/ 128 h 224"/>
                <a:gd name="T62" fmla="*/ 24 w 176"/>
                <a:gd name="T63" fmla="*/ 144 h 224"/>
                <a:gd name="T64" fmla="*/ 32 w 176"/>
                <a:gd name="T65" fmla="*/ 160 h 224"/>
                <a:gd name="T66" fmla="*/ 40 w 176"/>
                <a:gd name="T67" fmla="*/ 176 h 224"/>
                <a:gd name="T68" fmla="*/ 56 w 176"/>
                <a:gd name="T69" fmla="*/ 184 h 224"/>
                <a:gd name="T70" fmla="*/ 64 w 176"/>
                <a:gd name="T71" fmla="*/ 200 h 224"/>
                <a:gd name="T72" fmla="*/ 80 w 176"/>
                <a:gd name="T73" fmla="*/ 208 h 224"/>
                <a:gd name="T74" fmla="*/ 88 w 176"/>
                <a:gd name="T75" fmla="*/ 216 h 224"/>
                <a:gd name="T76" fmla="*/ 104 w 176"/>
                <a:gd name="T77" fmla="*/ 224 h 224"/>
                <a:gd name="T78" fmla="*/ 112 w 176"/>
                <a:gd name="T79" fmla="*/ 224 h 224"/>
                <a:gd name="T80" fmla="*/ 128 w 176"/>
                <a:gd name="T81" fmla="*/ 224 h 224"/>
                <a:gd name="T82" fmla="*/ 136 w 176"/>
                <a:gd name="T83" fmla="*/ 224 h 224"/>
                <a:gd name="T84" fmla="*/ 152 w 176"/>
                <a:gd name="T85" fmla="*/ 216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224">
                  <a:moveTo>
                    <a:pt x="152" y="216"/>
                  </a:moveTo>
                  <a:lnTo>
                    <a:pt x="152" y="216"/>
                  </a:lnTo>
                  <a:lnTo>
                    <a:pt x="152" y="216"/>
                  </a:lnTo>
                  <a:lnTo>
                    <a:pt x="160" y="216"/>
                  </a:lnTo>
                  <a:lnTo>
                    <a:pt x="160" y="208"/>
                  </a:lnTo>
                  <a:lnTo>
                    <a:pt x="160" y="208"/>
                  </a:lnTo>
                  <a:lnTo>
                    <a:pt x="160" y="208"/>
                  </a:lnTo>
                  <a:lnTo>
                    <a:pt x="168" y="200"/>
                  </a:lnTo>
                  <a:lnTo>
                    <a:pt x="168" y="200"/>
                  </a:lnTo>
                  <a:lnTo>
                    <a:pt x="168" y="192"/>
                  </a:lnTo>
                  <a:lnTo>
                    <a:pt x="168" y="192"/>
                  </a:lnTo>
                  <a:lnTo>
                    <a:pt x="168" y="184"/>
                  </a:lnTo>
                  <a:lnTo>
                    <a:pt x="176" y="184"/>
                  </a:lnTo>
                  <a:lnTo>
                    <a:pt x="176" y="176"/>
                  </a:lnTo>
                  <a:lnTo>
                    <a:pt x="176" y="176"/>
                  </a:lnTo>
                  <a:lnTo>
                    <a:pt x="176" y="168"/>
                  </a:lnTo>
                  <a:lnTo>
                    <a:pt x="176" y="160"/>
                  </a:lnTo>
                  <a:lnTo>
                    <a:pt x="176" y="160"/>
                  </a:lnTo>
                  <a:lnTo>
                    <a:pt x="176" y="152"/>
                  </a:lnTo>
                  <a:lnTo>
                    <a:pt x="176" y="152"/>
                  </a:lnTo>
                  <a:lnTo>
                    <a:pt x="176" y="144"/>
                  </a:lnTo>
                  <a:lnTo>
                    <a:pt x="168" y="136"/>
                  </a:lnTo>
                  <a:lnTo>
                    <a:pt x="168" y="136"/>
                  </a:lnTo>
                  <a:lnTo>
                    <a:pt x="168" y="128"/>
                  </a:lnTo>
                  <a:lnTo>
                    <a:pt x="168" y="120"/>
                  </a:lnTo>
                  <a:lnTo>
                    <a:pt x="168" y="120"/>
                  </a:lnTo>
                  <a:lnTo>
                    <a:pt x="160" y="112"/>
                  </a:lnTo>
                  <a:lnTo>
                    <a:pt x="160" y="104"/>
                  </a:lnTo>
                  <a:lnTo>
                    <a:pt x="160" y="96"/>
                  </a:lnTo>
                  <a:lnTo>
                    <a:pt x="160" y="96"/>
                  </a:lnTo>
                  <a:lnTo>
                    <a:pt x="152" y="88"/>
                  </a:lnTo>
                  <a:lnTo>
                    <a:pt x="152" y="80"/>
                  </a:lnTo>
                  <a:lnTo>
                    <a:pt x="144" y="80"/>
                  </a:lnTo>
                  <a:lnTo>
                    <a:pt x="144" y="72"/>
                  </a:lnTo>
                  <a:lnTo>
                    <a:pt x="144" y="64"/>
                  </a:lnTo>
                  <a:lnTo>
                    <a:pt x="136" y="64"/>
                  </a:lnTo>
                  <a:lnTo>
                    <a:pt x="136" y="56"/>
                  </a:lnTo>
                  <a:lnTo>
                    <a:pt x="128" y="56"/>
                  </a:lnTo>
                  <a:lnTo>
                    <a:pt x="128" y="48"/>
                  </a:lnTo>
                  <a:lnTo>
                    <a:pt x="120" y="40"/>
                  </a:lnTo>
                  <a:lnTo>
                    <a:pt x="120" y="40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96" y="24"/>
                  </a:lnTo>
                  <a:lnTo>
                    <a:pt x="96" y="16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8"/>
                  </a:lnTo>
                  <a:lnTo>
                    <a:pt x="0" y="96"/>
                  </a:lnTo>
                  <a:lnTo>
                    <a:pt x="8" y="96"/>
                  </a:lnTo>
                  <a:lnTo>
                    <a:pt x="8" y="104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16" y="120"/>
                  </a:lnTo>
                  <a:lnTo>
                    <a:pt x="16" y="128"/>
                  </a:lnTo>
                  <a:lnTo>
                    <a:pt x="16" y="128"/>
                  </a:lnTo>
                  <a:lnTo>
                    <a:pt x="16" y="136"/>
                  </a:lnTo>
                  <a:lnTo>
                    <a:pt x="24" y="144"/>
                  </a:lnTo>
                  <a:lnTo>
                    <a:pt x="24" y="152"/>
                  </a:lnTo>
                  <a:lnTo>
                    <a:pt x="32" y="152"/>
                  </a:lnTo>
                  <a:lnTo>
                    <a:pt x="32" y="160"/>
                  </a:lnTo>
                  <a:lnTo>
                    <a:pt x="32" y="168"/>
                  </a:lnTo>
                  <a:lnTo>
                    <a:pt x="40" y="168"/>
                  </a:lnTo>
                  <a:lnTo>
                    <a:pt x="40" y="176"/>
                  </a:lnTo>
                  <a:lnTo>
                    <a:pt x="48" y="176"/>
                  </a:lnTo>
                  <a:lnTo>
                    <a:pt x="48" y="184"/>
                  </a:lnTo>
                  <a:lnTo>
                    <a:pt x="56" y="184"/>
                  </a:lnTo>
                  <a:lnTo>
                    <a:pt x="56" y="192"/>
                  </a:lnTo>
                  <a:lnTo>
                    <a:pt x="64" y="192"/>
                  </a:lnTo>
                  <a:lnTo>
                    <a:pt x="64" y="200"/>
                  </a:lnTo>
                  <a:lnTo>
                    <a:pt x="72" y="200"/>
                  </a:lnTo>
                  <a:lnTo>
                    <a:pt x="72" y="208"/>
                  </a:lnTo>
                  <a:lnTo>
                    <a:pt x="80" y="208"/>
                  </a:lnTo>
                  <a:lnTo>
                    <a:pt x="80" y="208"/>
                  </a:lnTo>
                  <a:lnTo>
                    <a:pt x="88" y="216"/>
                  </a:lnTo>
                  <a:lnTo>
                    <a:pt x="88" y="216"/>
                  </a:lnTo>
                  <a:lnTo>
                    <a:pt x="96" y="216"/>
                  </a:lnTo>
                  <a:lnTo>
                    <a:pt x="96" y="216"/>
                  </a:lnTo>
                  <a:lnTo>
                    <a:pt x="104" y="224"/>
                  </a:lnTo>
                  <a:lnTo>
                    <a:pt x="104" y="224"/>
                  </a:lnTo>
                  <a:lnTo>
                    <a:pt x="112" y="224"/>
                  </a:lnTo>
                  <a:lnTo>
                    <a:pt x="112" y="224"/>
                  </a:lnTo>
                  <a:lnTo>
                    <a:pt x="120" y="224"/>
                  </a:lnTo>
                  <a:lnTo>
                    <a:pt x="120" y="224"/>
                  </a:lnTo>
                  <a:lnTo>
                    <a:pt x="128" y="224"/>
                  </a:lnTo>
                  <a:lnTo>
                    <a:pt x="128" y="224"/>
                  </a:lnTo>
                  <a:lnTo>
                    <a:pt x="136" y="224"/>
                  </a:lnTo>
                  <a:lnTo>
                    <a:pt x="136" y="224"/>
                  </a:lnTo>
                  <a:lnTo>
                    <a:pt x="144" y="224"/>
                  </a:lnTo>
                  <a:lnTo>
                    <a:pt x="144" y="224"/>
                  </a:lnTo>
                  <a:lnTo>
                    <a:pt x="152" y="216"/>
                  </a:lnTo>
                </a:path>
              </a:pathLst>
            </a:cu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4" name="Line 18"/>
            <p:cNvSpPr>
              <a:spLocks noChangeShapeType="1"/>
            </p:cNvSpPr>
            <p:nvPr/>
          </p:nvSpPr>
          <p:spPr bwMode="auto">
            <a:xfrm flipH="1">
              <a:off x="1155" y="3068"/>
              <a:ext cx="328" cy="184"/>
            </a:xfrm>
            <a:prstGeom prst="line">
              <a:avLst/>
            </a:pr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5" name="Line 19"/>
            <p:cNvSpPr>
              <a:spLocks noChangeShapeType="1"/>
            </p:cNvSpPr>
            <p:nvPr/>
          </p:nvSpPr>
          <p:spPr bwMode="auto">
            <a:xfrm flipH="1" flipV="1">
              <a:off x="1459" y="3308"/>
              <a:ext cx="176" cy="104"/>
            </a:xfrm>
            <a:prstGeom prst="line">
              <a:avLst/>
            </a:pr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6" name="Line 20"/>
            <p:cNvSpPr>
              <a:spLocks noChangeShapeType="1"/>
            </p:cNvSpPr>
            <p:nvPr/>
          </p:nvSpPr>
          <p:spPr bwMode="auto">
            <a:xfrm flipH="1">
              <a:off x="1291" y="3284"/>
              <a:ext cx="312" cy="176"/>
            </a:xfrm>
            <a:prstGeom prst="line">
              <a:avLst/>
            </a:prstGeom>
            <a:noFill/>
            <a:ln w="38100">
              <a:solidFill>
                <a:srgbClr val="FFFF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7" name="Line 21"/>
            <p:cNvSpPr>
              <a:spLocks noChangeShapeType="1"/>
            </p:cNvSpPr>
            <p:nvPr/>
          </p:nvSpPr>
          <p:spPr bwMode="auto">
            <a:xfrm flipH="1">
              <a:off x="995" y="3356"/>
              <a:ext cx="224" cy="128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93" name="Groupe 92"/>
          <p:cNvGrpSpPr/>
          <p:nvPr/>
        </p:nvGrpSpPr>
        <p:grpSpPr>
          <a:xfrm>
            <a:off x="6319909" y="5951957"/>
            <a:ext cx="339726" cy="376238"/>
            <a:chOff x="6319909" y="5951957"/>
            <a:chExt cx="339726" cy="376238"/>
          </a:xfrm>
        </p:grpSpPr>
        <p:sp>
          <p:nvSpPr>
            <p:cNvPr id="105" name="Line 69"/>
            <p:cNvSpPr>
              <a:spLocks noChangeShapeType="1"/>
            </p:cNvSpPr>
            <p:nvPr/>
          </p:nvSpPr>
          <p:spPr bwMode="auto">
            <a:xfrm flipH="1" flipV="1">
              <a:off x="6319909" y="6129757"/>
              <a:ext cx="33338" cy="179388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6" name="Line 69"/>
            <p:cNvSpPr>
              <a:spLocks noChangeShapeType="1"/>
            </p:cNvSpPr>
            <p:nvPr/>
          </p:nvSpPr>
          <p:spPr bwMode="auto">
            <a:xfrm flipH="1" flipV="1">
              <a:off x="6424684" y="6148807"/>
              <a:ext cx="33338" cy="179388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7" name="Line 69"/>
            <p:cNvSpPr>
              <a:spLocks noChangeShapeType="1"/>
            </p:cNvSpPr>
            <p:nvPr/>
          </p:nvSpPr>
          <p:spPr bwMode="auto">
            <a:xfrm flipH="1" flipV="1">
              <a:off x="6521522" y="6148807"/>
              <a:ext cx="33338" cy="179388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8" name="Line 69"/>
            <p:cNvSpPr>
              <a:spLocks noChangeShapeType="1"/>
            </p:cNvSpPr>
            <p:nvPr/>
          </p:nvSpPr>
          <p:spPr bwMode="auto">
            <a:xfrm flipH="1" flipV="1">
              <a:off x="6626297" y="6148807"/>
              <a:ext cx="33338" cy="179388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9" name="Line 69"/>
            <p:cNvSpPr>
              <a:spLocks noChangeShapeType="1"/>
            </p:cNvSpPr>
            <p:nvPr/>
          </p:nvSpPr>
          <p:spPr bwMode="auto">
            <a:xfrm>
              <a:off x="6319909" y="6112295"/>
              <a:ext cx="339725" cy="36513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0" name="Line 69"/>
            <p:cNvSpPr>
              <a:spLocks noChangeShapeType="1"/>
            </p:cNvSpPr>
            <p:nvPr/>
          </p:nvSpPr>
          <p:spPr bwMode="auto">
            <a:xfrm flipH="1" flipV="1">
              <a:off x="6446909" y="5951957"/>
              <a:ext cx="3175" cy="168275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77" name="Groupe 76"/>
          <p:cNvGrpSpPr/>
          <p:nvPr/>
        </p:nvGrpSpPr>
        <p:grpSpPr>
          <a:xfrm>
            <a:off x="3713410" y="1633766"/>
            <a:ext cx="339726" cy="376238"/>
            <a:chOff x="3713410" y="1633766"/>
            <a:chExt cx="339726" cy="376238"/>
          </a:xfrm>
        </p:grpSpPr>
        <p:sp>
          <p:nvSpPr>
            <p:cNvPr id="111" name="Line 69"/>
            <p:cNvSpPr>
              <a:spLocks noChangeShapeType="1"/>
            </p:cNvSpPr>
            <p:nvPr/>
          </p:nvSpPr>
          <p:spPr bwMode="auto">
            <a:xfrm flipH="1" flipV="1">
              <a:off x="3713410" y="1811566"/>
              <a:ext cx="33338" cy="179388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2" name="Line 69"/>
            <p:cNvSpPr>
              <a:spLocks noChangeShapeType="1"/>
            </p:cNvSpPr>
            <p:nvPr/>
          </p:nvSpPr>
          <p:spPr bwMode="auto">
            <a:xfrm flipH="1" flipV="1">
              <a:off x="3818185" y="1830616"/>
              <a:ext cx="33338" cy="179388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3" name="Line 69"/>
            <p:cNvSpPr>
              <a:spLocks noChangeShapeType="1"/>
            </p:cNvSpPr>
            <p:nvPr/>
          </p:nvSpPr>
          <p:spPr bwMode="auto">
            <a:xfrm flipH="1" flipV="1">
              <a:off x="3915023" y="1830616"/>
              <a:ext cx="33338" cy="179388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4" name="Line 69"/>
            <p:cNvSpPr>
              <a:spLocks noChangeShapeType="1"/>
            </p:cNvSpPr>
            <p:nvPr/>
          </p:nvSpPr>
          <p:spPr bwMode="auto">
            <a:xfrm flipH="1" flipV="1">
              <a:off x="4019798" y="1830616"/>
              <a:ext cx="33338" cy="179388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5" name="Line 69"/>
            <p:cNvSpPr>
              <a:spLocks noChangeShapeType="1"/>
            </p:cNvSpPr>
            <p:nvPr/>
          </p:nvSpPr>
          <p:spPr bwMode="auto">
            <a:xfrm>
              <a:off x="3713410" y="1794104"/>
              <a:ext cx="339725" cy="36513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6" name="Line 69"/>
            <p:cNvSpPr>
              <a:spLocks noChangeShapeType="1"/>
            </p:cNvSpPr>
            <p:nvPr/>
          </p:nvSpPr>
          <p:spPr bwMode="auto">
            <a:xfrm flipH="1" flipV="1">
              <a:off x="3840410" y="1633766"/>
              <a:ext cx="3175" cy="168275"/>
            </a:xfrm>
            <a:prstGeom prst="line">
              <a:avLst/>
            </a:prstGeom>
            <a:noFill/>
            <a:ln w="38100">
              <a:solidFill>
                <a:srgbClr val="33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17" name="ZoneTexte 116"/>
          <p:cNvSpPr txBox="1"/>
          <p:nvPr/>
        </p:nvSpPr>
        <p:spPr>
          <a:xfrm>
            <a:off x="5924580" y="380405"/>
            <a:ext cx="313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Tracer l’épure du schéma : repère, axes, centres de liaison.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 Light" panose="020F0302020204030204" pitchFamily="34" charset="0"/>
              </a:rPr>
              <a:t>Placer les différentes liaisons </a:t>
            </a:r>
            <a:r>
              <a:rPr lang="fr-FR" b="1" i="1" u="sng" dirty="0">
                <a:latin typeface="Calibri Light" panose="020F0302020204030204" pitchFamily="34" charset="0"/>
              </a:rPr>
              <a:t>correctement orientées</a:t>
            </a:r>
          </a:p>
        </p:txBody>
      </p:sp>
    </p:spTree>
    <p:extLst>
      <p:ext uri="{BB962C8B-B14F-4D97-AF65-F5344CB8AC3E}">
        <p14:creationId xmlns:p14="http://schemas.microsoft.com/office/powerpoint/2010/main" val="309763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f2a451d4-1cb9-4cba-9fb1-90b6692cb228"/>
  <p:tag name="WASPOLLED" val="DBBB4809A30A4F7280035D05A966C783"/>
  <p:tag name="PPTVERSION" val="16"/>
  <p:tag name="TPVERSION" val="8"/>
  <p:tag name="TPFULLVERSION" val="1.5.0.39"/>
  <p:tag name="TPOS" val="2"/>
  <p:tag name="TPLASTSAVEVERSION" val="6.2 PC"/>
  <p:tag name="TPLASTSAVEPRODUCT" val="TurningPoint web for PowerPoin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NUMBERFORMAT" val="0"/>
  <p:tag name="COLORTYPE" val="SCHEME"/>
  <p:tag name="LABELFORMAT" val="0"/>
  <p:tag name="DEFINEDCOLORS" val="3,6,10,45,32,50,13,4,9,55,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ASRESULTS" val="False"/>
  <p:tag name="AUTOOPENPOLL" val="True"/>
  <p:tag name="AUTOFORMATCHART" val="True"/>
  <p:tag name="TYPE" val="MultiChoiceSlide"/>
  <p:tag name="TPQUESTIONXML" val="&lt;?xml version=&quot;1.0&quot;?&gt;&#10;&lt;questionlist xmlns:xsd=&quot;http://www.w3.org/2001/XMLSchema&quot; xmlns:xsi=&quot;http://www.w3.org/2001/XMLSchema-instance&quot;&gt;&#10;  &lt;properties&gt;&#10;    &lt;guid&gt;4CB52D4F0BF34F95B82BF5F1C89966CC&lt;/guid&gt;&#10;    &lt;description /&gt;&#10;    &lt;date&gt;9/16/2017 9:27:41 AM&lt;/date&gt;&#10;  &lt;/properties&gt;&#10;  &lt;questionlisttemplate&gt;&#10;    &lt;correctvalue&gt;1&lt;/correctvalue&gt;&#10;    &lt;incorrectvalue&gt;0&lt;/incorrectvalue&gt;&#10;    &lt;questiontype&gt;1&lt;/questiontype&gt;&#10;    &lt;numberofchoices&gt;4&lt;/numberofchoices&gt;&#10;    &lt;bulletstyle&gt;2&lt;/bulletstyle&gt;&#10;    &lt;questionfont&gt;Verdana&lt;/questionfont&gt;&#10;    &lt;questionfontsize&gt;12&lt;/questionfontsize&gt;&#10;    &lt;answerfont&gt;Verdana&lt;/answerfont&gt;&#10;    &lt;answerfontsize&gt;12&lt;/answerfontsize&gt;&#10;    &lt;showresults&gt;True&lt;/showresults&gt;&#10;    &lt;countdowntime&gt;30&lt;/countdowntime&gt;&#10;    &lt;responsegrid&gt;0&lt;/responsegrid&gt;&#10;  &lt;/questionlisttemplate&gt;&#10;  &lt;questions&gt;&#10;    &lt;multichoice&gt;&#10;      &lt;readonly&gt;False&lt;/readonly&gt;&#10;      &lt;guid&gt;65A9D18C111A48FB95E54BE3B964C467&lt;/guid&gt;&#10;      &lt;repollguid&gt;0DFDAADCC82044BE8EFB7F6EAFE8C807&lt;/repollguid&gt;&#10;      &lt;sourceid&gt;31DE1666719B4D64984511D81FD19754&lt;/sourceid&gt;&#10;      &lt;questiontext&gt;Les hachures peuvent couper&lt;/questiontext&gt;&#10;      &lt;anonymous&gt;False&lt;/anonymous&gt;&#10;      &lt;showresults&gt;True&lt;/showresults&gt;&#10;      &lt;firstresponseonly&gt;False&lt;/firstresponseonly&gt;&#10;      &lt;countdowntime&gt;30&lt;/countdowntime&gt;&#10;      &lt;correctvalue&gt;1&lt;/correctvalue&gt;&#10;      &lt;incorrectvalue&gt;0&lt;/incorrectvalue&gt;&#10;      &lt;speedscoring&gt;False&lt;/speedscoring&gt;&#10;      &lt;responsegrid&gt;0&lt;/responsegrid&gt;&#10;      &lt;countdowntimer&gt;False&lt;/countdowntimer&gt;&#10;      &lt;metadata&gt;&#10;        &lt;entry&gt;&#10;          &lt;key&gt;AUTOFORMATCHART&lt;/key&gt;&#10;          &lt;value&gt;True&lt;/value&gt;&#10;        &lt;/entry&gt;&#10;        &lt;entry&gt;&#10;          &lt;key&gt;AUTOOPENPOLL&lt;/key&gt;&#10;          &lt;value&gt;True&lt;/value&gt;&#10;        &lt;/entry&gt;&#10;        &lt;entry&gt;&#10;          &lt;key&gt;LIVECHARTING&lt;/key&gt;&#10;          &lt;value&gt;False&lt;/value&gt;&#10;        &lt;/entry&gt;&#10;      &lt;/metadata&gt;&#10;      &lt;answers&gt;&#10;        &lt;answer&gt;&#10;          &lt;guid&gt;FE4E57677C3246C6B112350CB62002BA&lt;/guid&gt;&#10;          &lt;answertext&gt;Un trait fort&lt;/answertext&gt;&#10;          &lt;valuetype&gt;0&lt;/valuetype&gt;&#10;        &lt;/answer&gt;&#10;        &lt;answer&gt;&#10;          &lt;guid&gt;AC4E77A2C26048C0AA7DC60026B9F71E&lt;/guid&gt;&#10;          &lt;answertext&gt;Un trait fin&lt;/answertext&gt;&#10;          &lt;valuetype&gt;0&lt;/valuetype&gt;&#10;        &lt;/answer&gt;&#10;        &lt;answer&gt;&#10;          &lt;guid&gt;46AB3E903785416EB0C39F13E09647A7&lt;/guid&gt;&#10;          &lt;answertext&gt;Un trait mixte&lt;/answertext&gt;&#10;          &lt;valuetype&gt;0&lt;/valuetype&gt;&#10;        &lt;/answer&gt;&#10;        &lt;answer&gt;&#10;          &lt;guid&gt;EE72C168BFB249B3928D8FD5A2B0B0EC&lt;/guid&gt;&#10;          &lt;answertext&gt;Un trait en pointillé&lt;/answertext&gt;&#10;          &lt;valuetype&gt;0&lt;/valuetype&gt;&#10;        &lt;/answer&gt;&#10;      &lt;/answers&gt;&#10;      &lt;responselimit&gt;3&lt;/responselimit&gt;&#10;      &lt;allowduplicates&gt;False&lt;/allowduplicates&gt;&#10;      &lt;bulletstyle&gt;2&lt;/bulletstyle&gt;&#10;      &lt;allornothingscoring&gt;False&lt;/allornothingscoring&gt;&#10;      &lt;truefalse&gt;False&lt;/truefalse&gt;&#10;      &lt;demographic&gt;False&lt;/demographic&gt;&#10;      &lt;correctanswerindicator&gt;False&lt;/correctanswerindicator&gt;&#10;    &lt;/multichoice&gt;&#10;  &lt;/questions&gt;&#10;&lt;/questionlist&gt;"/>
  <p:tag name="LIVECHARTING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NUMBERFORMAT" val="0"/>
  <p:tag name="COLORTYPE" val="SCHEME"/>
  <p:tag name="LABELFORMAT" val="0"/>
  <p:tag name="DEFINEDCOLORS" val="3,6,10,45,32,50,13,4,9,55,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OOPENPOLL" val="True"/>
  <p:tag name="AUTOFORMATCHART" val="True"/>
  <p:tag name="HASRESULTS" val="False"/>
  <p:tag name="TYPE" val="MultiChoiceSlide"/>
  <p:tag name="TPQUESTIONXML" val="&lt;?xml version=&quot;1.0&quot;?&gt;&#10;&lt;questionlist xmlns:xsd=&quot;http://www.w3.org/2001/XMLSchema&quot; xmlns:xsi=&quot;http://www.w3.org/2001/XMLSchema-instance&quot;&gt;&#10;  &lt;properties&gt;&#10;    &lt;guid&gt;970DFA2BB6E14D57B911030FB9CC84B3&lt;/guid&gt;&#10;    &lt;description /&gt;&#10;    &lt;date&gt;9/16/2017 9:28:54 AM&lt;/date&gt;&#10;  &lt;/properties&gt;&#10;  &lt;questionlisttemplate&gt;&#10;    &lt;correctvalue&gt;1&lt;/correctvalue&gt;&#10;    &lt;incorrectvalue&gt;0&lt;/incorrectvalue&gt;&#10;    &lt;questiontype&gt;1&lt;/questiontype&gt;&#10;    &lt;numberofchoices&gt;4&lt;/numberofchoices&gt;&#10;    &lt;bulletstyle&gt;2&lt;/bulletstyle&gt;&#10;    &lt;questionfont&gt;Verdana&lt;/questionfont&gt;&#10;    &lt;questionfontsize&gt;12&lt;/questionfontsize&gt;&#10;    &lt;answerfont&gt;Verdana&lt;/answerfont&gt;&#10;    &lt;answerfontsize&gt;12&lt;/answerfontsize&gt;&#10;    &lt;showresults&gt;True&lt;/showresults&gt;&#10;    &lt;countdowntime&gt;30&lt;/countdowntime&gt;&#10;    &lt;responsegrid&gt;0&lt;/responsegrid&gt;&#10;  &lt;/questionlisttemplate&gt;&#10;  &lt;questions&gt;&#10;    &lt;multichoice&gt;&#10;      &lt;readonly&gt;False&lt;/readonly&gt;&#10;      &lt;guid&gt;151DF01A3A024A97804A1EE94DC07323&lt;/guid&gt;&#10;      &lt;repollguid&gt;F4480CEE240B4F46B8CDA2171EED647D&lt;/repollguid&gt;&#10;      &lt;sourceid&gt;A85AB2DBFE0440299D35EB8734463BA5&lt;/sourceid&gt;&#10;      &lt;questiontext&gt;Quel matériau représente ces hachures?&lt;/questiontext&gt;&#10;      &lt;anonymous&gt;False&lt;/anonymous&gt;&#10;      &lt;showresults&gt;True&lt;/showresults&gt;&#10;      &lt;firstresponseonly&gt;False&lt;/firstresponseonly&gt;&#10;      &lt;countdowntime&gt;30&lt;/countdowntime&gt;&#10;      &lt;correctvalue&gt;1&lt;/correctvalue&gt;&#10;      &lt;incorrectvalue&gt;0&lt;/incorrectvalue&gt;&#10;      &lt;speedscoring&gt;False&lt;/speedscoring&gt;&#10;      &lt;responsegrid&gt;0&lt;/responsegrid&gt;&#10;      &lt;countdowntimer&gt;False&lt;/countdowntimer&gt;&#10;      &lt;metadata&gt;&#10;        &lt;entry&gt;&#10;          &lt;key&gt;AUTOFORMATCHART&lt;/key&gt;&#10;          &lt;value&gt;True&lt;/value&gt;&#10;        &lt;/entry&gt;&#10;        &lt;entry&gt;&#10;          &lt;key&gt;AUTOOPENPOLL&lt;/key&gt;&#10;          &lt;value&gt;True&lt;/value&gt;&#10;        &lt;/entry&gt;&#10;        &lt;entry&gt;&#10;          &lt;key&gt;LIVECHARTING&lt;/key&gt;&#10;          &lt;value&gt;False&lt;/value&gt;&#10;        &lt;/entry&gt;&#10;      &lt;/metadata&gt;&#10;      &lt;answers&gt;&#10;        &lt;answer&gt;&#10;          &lt;guid&gt;38926BA0A70A4E88ABDB3BD761250156&lt;/guid&gt;&#10;          &lt;answertext&gt;Un alliage de cuivre&lt;/answertext&gt;&#10;          &lt;valuetype&gt;0&lt;/valuetype&gt;&#10;        &lt;/answer&gt;&#10;        &lt;answer&gt;&#10;          &lt;guid&gt;DC1A9B12E78F4F83A42E394839A98DF9&lt;/guid&gt;&#10;          &lt;answertext&gt;Un alliage d’aluminium&lt;/answertext&gt;&#10;          &lt;valuetype&gt;0&lt;/valuetype&gt;&#10;        &lt;/answer&gt;&#10;        &lt;answer&gt;&#10;          &lt;guid&gt;189379153A1C459B8CC42E7CC7F31CF1&lt;/guid&gt;&#10;          &lt;answertext&gt;Un polymère&lt;/answertext&gt;&#10;          &lt;valuetype&gt;0&lt;/valuetype&gt;&#10;        &lt;/answer&gt;&#10;      &lt;/answers&gt;&#10;      &lt;responselimit&gt;1&lt;/responselimit&gt;&#10;      &lt;allowduplicates&gt;False&lt;/allowduplicates&gt;&#10;      &lt;bulletstyle&gt;2&lt;/bulletstyle&gt;&#10;      &lt;allornothingscoring&gt;False&lt;/allornothingscoring&gt;&#10;      &lt;truefalse&gt;False&lt;/truefalse&gt;&#10;      &lt;demographic&gt;False&lt;/demographic&gt;&#10;      &lt;correctanswerindicator&gt;False&lt;/correctanswerindicator&gt;&#10;    &lt;/multichoice&gt;&#10;  &lt;/questions&gt;&#10;&lt;/questionlist&gt;"/>
  <p:tag name="LIVECHARTING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NUMBERFORMAT" val="0"/>
  <p:tag name="COLORTYPE" val="SCHEME"/>
  <p:tag name="LABELFORMAT" val="0"/>
  <p:tag name="DEFINEDCOLORS" val="3,6,10,45,32,50,13,4,9,55,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OOPENPOLL" val="True"/>
  <p:tag name="AUTOFORMATCHART" val="True"/>
  <p:tag name="HASRESULTS" val="False"/>
  <p:tag name="TYPE" val="MultiChoiceSlide"/>
  <p:tag name="TPQUESTIONXML" val="&lt;?xml version=&quot;1.0&quot;?&gt;&#10;&lt;questionlist xmlns:xsd=&quot;http://www.w3.org/2001/XMLSchema&quot; xmlns:xsi=&quot;http://www.w3.org/2001/XMLSchema-instance&quot;&gt;&#10;  &lt;properties&gt;&#10;    &lt;guid&gt;D5F2B9A6E50748CC9384482D069BFE88&lt;/guid&gt;&#10;    &lt;description /&gt;&#10;    &lt;date&gt;9/16/2017 9:30:34 AM&lt;/date&gt;&#10;  &lt;/properties&gt;&#10;  &lt;questionlisttemplate&gt;&#10;    &lt;correctvalue&gt;1&lt;/correctvalue&gt;&#10;    &lt;incorrectvalue&gt;0&lt;/incorrectvalue&gt;&#10;    &lt;questiontype&gt;1&lt;/questiontype&gt;&#10;    &lt;numberofchoices&gt;4&lt;/numberofchoices&gt;&#10;    &lt;bulletstyle&gt;2&lt;/bulletstyle&gt;&#10;    &lt;questionfont&gt;Verdana&lt;/questionfont&gt;&#10;    &lt;questionfontsize&gt;12&lt;/questionfontsize&gt;&#10;    &lt;answerfont&gt;Verdana&lt;/answerfont&gt;&#10;    &lt;answerfontsize&gt;12&lt;/answerfontsize&gt;&#10;    &lt;showresults&gt;True&lt;/showresults&gt;&#10;    &lt;countdowntime&gt;30&lt;/countdowntime&gt;&#10;    &lt;responsegrid&gt;0&lt;/responsegrid&gt;&#10;  &lt;/questionlisttemplate&gt;&#10;  &lt;questions&gt;&#10;    &lt;multichoice&gt;&#10;      &lt;readonly&gt;False&lt;/readonly&gt;&#10;      &lt;guid&gt;0ABE3717365D4BD98D5CA0F135398722&lt;/guid&gt;&#10;      &lt;repollguid&gt;0B9F6E075DCE4E25B9E55AB5CAFC84FC&lt;/repollguid&gt;&#10;      &lt;sourceid&gt;0115E1E927974D658490C87F617367FE&lt;/sourceid&gt;&#10;      &lt;questiontext&gt;Quelles pièces ne doit on pas couper dans une vue en coupe?&lt;/questiontext&gt;&#10;      &lt;anonymous&gt;False&lt;/anonymous&gt;&#10;      &lt;showresults&gt;True&lt;/showresults&gt;&#10;      &lt;firstresponseonly&gt;False&lt;/firstresponseonly&gt;&#10;      &lt;countdowntime&gt;30&lt;/countdowntime&gt;&#10;      &lt;correctvalue&gt;1&lt;/correctvalue&gt;&#10;      &lt;incorrectvalue&gt;0&lt;/incorrectvalue&gt;&#10;      &lt;speedscoring&gt;False&lt;/speedscoring&gt;&#10;      &lt;responsegrid&gt;0&lt;/responsegrid&gt;&#10;      &lt;countdowntimer&gt;False&lt;/countdowntimer&gt;&#10;      &lt;metadata&gt;&#10;        &lt;entry&gt;&#10;          &lt;key&gt;AUTOFORMATCHART&lt;/key&gt;&#10;          &lt;value&gt;True&lt;/value&gt;&#10;        &lt;/entry&gt;&#10;        &lt;entry&gt;&#10;          &lt;key&gt;AUTOOPENPOLL&lt;/key&gt;&#10;          &lt;value&gt;True&lt;/value&gt;&#10;        &lt;/entry&gt;&#10;        &lt;entry&gt;&#10;          &lt;key&gt;LIVECHARTING&lt;/key&gt;&#10;          &lt;value&gt;False&lt;/value&gt;&#10;        &lt;/entry&gt;&#10;      &lt;/metadata&gt;&#10;      &lt;answers&gt;&#10;        &lt;answer&gt;&#10;          &lt;guid&gt;9403BD57E550426FA62A35BD27C965F3&lt;/guid&gt;&#10;          &lt;answertext&gt;Vis&lt;/answertext&gt;&#10;          &lt;valuetype&gt;-1&lt;/valuetype&gt;&#10;        &lt;/answer&gt;&#10;        &lt;answer&gt;&#10;          &lt;guid&gt;B8738094D39945D49017B132AF0D2CD5&lt;/guid&gt;&#10;          &lt;answertext&gt;Axe&lt;/answertext&gt;&#10;          &lt;valuetype&gt;-1&lt;/valuetype&gt;&#10;        &lt;/answer&gt;&#10;        &lt;answer&gt;&#10;          &lt;guid&gt;5BE7C3BE4F6743E8B6B6AF6085488589&lt;/guid&gt;&#10;          &lt;answertext&gt;Roulements&lt;/answertext&gt;&#10;          &lt;valuetype&gt;-1&lt;/valuetype&gt;&#10;        &lt;/answer&gt;&#10;        &lt;answer&gt;&#10;          &lt;guid&gt;2A168956DD2C419BAEC7A72291208E7A&lt;/guid&gt;&#10;          &lt;answertext&gt;Circlips&lt;/answertext&gt;&#10;          &lt;valuetype&gt;-1&lt;/valuetype&gt;&#10;        &lt;/answer&gt;&#10;      &lt;/answers&gt;&#10;      &lt;responselimit&gt;4&lt;/responselimit&gt;&#10;      &lt;allowduplicates&gt;False&lt;/allowduplicates&gt;&#10;      &lt;bulletstyle&gt;2&lt;/bulletstyle&gt;&#10;      &lt;allornothingscoring&gt;False&lt;/allornothingscoring&gt;&#10;      &lt;truefalse&gt;False&lt;/truefalse&gt;&#10;      &lt;demographic&gt;False&lt;/demographic&gt;&#10;      &lt;correctanswerindicator&gt;False&lt;/correctanswerindicator&gt;&#10;    &lt;/multichoice&gt;&#10;  &lt;/questions&gt;&#10;&lt;/questionlist&gt;"/>
  <p:tag name="LIVECHARTING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NUMBERFORMAT" val="0"/>
  <p:tag name="COLORTYPE" val="SCHEME"/>
  <p:tag name="LABELFORMAT" val="0"/>
  <p:tag name="DEFINEDCOLORS" val="3,6,10,45,32,50,13,4,9,55,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OOPENPOLL" val="True"/>
  <p:tag name="AUTOFORMATCHART" val="True"/>
  <p:tag name="RESULTS" val="Dans un plan de définition je dois intégrer une nomenclature.[;crlf;]3[;]3[;]3[;]False[;]0[;][;crlf;]1,33333333333333[;]1[;]0,471404520791032[;]0,222222222222222[;crlf;]2[;]0[;]Vrai1[;]Vrai[;][;crlf;]1[;]0[;]Faux2[;]Faux[;]"/>
  <p:tag name="HASRESULTS" val="True"/>
  <p:tag name="TYPE" val="TrueFalse"/>
  <p:tag name="TPQUESTIONXML" val="&lt;?xml version=&quot;1.0&quot;?&gt;&#10;&lt;questionlist xmlns:xsd=&quot;http://www.w3.org/2001/XMLSchema&quot; xmlns:xsi=&quot;http://www.w3.org/2001/XMLSchema-instance&quot;&gt;&#10;  &lt;properties&gt;&#10;    &lt;guid&gt;0241476D6687476A8220CB1BB896FD6A&lt;/guid&gt;&#10;    &lt;description /&gt;&#10;    &lt;date&gt;9/16/2017 9:15:43 AM&lt;/date&gt;&#10;  &lt;/properties&gt;&#10;  &lt;questionlisttemplate&gt;&#10;    &lt;correctvalue&gt;1&lt;/correctvalue&gt;&#10;    &lt;incorrectvalue&gt;0&lt;/incorrectvalue&gt;&#10;    &lt;questiontype&gt;1&lt;/questiontype&gt;&#10;    &lt;numberofchoices&gt;4&lt;/numberofchoices&gt;&#10;    &lt;bulletstyle&gt;2&lt;/bulletstyle&gt;&#10;    &lt;questionfont&gt;Verdana&lt;/questionfont&gt;&#10;    &lt;questionfontsize&gt;12&lt;/questionfontsize&gt;&#10;    &lt;answerfont&gt;Verdana&lt;/answerfont&gt;&#10;    &lt;answerfontsize&gt;12&lt;/answerfontsize&gt;&#10;    &lt;showresults&gt;True&lt;/showresults&gt;&#10;    &lt;countdowntime&gt;30&lt;/countdowntime&gt;&#10;    &lt;responsegrid&gt;0&lt;/responsegrid&gt;&#10;  &lt;/questionlisttemplate&gt;&#10;  &lt;questions&gt;&#10;    &lt;multichoice&gt;&#10;      &lt;readonly&gt;False&lt;/readonly&gt;&#10;      &lt;guid&gt;D043D4DC75AE4440B18F80B17D0D428F&lt;/guid&gt;&#10;      &lt;repollguid&gt;2F81B73D9F5C4FAB8B7759CCA9713EBA&lt;/repollguid&gt;&#10;      &lt;sourceid&gt;2568DFC726BD415F95CA0A5DBA45D321&lt;/sourceid&gt;&#10;      &lt;questiontext&gt;Dans un plan de définition je dois intégrer une nomenclature.&lt;/questiontext&gt;&#10;      &lt;anonymous&gt;False&lt;/anonymous&gt;&#10;      &lt;showresults&gt;True&lt;/showresults&gt;&#10;      &lt;firstresponseonly&gt;False&lt;/firstresponseonly&gt;&#10;      &lt;countdowntime&gt;30&lt;/countdowntime&gt;&#10;      &lt;correctvalue&gt;1&lt;/correctvalue&gt;&#10;      &lt;incorrectvalue&gt;0&lt;/incorrectvalue&gt;&#10;      &lt;speedscoring&gt;False&lt;/speedscoring&gt;&#10;      &lt;responsegrid&gt;0&lt;/responsegrid&gt;&#10;      &lt;countdowntimer&gt;False&lt;/countdowntimer&gt;&#10;      &lt;metadata&gt;&#10;        &lt;entry&gt;&#10;          &lt;key&gt;AUTOFORMATCHART&lt;/key&gt;&#10;          &lt;value&gt;True&lt;/value&gt;&#10;        &lt;/entry&gt;&#10;        &lt;entry&gt;&#10;          &lt;key&gt;AUTOOPENPOLL&lt;/key&gt;&#10;          &lt;value&gt;True&lt;/value&gt;&#10;        &lt;/entry&gt;&#10;        &lt;entry&gt;&#10;          &lt;key&gt;LIVECHARTING&lt;/key&gt;&#10;          &lt;value&gt;False&lt;/value&gt;&#10;        &lt;/entry&gt;&#10;      &lt;/metadata&gt;&#10;      &lt;answers&gt;&#10;        &lt;answer&gt;&#10;          &lt;guid&gt;8772176C6A15489AB6BCDA198A8E15B2&lt;/guid&gt;&#10;          &lt;answertext&gt;Vrai&lt;/answertext&gt;&#10;          &lt;valuetype&gt;-1&lt;/valuetype&gt;&#10;        &lt;/answer&gt;&#10;        &lt;answer&gt;&#10;          &lt;guid&gt;CB9C6C53EA644B99B6A3230374CF8263&lt;/guid&gt;&#10;          &lt;answertext&gt;Faux&lt;/answertext&gt;&#10;          &lt;valuetype&gt;-1&lt;/valuetype&gt;&#10;        &lt;/answer&gt;&#10;      &lt;/answers&gt;&#10;      &lt;responselimit&gt;1&lt;/responselimit&gt;&#10;      &lt;allowduplicates&gt;False&lt;/allowduplicates&gt;&#10;      &lt;bulletstyle&gt;2&lt;/bulletstyle&gt;&#10;      &lt;allornothingscoring&gt;False&lt;/allornothingscoring&gt;&#10;      &lt;truefalse&gt;True&lt;/truefalse&gt;&#10;      &lt;demographic&gt;False&lt;/demographic&gt;&#10;      &lt;correctanswerindicator&gt;False&lt;/correctanswerindicator&gt;&#10;    &lt;/multichoice&gt;&#10;  &lt;/questions&gt;&#10;&lt;/questionlist&gt;"/>
  <p:tag name="LIVECHARTING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OOPENPOLL" val="True"/>
  <p:tag name="AUTOFORMATCHART" val="True"/>
  <p:tag name="HASRESULTS" val="False"/>
  <p:tag name="TYPE" val="TrueFalse"/>
  <p:tag name="TPQUESTIONXML" val="&lt;?xml version=&quot;1.0&quot;?&gt;&#10;&lt;questionlist xmlns:xsd=&quot;http://www.w3.org/2001/XMLSchema&quot; xmlns:xsi=&quot;http://www.w3.org/2001/XMLSchema-instance&quot;&gt;&#10;  &lt;properties&gt;&#10;    &lt;guid&gt;F402CBEE889A464993B4C738A26F8EDD&lt;/guid&gt;&#10;    &lt;description /&gt;&#10;    &lt;date&gt;9/16/2017 10:09:41 AM&lt;/date&gt;&#10;  &lt;/properties&gt;&#10;  &lt;questionlisttemplate&gt;&#10;    &lt;correctvalue&gt;1&lt;/correctvalue&gt;&#10;    &lt;incorrectvalue&gt;0&lt;/incorrectvalue&gt;&#10;    &lt;questiontype&gt;1&lt;/questiontype&gt;&#10;    &lt;numberofchoices&gt;4&lt;/numberofchoices&gt;&#10;    &lt;bulletstyle&gt;2&lt;/bulletstyle&gt;&#10;    &lt;questionfont&gt;Verdana&lt;/questionfont&gt;&#10;    &lt;questionfontsize&gt;12&lt;/questionfontsize&gt;&#10;    &lt;answerfont&gt;Verdana&lt;/answerfont&gt;&#10;    &lt;answerfontsize&gt;12&lt;/answerfontsize&gt;&#10;    &lt;showresults&gt;True&lt;/showresults&gt;&#10;    &lt;countdowntime&gt;30&lt;/countdowntime&gt;&#10;    &lt;responsegrid&gt;0&lt;/responsegrid&gt;&#10;  &lt;/questionlisttemplate&gt;&#10;  &lt;questions&gt;&#10;    &lt;multichoice&gt;&#10;      &lt;readonly&gt;False&lt;/readonly&gt;&#10;      &lt;guid&gt;45525062CF6E4680B927F7E81D4F0728&lt;/guid&gt;&#10;      &lt;repollguid&gt;4353AB618867446ABE3BC66F84A72F07&lt;/repollguid&gt;&#10;      &lt;sourceid&gt;615F7480DDF74362A7C8F6A5A64C9416&lt;/sourceid&gt;&#10;      &lt;questiontext&gt;La particularité d’une vis Hc est d’être sans tête&lt;/questiontext&gt;&#10;      &lt;anonymous&gt;False&lt;/anonymous&gt;&#10;      &lt;showresults&gt;True&lt;/showresults&gt;&#10;      &lt;firstresponseonly&gt;False&lt;/firstresponseonly&gt;&#10;      &lt;countdowntime&gt;30&lt;/countdowntime&gt;&#10;      &lt;correctvalue&gt;1&lt;/correctvalue&gt;&#10;      &lt;incorrectvalue&gt;0&lt;/incorrectvalue&gt;&#10;      &lt;speedscoring&gt;False&lt;/speedscoring&gt;&#10;      &lt;responsegrid&gt;0&lt;/responsegrid&gt;&#10;      &lt;countdowntimer&gt;False&lt;/countdowntimer&gt;&#10;      &lt;metadata&gt;&#10;        &lt;entry&gt;&#10;          &lt;key&gt;AUTOFORMATCHART&lt;/key&gt;&#10;          &lt;value&gt;True&lt;/value&gt;&#10;        &lt;/entry&gt;&#10;        &lt;entry&gt;&#10;          &lt;key&gt;AUTOOPENPOLL&lt;/key&gt;&#10;          &lt;value&gt;True&lt;/value&gt;&#10;        &lt;/entry&gt;&#10;        &lt;entry&gt;&#10;          &lt;key&gt;LIVECHARTING&lt;/key&gt;&#10;          &lt;value&gt;False&lt;/value&gt;&#10;        &lt;/entry&gt;&#10;      &lt;/metadata&gt;&#10;      &lt;answers&gt;&#10;        &lt;answer&gt;&#10;          &lt;guid&gt;3E876719C2D24240AAA260C4A6D2EDC5&lt;/guid&gt;&#10;          &lt;answertext&gt;Vrai&lt;/answertext&gt;&#10;          &lt;valuetype&gt;0&lt;/valuetype&gt;&#10;        &lt;/answer&gt;&#10;        &lt;answer&gt;&#10;          &lt;guid&gt;30A5485301AC4677B9C220A311ADF36D&lt;/guid&gt;&#10;          &lt;answertext&gt;Faux&lt;/answertext&gt;&#10;          &lt;valuetype&gt;0&lt;/valuetype&gt;&#10;        &lt;/answer&gt;&#10;      &lt;/answers&gt;&#10;      &lt;responselimit&gt;1&lt;/responselimit&gt;&#10;      &lt;allowduplicates&gt;False&lt;/allowduplicates&gt;&#10;      &lt;bulletstyle&gt;2&lt;/bulletstyle&gt;&#10;      &lt;allornothingscoring&gt;False&lt;/allornothingscoring&gt;&#10;      &lt;truefalse&gt;True&lt;/truefalse&gt;&#10;      &lt;demographic&gt;False&lt;/demographic&gt;&#10;      &lt;correctanswerindicator&gt;False&lt;/correctanswerindicator&gt;&#10;    &lt;/multichoice&gt;&#10;  &lt;/questions&gt;&#10;&lt;/questionlist&gt;"/>
  <p:tag name="LIVECHARTING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NUMBERFORMAT" val="0"/>
  <p:tag name="COLORTYPE" val="SCHEME"/>
  <p:tag name="LABELFORMAT" val="0"/>
  <p:tag name="DEFINEDCOLORS" val="3,6,10,45,32,50,13,4,9,55,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OOPENPOLL" val="True"/>
  <p:tag name="AUTOFORMATCHART" val="True"/>
  <p:tag name="HASRESULTS" val="False"/>
  <p:tag name="TYPE" val="MultiChoiceSlide"/>
  <p:tag name="TPQUESTIONXML" val="&lt;?xml version=&quot;1.0&quot;?&gt;&#10;&lt;questionlist xmlns:xsd=&quot;http://www.w3.org/2001/XMLSchema&quot; xmlns:xsi=&quot;http://www.w3.org/2001/XMLSchema-instance&quot;&gt;&#10;  &lt;properties&gt;&#10;    &lt;guid&gt;CA197057ADD14A0C91DAE115DD22A3DF&lt;/guid&gt;&#10;    &lt;description /&gt;&#10;    &lt;date&gt;9/16/2017 10:10:22 AM&lt;/date&gt;&#10;  &lt;/properties&gt;&#10;  &lt;questionlisttemplate&gt;&#10;    &lt;correctvalue&gt;1&lt;/correctvalue&gt;&#10;    &lt;incorrectvalue&gt;0&lt;/incorrectvalue&gt;&#10;    &lt;questiontype&gt;1&lt;/questiontype&gt;&#10;    &lt;numberofchoices&gt;4&lt;/numberofchoices&gt;&#10;    &lt;bulletstyle&gt;2&lt;/bulletstyle&gt;&#10;    &lt;questionfont&gt;Verdana&lt;/questionfont&gt;&#10;    &lt;questionfontsize&gt;12&lt;/questionfontsize&gt;&#10;    &lt;answerfont&gt;Verdana&lt;/answerfont&gt;&#10;    &lt;answerfontsize&gt;12&lt;/answerfontsize&gt;&#10;    &lt;showresults&gt;True&lt;/showresults&gt;&#10;    &lt;countdowntime&gt;30&lt;/countdowntime&gt;&#10;    &lt;responsegrid&gt;0&lt;/responsegrid&gt;&#10;  &lt;/questionlisttemplate&gt;&#10;  &lt;questions&gt;&#10;    &lt;multichoice&gt;&#10;      &lt;readonly&gt;False&lt;/readonly&gt;&#10;      &lt;guid&gt;6B938779D71B4F3E94E19F7DC5AEE4F1&lt;/guid&gt;&#10;      &lt;repollguid&gt;5ACC03ACA0C14F3A9F2CFB401684D835&lt;/repollguid&gt;&#10;      &lt;sourceid&gt;7DC065F08D0445FEA78C8EBAA7446E43&lt;/sourceid&gt;&#10;      &lt;questiontext&gt;La représentation ci-dessous correspond à&lt;/questiontext&gt;&#10;      &lt;anonymous&gt;False&lt;/anonymous&gt;&#10;      &lt;showresults&gt;True&lt;/showresults&gt;&#10;      &lt;firstresponseonly&gt;False&lt;/firstresponseonly&gt;&#10;      &lt;countdowntime&gt;30&lt;/countdowntime&gt;&#10;      &lt;correctvalue&gt;1&lt;/correctvalue&gt;&#10;      &lt;incorrectvalue&gt;0&lt;/incorrectvalue&gt;&#10;      &lt;speedscoring&gt;False&lt;/speedscoring&gt;&#10;      &lt;responsegrid&gt;0&lt;/responsegrid&gt;&#10;      &lt;countdowntimer&gt;False&lt;/countdowntimer&gt;&#10;      &lt;metadata&gt;&#10;        &lt;entry&gt;&#10;          &lt;key&gt;AUTOFORMATCHART&lt;/key&gt;&#10;          &lt;value&gt;True&lt;/value&gt;&#10;        &lt;/entry&gt;&#10;        &lt;entry&gt;&#10;          &lt;key&gt;AUTOOPENPOLL&lt;/key&gt;&#10;          &lt;value&gt;True&lt;/value&gt;&#10;        &lt;/entry&gt;&#10;        &lt;entry&gt;&#10;          &lt;key&gt;LIVECHARTING&lt;/key&gt;&#10;          &lt;value&gt;False&lt;/value&gt;&#10;        &lt;/entry&gt;&#10;      &lt;/metadata&gt;&#10;      &lt;answers&gt;&#10;        &lt;answer&gt;&#10;          &lt;guid&gt;505E79CF8F7F42DFBAAFC25F5CA285E2&lt;/guid&gt;&#10;          &lt;answertext&gt;Un écrou&lt;/answertext&gt;&#10;          &lt;valuetype&gt;0&lt;/valuetype&gt;&#10;        &lt;/answer&gt;&#10;        &lt;answer&gt;&#10;          &lt;guid&gt;20F5E93C626147B7B491C6FB92EE67B6&lt;/guid&gt;&#10;          &lt;answertext&gt;Un écrou autofreineur&lt;/answertext&gt;&#10;          &lt;valuetype&gt;0&lt;/valuetype&gt;&#10;        &lt;/answer&gt;&#10;        &lt;answer&gt;&#10;          &lt;guid&gt;CCB4F7FFD4D54A148CA32D2C4DB96B6C&lt;/guid&gt;&#10;          &lt;answertext&gt;Un écrou nylstop&lt;/answertext&gt;&#10;          &lt;valuetype&gt;0&lt;/valuetype&gt;&#10;        &lt;/answer&gt;&#10;      &lt;/answers&gt;&#10;      &lt;responselimit&gt;3&lt;/responselimit&gt;&#10;      &lt;allowduplicates&gt;False&lt;/allowduplicates&gt;&#10;      &lt;bulletstyle&gt;2&lt;/bulletstyle&gt;&#10;      &lt;allornothingscoring&gt;False&lt;/allornothingscoring&gt;&#10;      &lt;truefalse&gt;False&lt;/truefalse&gt;&#10;      &lt;demographic&gt;False&lt;/demographic&gt;&#10;      &lt;correctanswerindicator&gt;False&lt;/correctanswerindicator&gt;&#10;    &lt;/multichoice&gt;&#10;  &lt;/questions&gt;&#10;&lt;/questionlist&gt;"/>
  <p:tag name="LIVECHARTING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COLORTYPE" val="SCHEME"/>
  <p:tag name="LABELFORMAT" val="0"/>
  <p:tag name="DEFINEDCOLORS" val="3,6,10,45,32,50,13,4,9,55,1"/>
  <p:tag name="NUMBERFORMA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OOPENPOLL" val="True"/>
  <p:tag name="AUTOFORMATCHART" val="True"/>
  <p:tag name="HASRESULTS" val="False"/>
  <p:tag name="TYPE" val="MultiChoiceSlide"/>
  <p:tag name="TPQUESTIONXML" val="&lt;?xml version=&quot;1.0&quot;?&gt;&#10;&lt;questionlist xmlns:xsd=&quot;http://www.w3.org/2001/XMLSchema&quot; xmlns:xsi=&quot;http://www.w3.org/2001/XMLSchema-instance&quot;&gt;&#10;  &lt;properties&gt;&#10;    &lt;guid&gt;77E6629F14AE41C4B65FDBCDF4137546&lt;/guid&gt;&#10;    &lt;description /&gt;&#10;    &lt;date&gt;9/16/2017 10:12:13 AM&lt;/date&gt;&#10;  &lt;/properties&gt;&#10;  &lt;questionlisttemplate&gt;&#10;    &lt;correctvalue&gt;1&lt;/correctvalue&gt;&#10;    &lt;incorrectvalue&gt;0&lt;/incorrectvalue&gt;&#10;    &lt;questiontype&gt;1&lt;/questiontype&gt;&#10;    &lt;numberofchoices&gt;4&lt;/numberofchoices&gt;&#10;    &lt;bulletstyle&gt;2&lt;/bulletstyle&gt;&#10;    &lt;questionfont&gt;Verdana&lt;/questionfont&gt;&#10;    &lt;questionfontsize&gt;12&lt;/questionfontsize&gt;&#10;    &lt;answerfont&gt;Verdana&lt;/answerfont&gt;&#10;    &lt;answerfontsize&gt;12&lt;/answerfontsize&gt;&#10;    &lt;showresults&gt;True&lt;/showresults&gt;&#10;    &lt;countdowntime&gt;30&lt;/countdowntime&gt;&#10;    &lt;responsegrid&gt;0&lt;/responsegrid&gt;&#10;  &lt;/questionlisttemplate&gt;&#10;  &lt;questions&gt;&#10;    &lt;multichoice&gt;&#10;      &lt;readonly&gt;False&lt;/readonly&gt;&#10;      &lt;guid&gt;85033F38B188490B98DFFC8449F735D9&lt;/guid&gt;&#10;      &lt;repollguid&gt;FEA8AC5573E443159C409067D973EB51&lt;/repollguid&gt;&#10;      &lt;sourceid&gt;9A5F8FC5B5474E9297590487A1692029&lt;/sourceid&gt;&#10;      &lt;questiontext&gt;Le perçage pour un trou taraudé se fait&lt;/questiontext&gt;&#10;      &lt;anonymous&gt;False&lt;/anonymous&gt;&#10;      &lt;showresults&gt;True&lt;/showresults&gt;&#10;      &lt;firstresponseonly&gt;False&lt;/firstresponseonly&gt;&#10;      &lt;countdowntime&gt;30&lt;/countdowntime&gt;&#10;      &lt;correctvalue&gt;1&lt;/correctvalue&gt;&#10;      &lt;incorrectvalue&gt;0&lt;/incorrectvalue&gt;&#10;      &lt;speedscoring&gt;False&lt;/speedscoring&gt;&#10;      &lt;responsegrid&gt;0&lt;/responsegrid&gt;&#10;      &lt;countdowntimer&gt;False&lt;/countdowntimer&gt;&#10;      &lt;metadata&gt;&#10;        &lt;entry&gt;&#10;          &lt;key&gt;AUTOFORMATCHART&lt;/key&gt;&#10;          &lt;value&gt;True&lt;/value&gt;&#10;        &lt;/entry&gt;&#10;        &lt;entry&gt;&#10;          &lt;key&gt;AUTOOPENPOLL&lt;/key&gt;&#10;          &lt;value&gt;True&lt;/value&gt;&#10;        &lt;/entry&gt;&#10;        &lt;entry&gt;&#10;          &lt;key&gt;LIVECHARTING&lt;/key&gt;&#10;          &lt;value&gt;False&lt;/value&gt;&#10;        &lt;/entry&gt;&#10;      &lt;/metadata&gt;&#10;      &lt;answers&gt;&#10;        &lt;answer&gt;&#10;          &lt;guid&gt;9189B9FE5A1248B2BD077417E624502E&lt;/guid&gt;&#10;          &lt;answertext&gt;Au diamètre nominal&lt;/answertext&gt;&#10;          &lt;valuetype&gt;0&lt;/valuetype&gt;&#10;        &lt;/answer&gt;&#10;        &lt;answer&gt;&#10;          &lt;guid&gt;17582427D4CC4444A8B190079C37498C&lt;/guid&gt;&#10;          &lt;answertext&gt;Au diamètre nominale moins le pas&lt;/answertext&gt;&#10;          &lt;valuetype&gt;0&lt;/valuetype&gt;&#10;        &lt;/answer&gt;&#10;        &lt;answer&gt;&#10;          &lt;guid&gt;76E6ACAA0D8843EB8767B543F29A68A8&lt;/guid&gt;&#10;          &lt;answertext&gt;Au diamètre de fond de filet de la vis&lt;/answertext&gt;&#10;          &lt;valuetype&gt;0&lt;/valuetype&gt;&#10;        &lt;/answer&gt;&#10;      &lt;/answers&gt;&#10;      &lt;responselimit&gt;1&lt;/responselimit&gt;&#10;      &lt;allowduplicates&gt;False&lt;/allowduplicates&gt;&#10;      &lt;bulletstyle&gt;2&lt;/bulletstyle&gt;&#10;      &lt;allornothingscoring&gt;False&lt;/allornothingscoring&gt;&#10;      &lt;truefalse&gt;False&lt;/truefalse&gt;&#10;      &lt;demographic&gt;False&lt;/demographic&gt;&#10;      &lt;correctanswerindicator&gt;False&lt;/correctanswerindicator&gt;&#10;    &lt;/multichoice&gt;&#10;  &lt;/questions&gt;&#10;&lt;/questionlist&gt;"/>
  <p:tag name="LIVECHARTING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NUMBERFORMAT" val="0"/>
  <p:tag name="COLORTYPE" val="SCHEME"/>
  <p:tag name="LABELFORMAT" val="0"/>
  <p:tag name="DEFINEDCOLORS" val="3,6,10,45,32,50,13,4,9,55,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OOPENPOLL" val="True"/>
  <p:tag name="AUTOFORMATCHART" val="True"/>
  <p:tag name="HASRESULTS" val="False"/>
  <p:tag name="TYPE" val="MultiChoiceSlide"/>
  <p:tag name="TPQUESTIONXML" val="&lt;?xml version=&quot;1.0&quot;?&gt;&#10;&lt;questionlist xmlns:xsd=&quot;http://www.w3.org/2001/XMLSchema&quot; xmlns:xsi=&quot;http://www.w3.org/2001/XMLSchema-instance&quot;&gt;&#10;  &lt;properties&gt;&#10;    &lt;guid&gt;7EEE68F46C4745F8B21F00835178CE0B&lt;/guid&gt;&#10;    &lt;description /&gt;&#10;    &lt;date&gt;9/16/2017 10:15:06 AM&lt;/date&gt;&#10;  &lt;/properties&gt;&#10;  &lt;questionlisttemplate&gt;&#10;    &lt;correctvalue&gt;1&lt;/correctvalue&gt;&#10;    &lt;incorrectvalue&gt;0&lt;/incorrectvalue&gt;&#10;    &lt;questiontype&gt;1&lt;/questiontype&gt;&#10;    &lt;numberofchoices&gt;4&lt;/numberofchoices&gt;&#10;    &lt;bulletstyle&gt;2&lt;/bulletstyle&gt;&#10;    &lt;questionfont&gt;Verdana&lt;/questionfont&gt;&#10;    &lt;questionfontsize&gt;12&lt;/questionfontsize&gt;&#10;    &lt;answerfont&gt;Verdana&lt;/answerfont&gt;&#10;    &lt;answerfontsize&gt;12&lt;/answerfontsize&gt;&#10;    &lt;showresults&gt;True&lt;/showresults&gt;&#10;    &lt;countdowntime&gt;30&lt;/countdowntime&gt;&#10;    &lt;responsegrid&gt;0&lt;/responsegrid&gt;&#10;  &lt;/questionlisttemplate&gt;&#10;  &lt;questions&gt;&#10;    &lt;multichoice&gt;&#10;      &lt;readonly&gt;False&lt;/readonly&gt;&#10;      &lt;guid&gt;F1BA215E2CFA4F50B639A33975B3995C&lt;/guid&gt;&#10;      &lt;repollguid&gt;E6841A3DE4244E06A555F53A12CBBCB8&lt;/repollguid&gt;&#10;      &lt;sourceid&gt;37E9261AA61B4671BC2687ECAEB38D82&lt;/sourceid&gt;&#10;      &lt;questiontext&gt;La pièce 4 est&lt;/questiontext&gt;&#10;      &lt;anonymous&gt;False&lt;/anonymous&gt;&#10;      &lt;showresults&gt;True&lt;/showresults&gt;&#10;      &lt;firstresponseonly&gt;False&lt;/firstresponseonly&gt;&#10;      &lt;countdowntime&gt;30&lt;/countdowntime&gt;&#10;      &lt;correctvalue&gt;1&lt;/correctvalue&gt;&#10;      &lt;incorrectvalue&gt;0&lt;/incorrectvalue&gt;&#10;      &lt;speedscoring&gt;False&lt;/speedscoring&gt;&#10;      &lt;responsegrid&gt;0&lt;/responsegrid&gt;&#10;      &lt;countdowntimer&gt;False&lt;/countdowntimer&gt;&#10;      &lt;metadata&gt;&#10;        &lt;entry&gt;&#10;          &lt;key&gt;AUTOFORMATCHART&lt;/key&gt;&#10;          &lt;value&gt;True&lt;/value&gt;&#10;        &lt;/entry&gt;&#10;        &lt;entry&gt;&#10;          &lt;key&gt;AUTOOPENPOLL&lt;/key&gt;&#10;          &lt;value&gt;True&lt;/value&gt;&#10;        &lt;/entry&gt;&#10;        &lt;entry&gt;&#10;          &lt;key&gt;LIVECHARTING&lt;/key&gt;&#10;          &lt;value&gt;False&lt;/value&gt;&#10;        &lt;/entry&gt;&#10;      &lt;/metadata&gt;&#10;      &lt;answers&gt;&#10;        &lt;answer&gt;&#10;          &lt;guid&gt;52ADB2FF8ACE4EDCA3509F6C2ECD3FB7&lt;/guid&gt;&#10;          &lt;answertext&gt;Un axe&lt;/answertext&gt;&#10;          &lt;valuetype&gt;0&lt;/valuetype&gt;&#10;        &lt;/answer&gt;&#10;        &lt;answer&gt;&#10;          &lt;guid&gt;EA555BF28C3145988128C92658B8E085&lt;/guid&gt;&#10;          &lt;answertext&gt;Une goupille élastique&lt;/answertext&gt;&#10;          &lt;valuetype&gt;0&lt;/valuetype&gt;&#10;        &lt;/answer&gt;&#10;        &lt;answer&gt;&#10;          &lt;guid&gt;B89F930749404FF7B82B8BAA6E74661B&lt;/guid&gt;&#10;          &lt;answertext&gt;Une goupille béta&lt;/answertext&gt;&#10;          &lt;valuetype&gt;0&lt;/valuetype&gt;&#10;        &lt;/answer&gt;&#10;        &lt;answer&gt;&#10;          &lt;guid&gt;7C70249B33DC417E9EE1E2B900CF5B4D&lt;/guid&gt;&#10;          &lt;answertext&gt;Une goupille fendue&lt;/answertext&gt;&#10;          &lt;valuetype&gt;0&lt;/valuetype&gt;&#10;        &lt;/answer&gt;&#10;      &lt;/answers&gt;&#10;      &lt;responselimit&gt;1&lt;/responselimit&gt;&#10;      &lt;allowduplicates&gt;False&lt;/allowduplicates&gt;&#10;      &lt;bulletstyle&gt;2&lt;/bulletstyle&gt;&#10;      &lt;allornothingscoring&gt;False&lt;/allornothingscoring&gt;&#10;      &lt;truefalse&gt;False&lt;/truefalse&gt;&#10;      &lt;demographic&gt;False&lt;/demographic&gt;&#10;      &lt;correctanswerindicator&gt;False&lt;/correctanswerindicator&gt;&#10;    &lt;/multichoice&gt;&#10;  &lt;/questions&gt;&#10;&lt;/questionlist&gt;"/>
  <p:tag name="LIVECHARTING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COLORTYPE" val="SCHEME"/>
  <p:tag name="LABELFORMAT" val="0"/>
  <p:tag name="DEFINEDCOLORS" val="3,6,10,45,32,50,13,4,9,55,1"/>
  <p:tag name="NUMBERFORMA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NUMBERFORMAT" val="0"/>
  <p:tag name="COLORTYPE" val="SCHEME"/>
  <p:tag name="LABELFORMAT" val="0"/>
  <p:tag name="DEFINEDCOLORS" val="3,6,10,45,32,50,13,4,9,55,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OOPENPOLL" val="True"/>
  <p:tag name="AUTOFORMATCHART" val="True"/>
  <p:tag name="HASRESULTS" val="False"/>
  <p:tag name="TYPE" val="MultiChoiceSlide"/>
  <p:tag name="TPQUESTIONXML" val="&lt;?xml version=&quot;1.0&quot;?&gt;&#10;&lt;questionlist xmlns:xsd=&quot;http://www.w3.org/2001/XMLSchema&quot; xmlns:xsi=&quot;http://www.w3.org/2001/XMLSchema-instance&quot;&gt;&#10;  &lt;properties&gt;&#10;    &lt;guid&gt;429D568A48ED4B00AEA588EB5AF36362&lt;/guid&gt;&#10;    &lt;description /&gt;&#10;    &lt;date&gt;9/16/2017 10:17:35 AM&lt;/date&gt;&#10;  &lt;/properties&gt;&#10;  &lt;questionlisttemplate&gt;&#10;    &lt;correctvalue&gt;1&lt;/correctvalue&gt;&#10;    &lt;incorrectvalue&gt;0&lt;/incorrectvalue&gt;&#10;    &lt;questiontype&gt;1&lt;/questiontype&gt;&#10;    &lt;numberofchoices&gt;4&lt;/numberofchoices&gt;&#10;    &lt;bulletstyle&gt;2&lt;/bulletstyle&gt;&#10;    &lt;questionfont&gt;Verdana&lt;/questionfont&gt;&#10;    &lt;questionfontsize&gt;12&lt;/questionfontsize&gt;&#10;    &lt;answerfont&gt;Verdana&lt;/answerfont&gt;&#10;    &lt;answerfontsize&gt;12&lt;/answerfontsize&gt;&#10;    &lt;showresults&gt;True&lt;/showresults&gt;&#10;    &lt;countdowntime&gt;30&lt;/countdowntime&gt;&#10;    &lt;responsegrid&gt;0&lt;/responsegrid&gt;&#10;  &lt;/questionlisttemplate&gt;&#10;  &lt;questions&gt;&#10;    &lt;multichoice&gt;&#10;      &lt;readonly&gt;False&lt;/readonly&gt;&#10;      &lt;guid&gt;318D67C300F946D0941619711CD68062&lt;/guid&gt;&#10;      &lt;repollguid&gt;7A85BBB6428F41B28344067C08600F79&lt;/repollguid&gt;&#10;      &lt;sourceid&gt;43FC66FFCB5D4A6892182B4DADB0C75D&lt;/sourceid&gt;&#10;      &lt;questiontext&gt;La pièce ci-dessous est&lt;/questiontext&gt;&#10;      &lt;anonymous&gt;False&lt;/anonymous&gt;&#10;      &lt;showresults&gt;True&lt;/showresults&gt;&#10;      &lt;firstresponseonly&gt;False&lt;/firstresponseonly&gt;&#10;      &lt;countdowntime&gt;30&lt;/countdowntime&gt;&#10;      &lt;correctvalue&gt;1&lt;/correctvalue&gt;&#10;      &lt;incorrectvalue&gt;0&lt;/incorrectvalue&gt;&#10;      &lt;speedscoring&gt;False&lt;/speedscoring&gt;&#10;      &lt;responsegrid&gt;0&lt;/responsegrid&gt;&#10;      &lt;countdowntimer&gt;False&lt;/countdowntimer&gt;&#10;      &lt;metadata&gt;&#10;        &lt;entry&gt;&#10;          &lt;key&gt;AUTOFORMATCHART&lt;/key&gt;&#10;          &lt;value&gt;True&lt;/value&gt;&#10;        &lt;/entry&gt;&#10;        &lt;entry&gt;&#10;          &lt;key&gt;AUTOOPENPOLL&lt;/key&gt;&#10;          &lt;value&gt;True&lt;/value&gt;&#10;        &lt;/entry&gt;&#10;        &lt;entry&gt;&#10;          &lt;key&gt;LIVECHARTING&lt;/key&gt;&#10;          &lt;value&gt;False&lt;/value&gt;&#10;        &lt;/entry&gt;&#10;      &lt;/metadata&gt;&#10;      &lt;answers&gt;&#10;        &lt;answer&gt;&#10;          &lt;guid&gt;B4881B4698C74928816A0AB2436A9564&lt;/guid&gt;&#10;          &lt;answertext&gt;Un anneau élastique pour arbre&lt;/answertext&gt;&#10;          &lt;valuetype&gt;0&lt;/valuetype&gt;&#10;        &lt;/answer&gt;&#10;        &lt;answer&gt;&#10;          &lt;guid&gt;934B6BD332664EA39F5D50B04A828291&lt;/guid&gt;&#10;          &lt;answertext&gt;Un circlips pour alésage&lt;/answertext&gt;&#10;          &lt;valuetype&gt;0&lt;/valuetype&gt;&#10;        &lt;/answer&gt;&#10;      &lt;/answers&gt;&#10;      &lt;responselimit&gt;1&lt;/responselimit&gt;&#10;      &lt;allowduplicates&gt;False&lt;/allowduplicates&gt;&#10;      &lt;bulletstyle&gt;2&lt;/bulletstyle&gt;&#10;      &lt;allornothingscoring&gt;False&lt;/allornothingscoring&gt;&#10;      &lt;truefalse&gt;False&lt;/truefalse&gt;&#10;      &lt;demographic&gt;False&lt;/demographic&gt;&#10;      &lt;correctanswerindicator&gt;False&lt;/correctanswerindicator&gt;&#10;    &lt;/multichoice&gt;&#10;  &lt;/questions&gt;&#10;&lt;/questionlist&gt;"/>
  <p:tag name="LIVECHARTING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NUMBERFORMAT" val="0"/>
  <p:tag name="COLORTYPE" val="SCHEME"/>
  <p:tag name="LABELFORMAT" val="0"/>
  <p:tag name="DEFINEDCOLORS" val="3,6,10,45,32,50,13,4,9,55,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OOPENPOLL" val="True"/>
  <p:tag name="AUTOFORMATCHART" val="True"/>
  <p:tag name="HASRESULTS" val="False"/>
  <p:tag name="TYPE" val="MultiChoiceSlide"/>
  <p:tag name="TPQUESTIONXML" val="&lt;?xml version=&quot;1.0&quot;?&gt;&#10;&lt;questionlist xmlns:xsd=&quot;http://www.w3.org/2001/XMLSchema&quot; xmlns:xsi=&quot;http://www.w3.org/2001/XMLSchema-instance&quot;&gt;&#10;  &lt;properties&gt;&#10;    &lt;guid&gt;2F86816F494C42848AA9A17F66CCCD82&lt;/guid&gt;&#10;    &lt;description /&gt;&#10;    &lt;date&gt;9/16/2017 10:19:09 AM&lt;/date&gt;&#10;  &lt;/properties&gt;&#10;  &lt;questionlisttemplate&gt;&#10;    &lt;correctvalue&gt;1&lt;/correctvalue&gt;&#10;    &lt;incorrectvalue&gt;0&lt;/incorrectvalue&gt;&#10;    &lt;questiontype&gt;1&lt;/questiontype&gt;&#10;    &lt;numberofchoices&gt;4&lt;/numberofchoices&gt;&#10;    &lt;bulletstyle&gt;2&lt;/bulletstyle&gt;&#10;    &lt;questionfont&gt;Verdana&lt;/questionfont&gt;&#10;    &lt;questionfontsize&gt;12&lt;/questionfontsize&gt;&#10;    &lt;answerfont&gt;Verdana&lt;/answerfont&gt;&#10;    &lt;answerfontsize&gt;12&lt;/answerfontsize&gt;&#10;    &lt;showresults&gt;True&lt;/showresults&gt;&#10;    &lt;countdowntime&gt;30&lt;/countdowntime&gt;&#10;    &lt;responsegrid&gt;0&lt;/responsegrid&gt;&#10;  &lt;/questionlisttemplate&gt;&#10;  &lt;questions&gt;&#10;    &lt;multichoice&gt;&#10;      &lt;readonly&gt;False&lt;/readonly&gt;&#10;      &lt;guid&gt;BC173101455F4FCD944DFF105370D624&lt;/guid&gt;&#10;      &lt;repollguid&gt;0789FB2426E44F50A07DAD2632F3BA8D&lt;/repollguid&gt;&#10;      &lt;sourceid&gt;14C6B4EAEBC546F4956500B32BBE002F&lt;/sourceid&gt;&#10;      &lt;questiontext&gt;La pièce 5 permet&lt;/questiontext&gt;&#10;      &lt;anonymous&gt;False&lt;/anonymous&gt;&#10;      &lt;showresults&gt;True&lt;/showresults&gt;&#10;      &lt;firstresponseonly&gt;False&lt;/firstresponseonly&gt;&#10;      &lt;countdowntime&gt;30&lt;/countdowntime&gt;&#10;      &lt;correctvalue&gt;1&lt;/correctvalue&gt;&#10;      &lt;incorrectvalue&gt;0&lt;/incorrectvalue&gt;&#10;      &lt;speedscoring&gt;False&lt;/speedscoring&gt;&#10;      &lt;responsegrid&gt;0&lt;/responsegrid&gt;&#10;      &lt;countdowntimer&gt;False&lt;/countdowntimer&gt;&#10;      &lt;metadata&gt;&#10;        &lt;entry&gt;&#10;          &lt;key&gt;AUTOFORMATCHART&lt;/key&gt;&#10;          &lt;value&gt;True&lt;/value&gt;&#10;        &lt;/entry&gt;&#10;        &lt;entry&gt;&#10;          &lt;key&gt;AUTOOPENPOLL&lt;/key&gt;&#10;          &lt;value&gt;True&lt;/value&gt;&#10;        &lt;/entry&gt;&#10;        &lt;entry&gt;&#10;          &lt;key&gt;LIVECHARTING&lt;/key&gt;&#10;          &lt;value&gt;False&lt;/value&gt;&#10;        &lt;/entry&gt;&#10;      &lt;/metadata&gt;&#10;      &lt;answers&gt;&#10;        &lt;answer&gt;&#10;          &lt;guid&gt;51D4E1F66CF34D8199E7EA217C664653&lt;/guid&gt;&#10;          &lt;answertext&gt;Un encastrement&lt;/answertext&gt;&#10;          &lt;valuetype&gt;0&lt;/valuetype&gt;&#10;        &lt;/answer&gt;&#10;        &lt;answer&gt;&#10;          &lt;guid&gt;7AAE909FAD894ECBB9BED4956EC41B3B&lt;/guid&gt;&#10;          &lt;answertext&gt;Un arrêt en rotation&lt;/answertext&gt;&#10;          &lt;valuetype&gt;0&lt;/valuetype&gt;&#10;        &lt;/answer&gt;&#10;        &lt;answer&gt;&#10;          &lt;guid&gt;59B95BC8F6D04669BCE73D8C5E443B75&lt;/guid&gt;&#10;          &lt;answertext&gt;Une glissière&lt;/answertext&gt;&#10;          &lt;valuetype&gt;0&lt;/valuetype&gt;&#10;        &lt;/answer&gt;&#10;      &lt;/answers&gt;&#10;      &lt;responselimit&gt;1&lt;/responselimit&gt;&#10;      &lt;allowduplicates&gt;False&lt;/allowduplicates&gt;&#10;      &lt;bulletstyle&gt;2&lt;/bulletstyle&gt;&#10;      &lt;allornothingscoring&gt;False&lt;/allornothingscoring&gt;&#10;      &lt;truefalse&gt;False&lt;/truefalse&gt;&#10;      &lt;demographic&gt;False&lt;/demographic&gt;&#10;      &lt;correctanswerindicator&gt;False&lt;/correctanswerindicator&gt;&#10;    &lt;/multichoice&gt;&#10;  &lt;/questions&gt;&#10;&lt;/questionlist&gt;"/>
  <p:tag name="LIVECHARTING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NUMBERFORMAT" val="0"/>
  <p:tag name="COLORTYPE" val="SCHEME"/>
  <p:tag name="LABELFORMAT" val="0"/>
  <p:tag name="DEFINEDCOLORS" val="3,6,10,45,32,50,13,4,9,55,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OOPENPOLL" val="True"/>
  <p:tag name="AUTOFORMATCHART" val="True"/>
  <p:tag name="HASRESULTS" val="False"/>
  <p:tag name="TYPE" val="MultiChoiceSlide"/>
  <p:tag name="TPQUESTIONXML" val="&lt;?xml version=&quot;1.0&quot;?&gt;&#10;&lt;questionlist xmlns:xsd=&quot;http://www.w3.org/2001/XMLSchema&quot; xmlns:xsi=&quot;http://www.w3.org/2001/XMLSchema-instance&quot;&gt;&#10;  &lt;properties&gt;&#10;    &lt;guid&gt;246F15B020FF4B72983B64520036BED7&lt;/guid&gt;&#10;    &lt;description /&gt;&#10;    &lt;date&gt;9/16/2017 10:21:15 AM&lt;/date&gt;&#10;  &lt;/properties&gt;&#10;  &lt;questionlisttemplate&gt;&#10;    &lt;correctvalue&gt;1&lt;/correctvalue&gt;&#10;    &lt;incorrectvalue&gt;0&lt;/incorrectvalue&gt;&#10;    &lt;questiontype&gt;1&lt;/questiontype&gt;&#10;    &lt;numberofchoices&gt;4&lt;/numberofchoices&gt;&#10;    &lt;bulletstyle&gt;2&lt;/bulletstyle&gt;&#10;    &lt;questionfont&gt;Verdana&lt;/questionfont&gt;&#10;    &lt;questionfontsize&gt;12&lt;/questionfontsize&gt;&#10;    &lt;answerfont&gt;Verdana&lt;/answerfont&gt;&#10;    &lt;answerfontsize&gt;12&lt;/answerfontsize&gt;&#10;    &lt;showresults&gt;True&lt;/showresults&gt;&#10;    &lt;countdowntime&gt;30&lt;/countdowntime&gt;&#10;    &lt;responsegrid&gt;0&lt;/responsegrid&gt;&#10;  &lt;/questionlisttemplate&gt;&#10;  &lt;questions&gt;&#10;    &lt;multichoice&gt;&#10;      &lt;readonly&gt;False&lt;/readonly&gt;&#10;      &lt;guid&gt;25F81EB2D24E4873A06881E9CF73B1E1&lt;/guid&gt;&#10;      &lt;repollguid&gt;E34EF1155435451F80F18B7971B4E90F&lt;/repollguid&gt;&#10;      &lt;sourceid&gt;668AB7EC50F2431E9E4DAF3F66C10D12&lt;/sourceid&gt;&#10;      &lt;questiontext&gt;La vue en coupe ci-dessous représente&lt;/questiontext&gt;&#10;      &lt;anonymous&gt;False&lt;/anonymous&gt;&#10;      &lt;showresults&gt;True&lt;/showresults&gt;&#10;      &lt;firstresponseonly&gt;False&lt;/firstresponseonly&gt;&#10;      &lt;countdowntime&gt;30&lt;/countdowntime&gt;&#10;      &lt;correctvalue&gt;1&lt;/correctvalue&gt;&#10;      &lt;incorrectvalue&gt;0&lt;/incorrectvalue&gt;&#10;      &lt;speedscoring&gt;False&lt;/speedscoring&gt;&#10;      &lt;responsegrid&gt;0&lt;/responsegrid&gt;&#10;      &lt;countdowntimer&gt;False&lt;/countdowntimer&gt;&#10;      &lt;metadata&gt;&#10;        &lt;entry&gt;&#10;          &lt;key&gt;AUTOFORMATCHART&lt;/key&gt;&#10;          &lt;value&gt;True&lt;/value&gt;&#10;        &lt;/entry&gt;&#10;        &lt;entry&gt;&#10;          &lt;key&gt;AUTOOPENPOLL&lt;/key&gt;&#10;          &lt;value&gt;True&lt;/value&gt;&#10;        &lt;/entry&gt;&#10;        &lt;entry&gt;&#10;          &lt;key&gt;LIVECHARTING&lt;/key&gt;&#10;          &lt;value&gt;False&lt;/value&gt;&#10;        &lt;/entry&gt;&#10;      &lt;/metadata&gt;&#10;      &lt;answers&gt;&#10;        &lt;answer&gt;&#10;          &lt;guid&gt;5F9996A1D1AD407EBF9EB34CA70B7545&lt;/guid&gt;&#10;          &lt;answertext&gt;Un joint torique&lt;/answertext&gt;&#10;          &lt;valuetype&gt;0&lt;/valuetype&gt;&#10;        &lt;/answer&gt;&#10;        &lt;answer&gt;&#10;          &lt;guid&gt;67CC20B5A951486E9596B4AC31952CC3&lt;/guid&gt;&#10;          &lt;answertext&gt;Un joint à lèvre simple&lt;/answertext&gt;&#10;          &lt;valuetype&gt;0&lt;/valuetype&gt;&#10;        &lt;/answer&gt;&#10;        &lt;answer&gt;&#10;          &lt;guid&gt;9541BB196E074753A9AB190CDD6CCF65&lt;/guid&gt;&#10;          &lt;answertext&gt;Un joint à lèvre double&lt;/answertext&gt;&#10;          &lt;valuetype&gt;0&lt;/valuetype&gt;&#10;        &lt;/answer&gt;&#10;      &lt;/answers&gt;&#10;      &lt;responselimit&gt;1&lt;/responselimit&gt;&#10;      &lt;allowduplicates&gt;False&lt;/allowduplicates&gt;&#10;      &lt;bulletstyle&gt;2&lt;/bulletstyle&gt;&#10;      &lt;allornothingscoring&gt;False&lt;/allornothingscoring&gt;&#10;      &lt;truefalse&gt;False&lt;/truefalse&gt;&#10;      &lt;demographic&gt;False&lt;/demographic&gt;&#10;      &lt;correctanswerindicator&gt;False&lt;/correctanswerindicator&gt;&#10;    &lt;/multichoice&gt;&#10;  &lt;/questions&gt;&#10;&lt;/questionlist&gt;"/>
  <p:tag name="LIVECHARTING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NUMBERFORMAT" val="0"/>
  <p:tag name="COLORTYPE" val="SCHEME"/>
  <p:tag name="LABELFORMAT" val="0"/>
  <p:tag name="DEFINEDCOLORS" val="3,6,10,45,32,50,13,4,9,55,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ASRESULTS" val="False"/>
  <p:tag name="AUTOOPENPOLL" val="True"/>
  <p:tag name="AUTOFORMATCHART" val="True"/>
  <p:tag name="TYPE" val="TrueFalse"/>
  <p:tag name="TPQUESTIONXML" val="&lt;?xml version=&quot;1.0&quot;?&gt;&#10;&lt;questionlist xmlns:xsd=&quot;http://www.w3.org/2001/XMLSchema&quot; xmlns:xsi=&quot;http://www.w3.org/2001/XMLSchema-instance&quot;&gt;&#10;  &lt;properties&gt;&#10;    &lt;guid&gt;D691816410914EE6AE405F29D3EAB0C3&lt;/guid&gt;&#10;    &lt;description /&gt;&#10;    &lt;date&gt;9/16/2017 9:18:53 AM&lt;/date&gt;&#10;  &lt;/properties&gt;&#10;  &lt;questionlisttemplate&gt;&#10;    &lt;correctvalue&gt;1&lt;/correctvalue&gt;&#10;    &lt;incorrectvalue&gt;0&lt;/incorrectvalue&gt;&#10;    &lt;questiontype&gt;1&lt;/questiontype&gt;&#10;    &lt;numberofchoices&gt;4&lt;/numberofchoices&gt;&#10;    &lt;bulletstyle&gt;2&lt;/bulletstyle&gt;&#10;    &lt;questionfont&gt;Verdana&lt;/questionfont&gt;&#10;    &lt;questionfontsize&gt;12&lt;/questionfontsize&gt;&#10;    &lt;answerfont&gt;Verdana&lt;/answerfont&gt;&#10;    &lt;answerfontsize&gt;12&lt;/answerfontsize&gt;&#10;    &lt;showresults&gt;True&lt;/showresults&gt;&#10;    &lt;countdowntime&gt;30&lt;/countdowntime&gt;&#10;    &lt;responsegrid&gt;0&lt;/responsegrid&gt;&#10;  &lt;/questionlisttemplate&gt;&#10;  &lt;questions&gt;&#10;    &lt;multichoice&gt;&#10;      &lt;readonly&gt;False&lt;/readonly&gt;&#10;      &lt;guid&gt;97CB81F285884C1C896E8EB1946F0C88&lt;/guid&gt;&#10;      &lt;repollguid&gt;1825BDC9CB624F81B1A0D19B890C17F1&lt;/repollguid&gt;&#10;      &lt;sourceid&gt;6FF9E40E395A4937B6F18134733ED49B&lt;/sourceid&gt;&#10;      &lt;questiontext&gt;La cotation fonctionnelle peut être faite sur un plan d’ensemble ou sur un plan de définition&lt;/questiontext&gt;&#10;      &lt;anonymous&gt;False&lt;/anonymous&gt;&#10;      &lt;showresults&gt;True&lt;/showresults&gt;&#10;      &lt;firstresponseonly&gt;False&lt;/firstresponseonly&gt;&#10;      &lt;countdowntime&gt;30&lt;/countdowntime&gt;&#10;      &lt;correctvalue&gt;1&lt;/correctvalue&gt;&#10;      &lt;incorrectvalue&gt;0&lt;/incorrectvalue&gt;&#10;      &lt;speedscoring&gt;False&lt;/speedscoring&gt;&#10;      &lt;responsegrid&gt;0&lt;/responsegrid&gt;&#10;      &lt;countdowntimer&gt;False&lt;/countdowntimer&gt;&#10;      &lt;metadata&gt;&#10;        &lt;entry&gt;&#10;          &lt;key&gt;AUTOFORMATCHART&lt;/key&gt;&#10;          &lt;value&gt;True&lt;/value&gt;&#10;        &lt;/entry&gt;&#10;        &lt;entry&gt;&#10;          &lt;key&gt;AUTOOPENPOLL&lt;/key&gt;&#10;          &lt;value&gt;True&lt;/value&gt;&#10;        &lt;/entry&gt;&#10;        &lt;entry&gt;&#10;          &lt;key&gt;LIVECHARTING&lt;/key&gt;&#10;          &lt;value&gt;False&lt;/value&gt;&#10;        &lt;/entry&gt;&#10;      &lt;/metadata&gt;&#10;      &lt;answers&gt;&#10;        &lt;answer&gt;&#10;          &lt;guid&gt;DA69441028A5475D8B5CDAECFF1B0B2F&lt;/guid&gt;&#10;          &lt;answertext&gt;Vrai&lt;/answertext&gt;&#10;          &lt;valuetype&gt;0&lt;/valuetype&gt;&#10;        &lt;/answer&gt;&#10;        &lt;answer&gt;&#10;          &lt;guid&gt;63EC4E445C9548B08D92573C3D766E4B&lt;/guid&gt;&#10;          &lt;answertext&gt;Faux&lt;/answertext&gt;&#10;          &lt;valuetype&gt;0&lt;/valuetype&gt;&#10;        &lt;/answer&gt;&#10;      &lt;/answers&gt;&#10;      &lt;responselimit&gt;1&lt;/responselimit&gt;&#10;      &lt;allowduplicates&gt;False&lt;/allowduplicates&gt;&#10;      &lt;bulletstyle&gt;2&lt;/bulletstyle&gt;&#10;      &lt;allornothingscoring&gt;False&lt;/allornothingscoring&gt;&#10;      &lt;truefalse&gt;True&lt;/truefalse&gt;&#10;      &lt;demographic&gt;False&lt;/demographic&gt;&#10;      &lt;correctanswerindicator&gt;False&lt;/correctanswerindicator&gt;&#10;    &lt;/multichoice&gt;&#10;  &lt;/questions&gt;&#10;&lt;/questionlist&gt;"/>
  <p:tag name="LIVECHARTING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26.1|14.9|16.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10.2|6.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7.3|14.6|12.6|11|6|9.1|6.9|14.9|10|6.7|5.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NUMBERFORMAT" val="0"/>
  <p:tag name="COLORTYPE" val="SCHEME"/>
  <p:tag name="LABELFORMAT" val="0"/>
  <p:tag name="DEFINEDCOLORS" val="3,6,10,45,32,50,13,4,9,55,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OOPENPOLL" val="True"/>
  <p:tag name="AUTOFORMATCHART" val="True"/>
  <p:tag name="HASRESULTS" val="False"/>
  <p:tag name="TYPE" val="MultiChoiceSlide"/>
  <p:tag name="TPQUESTIONXML" val="&lt;?xml version=&quot;1.0&quot;?&gt;&#10;&lt;questionlist xmlns:xsd=&quot;http://www.w3.org/2001/XMLSchema&quot; xmlns:xsi=&quot;http://www.w3.org/2001/XMLSchema-instance&quot;&gt;&#10;  &lt;properties&gt;&#10;    &lt;guid&gt;CAE4A56F23634206815937208861460D&lt;/guid&gt;&#10;    &lt;description /&gt;&#10;    &lt;date&gt;9/16/2017 9:20:29 AM&lt;/date&gt;&#10;  &lt;/properties&gt;&#10;  &lt;questionlisttemplate&gt;&#10;    &lt;correctvalue&gt;1&lt;/correctvalue&gt;&#10;    &lt;incorrectvalue&gt;0&lt;/incorrectvalue&gt;&#10;    &lt;questiontype&gt;1&lt;/questiontype&gt;&#10;    &lt;numberofchoices&gt;4&lt;/numberofchoices&gt;&#10;    &lt;bulletstyle&gt;2&lt;/bulletstyle&gt;&#10;    &lt;questionfont&gt;Verdana&lt;/questionfont&gt;&#10;    &lt;questionfontsize&gt;12&lt;/questionfontsize&gt;&#10;    &lt;answerfont&gt;Verdana&lt;/answerfont&gt;&#10;    &lt;answerfontsize&gt;12&lt;/answerfontsize&gt;&#10;    &lt;showresults&gt;True&lt;/showresults&gt;&#10;    &lt;countdowntime&gt;30&lt;/countdowntime&gt;&#10;    &lt;responsegrid&gt;0&lt;/responsegrid&gt;&#10;  &lt;/questionlisttemplate&gt;&#10;  &lt;questions&gt;&#10;    &lt;multichoice&gt;&#10;      &lt;readonly&gt;False&lt;/readonly&gt;&#10;      &lt;guid&gt;BD85D3C7926C4A99B80E0F07036DED63&lt;/guid&gt;&#10;      &lt;repollguid&gt;8D69BC4A41144B308133DB5CAB36246A&lt;/repollguid&gt;&#10;      &lt;sourceid&gt;E7F2CF4ACC224F52802AF9470963611A&lt;/sourceid&gt;&#10;      &lt;questiontext&gt;Quelle norme doit on utiliser?&lt;/questiontext&gt;&#10;      &lt;anonymous&gt;False&lt;/anonymous&gt;&#10;      &lt;showresults&gt;True&lt;/showresults&gt;&#10;      &lt;firstresponseonly&gt;False&lt;/firstresponseonly&gt;&#10;      &lt;countdowntime&gt;30&lt;/countdowntime&gt;&#10;      &lt;correctvalue&gt;1&lt;/correctvalue&gt;&#10;      &lt;incorrectvalue&gt;0&lt;/incorrectvalue&gt;&#10;      &lt;speedscoring&gt;False&lt;/speedscoring&gt;&#10;      &lt;responsegrid&gt;0&lt;/responsegrid&gt;&#10;      &lt;countdowntimer&gt;False&lt;/countdowntimer&gt;&#10;      &lt;metadata&gt;&#10;        &lt;entry&gt;&#10;          &lt;key&gt;AUTOFORMATCHART&lt;/key&gt;&#10;          &lt;value&gt;True&lt;/value&gt;&#10;        &lt;/entry&gt;&#10;        &lt;entry&gt;&#10;          &lt;key&gt;AUTOOPENPOLL&lt;/key&gt;&#10;          &lt;value&gt;True&lt;/value&gt;&#10;        &lt;/entry&gt;&#10;        &lt;entry&gt;&#10;          &lt;key&gt;LIVECHARTING&lt;/key&gt;&#10;          &lt;value&gt;False&lt;/value&gt;&#10;        &lt;/entry&gt;&#10;      &lt;/metadata&gt;&#10;      &lt;answers&gt;&#10;        &lt;answer&gt;&#10;          &lt;guid&gt;C27889CCF1D342C7AA77123C88D23569&lt;/guid&gt;&#10;          &lt;answertext&gt;Concordance des vues A&lt;/answertext&gt;&#10;          &lt;valuetype&gt;0&lt;/valuetype&gt;&#10;        &lt;/answer&gt;&#10;        &lt;answer&gt;&#10;          &lt;guid&gt;C7ED4E6AAC734073BC07512EB3307798&lt;/guid&gt;&#10;          &lt;answertext&gt;Concordance des vues B&lt;/answertext&gt;&#10;          &lt;valuetype&gt;0&lt;/valuetype&gt;&#10;        &lt;/answer&gt;&#10;      &lt;/answers&gt;&#10;      &lt;responselimit&gt;1&lt;/responselimit&gt;&#10;      &lt;allowduplicates&gt;False&lt;/allowduplicates&gt;&#10;      &lt;bulletstyle&gt;2&lt;/bulletstyle&gt;&#10;      &lt;allornothingscoring&gt;False&lt;/allornothingscoring&gt;&#10;      &lt;truefalse&gt;False&lt;/truefalse&gt;&#10;      &lt;demographic&gt;False&lt;/demographic&gt;&#10;      &lt;correctanswerindicator&gt;False&lt;/correctanswerindicator&gt;&#10;    &lt;/multichoice&gt;&#10;  &lt;/questions&gt;&#10;&lt;/questionlist&gt;"/>
  <p:tag name="LIVECHARTING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HARTFORMAT" val="UEsDBBQABgAIAAAAIQDvhfRvbQUAAK0RAAAPAAAAY2hhcnQvY2hhcnQueG1s3Fhtb9s2EP4+YP/B0HfHliy/ok7h2M02zGmCJm23faMpSuZMkRpJOXaH/fcdXyTLbpAWdQoMy5dQx+Pp7rmHd2e9er3LWWtLpKKCT4Pwohu0CMcioTybBu8frtujoKU04gligpNpsCcqeH354w+v8ASvkdT3BcKkBUa4muBpsNa6mHQ6Cq9JjtSFKAiHvVTIHGl4lFknkegRjOesE3W7g441EngD6BsM5Ijy6rz8mvMiTSkmC4HLnHDtvJCEIQ0IqDUtVHAJwSVIk3DcjVtbxKZBN+gYIUM8cwLC2+/vnVCKkickmQvJAcaGfo4nM6aJ5GBqLriGt/k4869CKkdyUxZtLPICnFtRRvXeugsOgu35WkAcrXfkr5JKoqYBDuMKCFh+BkVOsRRKpPoCLHYcClU2jNlhZ9SJfD4g2DCeKL1nxAUUdiMTbad+r3XhGjG2QnhjsGko16qHfXPwFAxzCjN5g4rbrTyfQqssnAZMh0FL72CVbGC1yiIji4wMVskGVghjyARo+EUlgX0nqXV6laRX6QCqTgeQdot+JelXkkElGQStNaN8A5kw/4JWKtjPTlCtHIPsHTBooFKLB6oZWRBGNEk89k5rS8ljb2HUpNC/NXhmBb8fC2Y8m+2ORAWQsyBY061P6cCSuoMnB8MpE0KaN+g1xRtOVJPOoFnvK5qQj5D8Z3SbKoYjX1BvqhRM6JkkyFhnaC9KbVY54iViy/p5dyMSHwpJMuJA2j8l9ECMLnrHf9Gbds8fc1ANL8JBNx73RtHQLuI3bctlPHn0WF6Mx+Gg8Td059fV9qg7Gg/7URjGPVM9eu4qnDoPUB7iWiHZW8xNLTVRwtOCSmcOC+bMZ1BjCiiaXsxKBWWFJG5zi+R+Lpioak/oxIrYTNLkmAZCJsSb90VN78x7lZbvSGquOGTfSiiHtqB/Sd+SDMpPxRp/KFmumLLnirvz7+7lKzTh4poydm4jgADQhPFzzRwcMogYi0ZC0hQu0FJVZfyb25WDWQF0FsK1eFySjPDkV7L3RPI5hJ0PCPqz6UFVXkE2R/otyj35fUYUyO+JfFJ+R6SpeZ/ZvipXK0bu6afPTS0JAqIsKRSBo2NkZwAwbsOqVUo6Df6evxn0e8NZ2F4MruftOB302+PFOGwPoyiex+O4P7q6+ufQmqBknowJX2hNYbMt9f3VAQxx2J+YsJ/2FYgMLlpCV06DqCYuRjaKJu+9CNA28fEyr2+EFcFpf6lqI+7tX0xdI0XfNXXN+DJUfKSJ9pUp7Nc+oMJnG++hGUGSHdfQ7hffb6IwisM4iv2J042BK2rQreoTVhNeflzKAM6ZrSQHxRPTCiNwITNoC0mBoXYIc3zLKb9BO+Obwf2gmNjWeMRJtLsTnqUrFwzk7jrX0HDN3DmHPjENfiIwniEG06wo4TYAszckqW9Vjv4U8gGa3g0MXc44tB1nDDw53eMwC7tNDWegFtYOcODag3B75oKfPde8TEFrPU6DQQ9I8FRlMwD7WmRGRFVNDi5bdb7tXlUOzKjyB5E+UvPkUPNViq3YjGXcybD2HAPpbZoq4itR2PUU4+KmZJoutwygbKQWHKtJBFfwaTbV/jVI8gyboBdT71dF28bB59nl2/ET7IKfTd+ZVzXj/h+sqsvLM6yyW1dEPxLiM7ZyD+Z6ATc8JWDVnBjN+gNVt5z5ZuopmVBVXMEvuI2a+WKhCsT9TYUusgDuqVuYeaDsnHCwGs5eDPr/1LDztbVB716onK1Esq9NnTNEwWCm9L39leq+QJxnrHiJsdEWUjRJSPoOYlSfoMWMXJ2DOdJvwqh3hyQyCuaTwjSoPycYHcttA7ZdHL6yXP4LAAD//wMAUEsDBBQABgAIAAAAIQC/uqyqxgYAADYbAAAWAAAAY2hhcnQvbWVkaWEvaW1hZ2UxLmJtcOyY2VNTVxzH6T/Q58700bpUpU0IQh+qD636UHcWK0slcQPZusBYBWULYYtEBBsFTSAJssomEAjUhJhAQCABBGVRAqKyCQi4UO1M+733AnNluAxXsdMHfkPOnJz8zu/3+X3POfdy73d7HD63Ic0B7QZ8OLOfT2w+Q48y46c2NsRnzv5ZtVUF/q8KPCetjTS1Wp2dnX3lypX4+Hh0PjYyMvf39yOz0Wikp0Z2MMAwCIMD3DCIzkohzaemUqBYxKcMefEV46Cq1JsL9b2NvW/Hxsaqq6v1en1VVVVfXx8wAAN/gLFCYlIbociK3ymZCj74oKWnOHJQE2etzVl3TGsXPmUX8WKbtyolJaWgoECpVBYVFVEyIgiwl8OD0uYXmko9X7LG0GZq6Z2YmLBYLE2kLQh4SxVr+eNHq5KvSziw7ugtimfrCQV4bty4oVKpoqOjL5NWXl5uMBgWTF/0K3ji4uLgjEImRp4OmHJR79M7+U6hldywKW749Pd+WTKZDPVSuwIyQn8YUshFJ1ukh3oVXvrzTmsFGm7YJDdi+tvjiuTkZIpHp9MtmnTpQZDExsYCaWL0qTbhAOptTDm4/aQC9QJpu3/OPE9ISAhVb1ZWFngKLp0mefi3E53W8ivswqcJnmMZSUlJ4MnMzEQVS6dm+hVVX79+XZqcWCMmeBqSXXf6qUieyR0BOXK5nNIHYtIjVCtjLdJD8Cd4vNTkek1/41MskUjAA2bsH7o/275Bp4HyiF+f7OpwLI+oN4zgmdenp6eHHrNKGWOWEvvHkOj8xeFSav84+hQnJiaCBwWWlJTQ/dn2rfeajRJnq1JgSnJxOF5A8IRPzfNgpRbwQJ9mcj8bEp3WeBYTPJEvHb2LKB7oU1paypaB7t/f2Vwrce5TETyOJ4rsIgh9dgbO6rMYT8wsj8R5jQf4J+0iXzl4z+qDc1pWVkaPz7b/qMtce8G5Tymou+CCsLiYgGeX/zVq/4Cnu7ubHhPr1XTpIPQ0XnDmHcmxC5vkRb7a4l0iFovz8/M/nOdxt6UuyQX61BI8N0me57sDZOApLCxchEdB8fBRBU+QzT03wYsCz01cx8CTk5OTkZFB52fbB0/DRddZfXxKeZEvuWETewIIfRbl0Shimi8R+xl68viZJM9rjq8OV4+8vLzc3FwcebYMdP8nPRZceaA/6nU8WU7wnBsHT3p6OnikUumC9arMmOWpv+jCE2RR+nB8a6APeKAPjhg9Ptt+e50aPFgvnLL1R7UQn3tubAmeinSRmTxfpiRXHv864HnCGfAIhcK0tLTU1FTcMtgy0P3vmWZ5cH3D/ZEX9Zp7dmxvoIxJH3W6iDpf2HU8vsoO+0c4s9H3jlarxRQYOvT4bPud9RXYD9AHPOuP63lRM5zQUfAkJCTgFoDbXFdXFz2mWh5N+eP6wPNSkus1s9Gvke7zIf3uhkpSf0HNeacNJwz2ED901EdSZ7VazWYz2gXBG8rT4U+cR4kzz0tBrdcmf/MCt/f+aiqVkfGP6MQHNviY7IV/gccj5p17Fj14Q7kcynTJD+P6wPGUY7NhyqYAy6PBcbrbe/fvqNNxf0S9uKt+4VWx0c/8pW+ju4jx/xacR01qUEGsJ9ptgWXYbARPYOujoefvzUCf2FSR0XrZDTzahP1Gg7H+/jP80R2W6G/1L+GGjtpHvwHPwNDkEp7L/8msUdxNdbOqBLfi9+PeuvyJ8KTxtA0MrwxPSxV43MFTHbevt6OJFY+HqJZ7dnSL6M2mn+8ODE+xmsvk3FatJHiUAk3svgeseYwUz+ZfOgaGp5lSsBrXZ8d3pHmApzJmb087u8uIe7SBEzK8RfR286/3B0ZWhseYm3Dvmkevkq+O3oP/pVnV4i4yUjy2v3XWtbJ71GJKVJsr7pT99FBB8IyPsOPxIHiGHGL+tg16YLr7mCkFq3FT/vlOmSd4yoW7x0eesJrrLqzhnCF5gsHDbi5TIvB0kfqURu0eG2YX012ow3o5iN5+FfzQ1M5OWyaeystB968R+tyM3MWWxy1KyzkzOMczyJSC1XhVajC1XsURu54NsdsDbpF/fn36Cbl/uus7hljlZXLWXj3VJfPEeS8K/2GULU9EtW3wQ/uoF7ZBPab2ldFHJzulFTvpxE6q0zuYmJnGC24PXCzs/v1qK9rHo6+Y3NiOT48P4Y/trFX//0YBvMb5wETUWzW0eGkDI98MEQ3e3sDwvEwZHnxgeGJaOh0c8OyGFnMRbflhqYmYu8AwThkFMIdTRtIZllM+GOCM6fOR50JKmWJSIpB6EA0l0dKFr/66qsDHUOBfAAAA//8DAFBLAwQUAAAACABSf0pGhI+kftcCAAAhDgAAHgAAAGNoYXJ0L3RoZW1lL3RoZW1lT3ZlcnJpZGUxLnhtbO1X3WoUMRS+VvAdwtzbWWsVKd2W7vZP+0u7LfTy7Gx2J938DEmmde6kvRQEsYo3gndeiFpowZv6NKsVrdBXMLO1NanNUBZBhGVhmZzzfSfnJCf5yMjYQ0bRJpaKCF4Obg2UAoR5JBqEt8rBam3q5r0AKQ28AVRwXA4yrIKx0RvXR2BYx5jhRcOVpIGRicPVMJSDWOtkOAxVZNygBkSCufE1hWSgzVC2woaELROf0XCwVLobMiA8MCGvmZgRlSs5ESMOzEy32GySCJ96Q8v9C94UXPvwuZ/BhpBTBpQbuhYKmnCkswQ3ITKEKlBSlwTNkVasA5QAF8qYS4OlqdJt85//hrpfQ0F4HgWDFcKyR+pP+1meSEWSJLocPDCTBBbu5PDdyeE+Ojnc62wfdLY/dnZ2OtsffOwZ4C2bffzm6Y9Xj9D3/dfHu88LSMomfXn/+POnZwVobaOPXux9Pdg7evnk29tdH2dcQt3m1AjDCi3gLbQsGHDvVLgue6DVYiA2bZy3FHDIiT7KpI4dykIGFHzgCnYXeU0S3vCip9MNp4iVWKaa+NCzMXPQ80LQipD+YmfN1M4apbxVkItMbfAywKY3leqFtphME3OWCHjxMXZSX6KmU6CFOdYo94k2xj7uOiHEKZtEUijR1GidoAoQ/4LVSF1fzpwhzGxiBgVtAg5zDVUE9U40gTddOJiFpt7gmDorPQ2pBuavAhi14XOgY2/iK5mMnI1RWppkMBVosoGV8hIXZeaUMGuut4JumacZc+FSk7YHnucshA2fEO1qDCzx10F4bBPuq7bpdkBLQvtzEvbZOx2bTQNe3CVrBOsebpJVc+9f3ly5J5Xec4aFe+Yz2gR8Ns1IaGnPuRgRfjUxuiBDd/oy1LMMjUsC9Kri0wVfVXKqQjbI/6k4E5DyJczjvuD0BacvOH9LcLq3xz+QGUtVjOGU7z6SmC54U/12G4MZu8+60Z9QSwMEFAAGAAgAAAAhAPzwneC+AAAAMQEAABoAAABjaGFydC9fcmVscy9jaGFydC54bWwucmVsc4SPwQrCMBBE74L/EPZu03oQkSa9iNCTIPoBIdm2wTYJSRT79y6eLAged4d5M1M3r2lkT4zJeiegKkpg6LQ31vUCbtfTZg8sZeWMGr1DATMmaOR6VV9wVJlMabAhMaK4JGDIORw4T3rASaXCB3SkdD5OKtMZex6Uvqse+bYsdzx+M0AumKw1AmJrKmDXOVDyf7bvOqvx6PVjQpd/RPBMvfBMc6M1SGAVe8wCPu+lWBVUHLis+WKofAMAAP//AwBQSwMEFAAGAAgAAAAhAITsoQcTAQAAVAIAABMAAABbQ29udGVudF9UeXBlc10ueG1spJLNTsMwDMfvSLxDlCtq0nFACK3dgY8jcBgPYFK3jciXkmxsb4/brhKbNi5crMT23/7FznK1s4ZtMSbtXcUXouQMnfKNdl3FP9YvxT1nKYNrwHiHFd9j4qv6+mq53gdMjNQuVbzPOTxImVSPFpLwAR1FWh8tZLrGTgZQX9ChvC3LO6m8y+hykYcavF4+YQsbk9nzjtwTyacNnD1OeUOrims76Ae/PKuIaNKJBEIwWkGmt8mta064igOTIOWYk3od0g2BX+gwRI6Zfjc46N5omFE3yN4h5lewRC5VT+fJir+LnKH0basVNl5tLM1MNBG+aTnWiLHqjHu5baadoBztnLT4N8VRuZlBjn+i/gEAAP//AwBQSwMEFAAGAAgAAAAhABmqkvPRAAAAswEAAAsAAABfcmVscy8ucmVsc6yQy4oCMRBF9wP+Q6i9Xd0uRAbTbkRwK/oBNUl1d7DzIImif2+c2UyLMJtZFpc693DXm5sdxZVjMt5JaKoaBDvltXG9hNNxN1+BSJmcptE7lnDnBJt29rE+8Ei5PKXBhCQKxSUJQ87hEzGpgS2lygd2Jel8tJTLGXsMpM7UMy7qeonxNwPaCVPstYS41wsQx3sozX+zfdcZxVuvLpZdflOBxpbuAqTYc5agBooZLWtDP1FTfdkA+N6k+U+Tqeur0rdYVaZ7uuBk6vYBAAD//wMAUEsBAi0AFAAGAAgAAAAhAO+F9G9tBQAArREAAA8AAAAAAAAAAAAAAAAAAAAAAGNoYXJ0L2NoYXJ0LnhtbFBLAQItABQABgAIAAAAIQC/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=="/>
  <p:tag name="NUMBERFORMAT" val="0"/>
  <p:tag name="COLORTYPE" val="SCHEME"/>
  <p:tag name="LABELFORMAT" val="0"/>
  <p:tag name="DEFINEDCOLORS" val="3,6,10,45,32,50,13,4,9,55,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OOPENPOLL" val="True"/>
  <p:tag name="AUTOFORMATCHART" val="True"/>
  <p:tag name="HASRESULTS" val="False"/>
  <p:tag name="TYPE" val="MultiChoiceSlide"/>
  <p:tag name="TPQUESTIONXML" val="&lt;?xml version=&quot;1.0&quot;?&gt;&#10;&lt;questionlist xmlns:xsd=&quot;http://www.w3.org/2001/XMLSchema&quot; xmlns:xsi=&quot;http://www.w3.org/2001/XMLSchema-instance&quot;&gt;&#10;  &lt;properties&gt;&#10;    &lt;guid&gt;FD3F70237A9F416EBF22399EF14AA14D&lt;/guid&gt;&#10;    &lt;description /&gt;&#10;    &lt;date&gt;9/16/2017 9:25:18 AM&lt;/date&gt;&#10;  &lt;/properties&gt;&#10;  &lt;questionlisttemplate&gt;&#10;    &lt;correctvalue&gt;1&lt;/correctvalue&gt;&#10;    &lt;incorrectvalue&gt;0&lt;/incorrectvalue&gt;&#10;    &lt;questiontype&gt;1&lt;/questiontype&gt;&#10;    &lt;numberofchoices&gt;4&lt;/numberofchoices&gt;&#10;    &lt;bulletstyle&gt;2&lt;/bulletstyle&gt;&#10;    &lt;questionfont&gt;Verdana&lt;/questionfont&gt;&#10;    &lt;questionfontsize&gt;12&lt;/questionfontsize&gt;&#10;    &lt;answerfont&gt;Verdana&lt;/answerfont&gt;&#10;    &lt;answerfontsize&gt;12&lt;/answerfontsize&gt;&#10;    &lt;showresults&gt;True&lt;/showresults&gt;&#10;    &lt;countdowntime&gt;30&lt;/countdowntime&gt;&#10;    &lt;responsegrid&gt;0&lt;/responsegrid&gt;&#10;  &lt;/questionlisttemplate&gt;&#10;  &lt;questions&gt;&#10;    &lt;multichoice&gt;&#10;      &lt;readonly&gt;False&lt;/readonly&gt;&#10;      &lt;guid&gt;343E0DAFA497459581FD02A9B70FF98E&lt;/guid&gt;&#10;      &lt;repollguid&gt;5776EA4A9C12459E8C463603D45460A5&lt;/repollguid&gt;&#10;      &lt;sourceid&gt;0FF4F6860F5A4BA999F8812BBFA33DC2&lt;/sourceid&gt;&#10;      &lt;questiontext&gt;Que signifie les croix en trait fin?&lt;/questiontext&gt;&#10;      &lt;anonymous&gt;False&lt;/anonymous&gt;&#10;      &lt;showresults&gt;True&lt;/showresults&gt;&#10;      &lt;firstresponseonly&gt;False&lt;/firstresponseonly&gt;&#10;      &lt;countdowntime&gt;30&lt;/countdowntime&gt;&#10;      &lt;correctvalue&gt;1&lt;/correctvalue&gt;&#10;      &lt;incorrectvalue&gt;0&lt;/incorrectvalue&gt;&#10;      &lt;speedscoring&gt;False&lt;/speedscoring&gt;&#10;      &lt;responsegrid&gt;0&lt;/responsegrid&gt;&#10;      &lt;countdowntimer&gt;False&lt;/countdowntimer&gt;&#10;      &lt;metadata&gt;&#10;        &lt;entry&gt;&#10;          &lt;key&gt;AUTOFORMATCHART&lt;/key&gt;&#10;          &lt;value&gt;True&lt;/value&gt;&#10;        &lt;/entry&gt;&#10;        &lt;entry&gt;&#10;          &lt;key&gt;AUTOOPENPOLL&lt;/key&gt;&#10;          &lt;value&gt;True&lt;/value&gt;&#10;        &lt;/entry&gt;&#10;        &lt;entry&gt;&#10;          &lt;key&gt;LIVECHARTING&lt;/key&gt;&#10;          &lt;value&gt;False&lt;/value&gt;&#10;        &lt;/entry&gt;&#10;      &lt;/metadata&gt;&#10;      &lt;answers&gt;&#10;        &lt;answer&gt;&#10;          &lt;guid&gt;99B6567FD46C4F75A5FB10149CFB0EE8&lt;/guid&gt;&#10;          &lt;answertext&gt;Une gravure en X&lt;/answertext&gt;&#10;          &lt;valuetype&gt;0&lt;/valuetype&gt;&#10;        &lt;/answer&gt;&#10;        &lt;answer&gt;&#10;          &lt;guid&gt;8533BC974BD84ADEBDA5D88D6DBBE265&lt;/guid&gt;&#10;          &lt;answertext&gt;Un montage collé&lt;/answertext&gt;&#10;          &lt;valuetype&gt;0&lt;/valuetype&gt;&#10;        &lt;/answer&gt;&#10;        &lt;answer&gt;&#10;          &lt;guid&gt;219D558ACC4D4C2996EAEA2046CE7383&lt;/guid&gt;&#10;          &lt;answertext&gt;Un méplat&lt;/answertext&gt;&#10;          &lt;valuetype&gt;0&lt;/valuetype&gt;&#10;        &lt;/answer&gt;&#10;        &lt;answer&gt;&#10;          &lt;guid&gt;CE31005A80BE4489905738190B47D85A&lt;/guid&gt;&#10;          &lt;answertext&gt;Un plan tronquant un cylindre&lt;/answertext&gt;&#10;          &lt;valuetype&gt;0&lt;/valuetype&gt;&#10;        &lt;/answer&gt;&#10;      &lt;/answers&gt;&#10;      &lt;responselimit&gt;2&lt;/responselimit&gt;&#10;      &lt;allowduplicates&gt;False&lt;/allowduplicates&gt;&#10;      &lt;bulletstyle&gt;2&lt;/bulletstyle&gt;&#10;      &lt;allornothingscoring&gt;False&lt;/allornothingscoring&gt;&#10;      &lt;truefalse&gt;False&lt;/truefalse&gt;&#10;      &lt;demographic&gt;False&lt;/demographic&gt;&#10;      &lt;correctanswerindicator&gt;False&lt;/correctanswerindicator&gt;&#10;    &lt;/multichoice&gt;&#10;  &lt;/questions&gt;&#10;&lt;/questionlist&gt;"/>
  <p:tag name="LIVECHARTING" val="False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4716</TotalTime>
  <Words>5504</Words>
  <Application>Microsoft Office PowerPoint</Application>
  <PresentationFormat>Affichage à l'écran (4:3)</PresentationFormat>
  <Paragraphs>1558</Paragraphs>
  <Slides>103</Slides>
  <Notes>44</Notes>
  <HiddenSlides>18</HiddenSlides>
  <MMClips>2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103</vt:i4>
      </vt:variant>
      <vt:variant>
        <vt:lpstr>Diaporamas personnalisés</vt:lpstr>
      </vt:variant>
      <vt:variant>
        <vt:i4>7</vt:i4>
      </vt:variant>
    </vt:vector>
  </HeadingPairs>
  <TitlesOfParts>
    <vt:vector size="119" baseType="lpstr">
      <vt:lpstr>Arial</vt:lpstr>
      <vt:lpstr>Calibri</vt:lpstr>
      <vt:lpstr>Calibri Light</vt:lpstr>
      <vt:lpstr>Cambria</vt:lpstr>
      <vt:lpstr>Cambria Math</vt:lpstr>
      <vt:lpstr>Symbol</vt:lpstr>
      <vt:lpstr>Times New Roman</vt:lpstr>
      <vt:lpstr>Wingdings</vt:lpstr>
      <vt:lpstr>Thème Office</vt:lpstr>
      <vt:lpstr>Conception &amp; Analyse</vt:lpstr>
      <vt:lpstr>Objectifs généraux de l’EC CONception et ANalyse des systèmes mécaniques</vt:lpstr>
      <vt:lpstr>Objectifs  du CM1:</vt:lpstr>
      <vt:lpstr>Présentation PowerPoint</vt:lpstr>
      <vt:lpstr>Dans un plan de définition je dois intégrer une nomenclature.</vt:lpstr>
      <vt:lpstr>La cotation fonctionnelle peut être faite sur un plan d’ensemble ou sur un plan de définition</vt:lpstr>
      <vt:lpstr>Quelle norme doit on utiliser?</vt:lpstr>
      <vt:lpstr>Que signifie les croix en trait fin?</vt:lpstr>
      <vt:lpstr>Les hachures peuvent couper</vt:lpstr>
      <vt:lpstr>Quel matériau représente ces hachures?</vt:lpstr>
      <vt:lpstr>Quelles pièces ne doit on pas couper dans une vue en coupe?</vt:lpstr>
      <vt:lpstr>La particularité d’une vis Hc est d’être sans tête</vt:lpstr>
      <vt:lpstr>Présentation PowerPoint</vt:lpstr>
      <vt:lpstr>La représentation ci-dessous correspond à</vt:lpstr>
      <vt:lpstr>Le perçage pour un trou taraudé se fait</vt:lpstr>
      <vt:lpstr>La pièce 4 est</vt:lpstr>
      <vt:lpstr>La pièce ci-dessous est</vt:lpstr>
      <vt:lpstr>La pièce 5 permet</vt:lpstr>
      <vt:lpstr>La vue en coupe ci-dessous représente</vt:lpstr>
      <vt:lpstr>Bilan du questionnaire</vt:lpstr>
      <vt:lpstr>Etude de cas</vt:lpstr>
      <vt:lpstr>Le module de rotation :</vt:lpstr>
      <vt:lpstr>Le plan d’ensemble</vt:lpstr>
      <vt:lpstr>La méthode!!!</vt:lpstr>
      <vt:lpstr>Etude du module de rotation</vt:lpstr>
      <vt:lpstr>Les frettes de serrage  exemple RINGBLOCK</vt:lpstr>
      <vt:lpstr>Etude du module de rotation</vt:lpstr>
      <vt:lpstr>Etude du module de rotation</vt:lpstr>
      <vt:lpstr>Etude du module de rotation</vt:lpstr>
      <vt:lpstr>Schématisation du principe du module de rotation</vt:lpstr>
      <vt:lpstr>Etude du module de rotation</vt:lpstr>
      <vt:lpstr>Etude du module de rotation</vt:lpstr>
      <vt:lpstr>Questions supplémentaires!</vt:lpstr>
      <vt:lpstr>Le plan d’ensemble</vt:lpstr>
      <vt:lpstr>Le plan d’ensemble</vt:lpstr>
      <vt:lpstr>Identification des sous ensembles</vt:lpstr>
      <vt:lpstr>Excentrique</vt:lpstr>
      <vt:lpstr>Mouvement de rotation continu en mouvement de rotation alternatif</vt:lpstr>
      <vt:lpstr>Identification des sous ensembles</vt:lpstr>
      <vt:lpstr>Autre systèmes à excentrique</vt:lpstr>
      <vt:lpstr>Principe moteur 4 temps</vt:lpstr>
      <vt:lpstr>Conception &amp; Analyse</vt:lpstr>
      <vt:lpstr>Objectifs :</vt:lpstr>
      <vt:lpstr>Démarche d’analyse d’un système</vt:lpstr>
      <vt:lpstr>Objectifs de l’analyse</vt:lpstr>
      <vt:lpstr>Cadre de l’analyse cinématique</vt:lpstr>
      <vt:lpstr>Recherche des classes d’équivalence cinématique</vt:lpstr>
      <vt:lpstr>Classes d’équivalence cinématique</vt:lpstr>
      <vt:lpstr>Présentation du système étudié : embrayage de métier à navette</vt:lpstr>
      <vt:lpstr>Reconnaître les classes d’équivalence</vt:lpstr>
      <vt:lpstr>Reconnaître les classes d’équivalence – éléments de guidage</vt:lpstr>
      <vt:lpstr>Reconnaître les classes d’équivalence – éléments d’étanchéité</vt:lpstr>
      <vt:lpstr>Reconnaître les classes d’équivalence – pièces élastiques</vt:lpstr>
      <vt:lpstr>Reconnaître les classes d’équivalence – éléments d’assemblages</vt:lpstr>
      <vt:lpstr>Reconnaître les classes d’équivalence – Classe poulie 01</vt:lpstr>
      <vt:lpstr>Reconnaître les classes d’équivalence – Classe Corps 02</vt:lpstr>
      <vt:lpstr>Reconnaître les classes d’équivalence – Classe arbre 03</vt:lpstr>
      <vt:lpstr>Reconnaître les classes d’équivalence – Classe baladeur 04</vt:lpstr>
      <vt:lpstr>Reconnaître les classes d’équivalence – Classe levier 05</vt:lpstr>
      <vt:lpstr>Reconnaître les classes d’équivalence – Classe galet 06</vt:lpstr>
      <vt:lpstr>Reconnaître les classes d’équivalence – Dessin d’ensemble colorié</vt:lpstr>
      <vt:lpstr>Contacts et Liaisons</vt:lpstr>
      <vt:lpstr>Contacts élémentaires</vt:lpstr>
      <vt:lpstr>Contacts élémentaires</vt:lpstr>
      <vt:lpstr>Contacts élémentaires</vt:lpstr>
      <vt:lpstr>Notion de liaison</vt:lpstr>
      <vt:lpstr>Liaisons et contacts élémentaires</vt:lpstr>
      <vt:lpstr>Liaisons Normalisées</vt:lpstr>
      <vt:lpstr>Liaisons Normalisées</vt:lpstr>
      <vt:lpstr>Tableau synthétique de la schématisation des liaisons normalisées</vt:lpstr>
      <vt:lpstr>Liaison et éléments de schématisation complémentaires</vt:lpstr>
      <vt:lpstr>Eléments de contact</vt:lpstr>
      <vt:lpstr>Présentation PowerPoint</vt:lpstr>
      <vt:lpstr>Eléments de contact de la liaison Linéaire annulaire</vt:lpstr>
      <vt:lpstr>Le rapport L/D…</vt:lpstr>
      <vt:lpstr>Le rapport L/D…</vt:lpstr>
      <vt:lpstr>Le rapport L/D…</vt:lpstr>
      <vt:lpstr>Eléments de contact de la liaison Rotule</vt:lpstr>
      <vt:lpstr>Eléments de contact de la liaison appui plan</vt:lpstr>
      <vt:lpstr>Eléments de contact de la liaison pivot glissant</vt:lpstr>
      <vt:lpstr>Eléments de contact de la liaison glissière</vt:lpstr>
      <vt:lpstr>Eléments de contact de la liaison pivot</vt:lpstr>
      <vt:lpstr>Eléments de contact de la liaison glissière hélicoïdale</vt:lpstr>
      <vt:lpstr>Analyse des contacts de l’embrayage</vt:lpstr>
      <vt:lpstr>Tracé d’un graphe des contacts entre classes d’équivalence</vt:lpstr>
      <vt:lpstr>Analyse des contacts de l’embrayage</vt:lpstr>
      <vt:lpstr>Analyse des contacts de l’embrayage</vt:lpstr>
      <vt:lpstr>Analyse des contacts de l’embrayage</vt:lpstr>
      <vt:lpstr>Analyse des contacts de l’embrayage</vt:lpstr>
      <vt:lpstr>Analyse des contacts de l’embrayage</vt:lpstr>
      <vt:lpstr>Analyse des contacts de l’embrayage</vt:lpstr>
      <vt:lpstr>Analyse des contacts de l’embrayage</vt:lpstr>
      <vt:lpstr>Tableau de synthèse</vt:lpstr>
      <vt:lpstr>Schéma d’architecture – Schéma cinématique</vt:lpstr>
      <vt:lpstr>Schéma d’architecture</vt:lpstr>
      <vt:lpstr>Application à l’embrayage</vt:lpstr>
      <vt:lpstr>Schématisation de l’embrayage</vt:lpstr>
      <vt:lpstr>Schématisation de l’embrayage</vt:lpstr>
      <vt:lpstr>Schématisation de l’embrayage</vt:lpstr>
      <vt:lpstr>Schématisation de l’embrayage</vt:lpstr>
      <vt:lpstr>Graphe des liaisons et schéma cinématique minimal</vt:lpstr>
      <vt:lpstr>Schéma cinématique minimal de l’embrayage</vt:lpstr>
      <vt:lpstr>Rappel liaison équivalente en série ou en parallèle</vt:lpstr>
      <vt:lpstr>Questionnaire</vt:lpstr>
      <vt:lpstr>Module de rotation</vt:lpstr>
      <vt:lpstr>Osteotome</vt:lpstr>
      <vt:lpstr>recherche des CEC</vt:lpstr>
      <vt:lpstr>Contacts et liaisons</vt:lpstr>
      <vt:lpstr>Contacts embrayage</vt:lpstr>
      <vt:lpstr>Schématisation</vt:lpstr>
    </vt:vector>
  </TitlesOfParts>
  <Manager/>
  <Company>INSA Lyon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Julien Colmars</dc:creator>
  <cp:keywords/>
  <dc:description/>
  <cp:lastModifiedBy>Romain Colon de Carvajal</cp:lastModifiedBy>
  <cp:revision>153</cp:revision>
  <dcterms:created xsi:type="dcterms:W3CDTF">2016-03-22T17:46:34Z</dcterms:created>
  <dcterms:modified xsi:type="dcterms:W3CDTF">2021-09-20T16:38:15Z</dcterms:modified>
  <cp:category/>
</cp:coreProperties>
</file>