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0" r:id="rId28"/>
    <p:sldId id="283" r:id="rId29"/>
    <p:sldId id="284" r:id="rId30"/>
    <p:sldId id="285" r:id="rId31"/>
    <p:sldId id="291" r:id="rId32"/>
    <p:sldId id="287" r:id="rId33"/>
    <p:sldId id="288" r:id="rId34"/>
    <p:sldId id="289" r:id="rId35"/>
  </p:sldIdLst>
  <p:sldSz cx="9144000" cy="5143500" type="screen16x9"/>
  <p:notesSz cx="9144000" cy="5143500"/>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3"/>
    <p:restoredTop sz="89059"/>
  </p:normalViewPr>
  <p:slideViewPr>
    <p:cSldViewPr>
      <p:cViewPr varScale="1">
        <p:scale>
          <a:sx n="133" d="100"/>
          <a:sy n="133" d="100"/>
        </p:scale>
        <p:origin x="208" y="5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Ratio (1-1,1.alpha)/(1-alpha) en fonction d'alpha</c:v>
                </c:pt>
              </c:strCache>
            </c:strRef>
          </c:tx>
          <c:spPr bwMode="auto">
            <a:prstGeom prst="rect">
              <a:avLst/>
            </a:prstGeom>
            <a:ln w="28575" cap="rnd">
              <a:solidFill>
                <a:schemeClr val="accent1"/>
              </a:solidFill>
              <a:round/>
            </a:ln>
            <a:effectLst/>
          </c:spPr>
          <c:marker>
            <c:symbol val="none"/>
          </c:marker>
          <c:cat>
            <c:numRef>
              <c:f>Sheet1!$A$2:$A$11</c:f>
              <c:numCache>
                <c:formatCode>General</c:formatCode>
                <c:ptCount val="10"/>
                <c:pt idx="0">
                  <c:v>0</c:v>
                </c:pt>
                <c:pt idx="1">
                  <c:v>0.1</c:v>
                </c:pt>
                <c:pt idx="2">
                  <c:v>0.2</c:v>
                </c:pt>
                <c:pt idx="3">
                  <c:v>0.3</c:v>
                </c:pt>
                <c:pt idx="4">
                  <c:v>0.4</c:v>
                </c:pt>
                <c:pt idx="5">
                  <c:v>0.5</c:v>
                </c:pt>
                <c:pt idx="6">
                  <c:v>0.6</c:v>
                </c:pt>
                <c:pt idx="7">
                  <c:v>0.7</c:v>
                </c:pt>
                <c:pt idx="8">
                  <c:v>0.8</c:v>
                </c:pt>
                <c:pt idx="9">
                  <c:v>0.9</c:v>
                </c:pt>
              </c:numCache>
            </c:numRef>
          </c:cat>
          <c:val>
            <c:numRef>
              <c:f>Sheet1!$B$2:$B$11</c:f>
              <c:numCache>
                <c:formatCode>General</c:formatCode>
                <c:ptCount val="10"/>
                <c:pt idx="0">
                  <c:v>1</c:v>
                </c:pt>
                <c:pt idx="1">
                  <c:v>0.98888888888888893</c:v>
                </c:pt>
                <c:pt idx="2">
                  <c:v>0.97499999999999998</c:v>
                </c:pt>
                <c:pt idx="3">
                  <c:v>0.95714285714285707</c:v>
                </c:pt>
                <c:pt idx="4">
                  <c:v>0.93333333333333324</c:v>
                </c:pt>
                <c:pt idx="5">
                  <c:v>0.89999999999999991</c:v>
                </c:pt>
                <c:pt idx="6">
                  <c:v>0.84999999999999987</c:v>
                </c:pt>
                <c:pt idx="7">
                  <c:v>0.7666666666666665</c:v>
                </c:pt>
                <c:pt idx="8">
                  <c:v>0.59999999999999953</c:v>
                </c:pt>
                <c:pt idx="9">
                  <c:v>9.9999999999999006E-2</c:v>
                </c:pt>
              </c:numCache>
            </c:numRef>
          </c:val>
          <c:smooth val="0"/>
          <c:extLst>
            <c:ext xmlns:c16="http://schemas.microsoft.com/office/drawing/2014/chart" uri="{C3380CC4-5D6E-409C-BE32-E72D297353CC}">
              <c16:uniqueId val="{00000000-7F40-F848-B613-50CD380D8B9B}"/>
            </c:ext>
          </c:extLst>
        </c:ser>
        <c:dLbls>
          <c:showLegendKey val="0"/>
          <c:showVal val="0"/>
          <c:showCatName val="0"/>
          <c:showSerName val="0"/>
          <c:showPercent val="0"/>
          <c:showBubbleSize val="0"/>
        </c:dLbls>
        <c:smooth val="0"/>
        <c:axId val="327413088"/>
        <c:axId val="327415264"/>
      </c:lineChart>
      <c:catAx>
        <c:axId val="327413088"/>
        <c:scaling>
          <c:orientation val="minMax"/>
        </c:scaling>
        <c:delete val="0"/>
        <c:axPos val="b"/>
        <c:numFmt formatCode="General" sourceLinked="1"/>
        <c:majorTickMark val="none"/>
        <c:minorTickMark val="none"/>
        <c:tickLblPos val="nextTo"/>
        <c:spPr bwMode="auto">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Calibri"/>
                <a:ea typeface="Arial"/>
                <a:cs typeface="Arial"/>
              </a:defRPr>
            </a:pPr>
            <a:endParaRPr lang="en-FR"/>
          </a:p>
        </c:txPr>
        <c:crossAx val="327415264"/>
        <c:crosses val="autoZero"/>
        <c:auto val="1"/>
        <c:lblAlgn val="ctr"/>
        <c:lblOffset val="100"/>
        <c:noMultiLvlLbl val="0"/>
      </c:catAx>
      <c:valAx>
        <c:axId val="327415264"/>
        <c:scaling>
          <c:orientation val="minMax"/>
        </c:scaling>
        <c:delete val="0"/>
        <c:axPos val="l"/>
        <c:majorGridlines>
          <c:spPr bwMode="auto">
            <a:prstGeom prst="rect">
              <a:avLst/>
            </a:prstGeom>
            <a:ln w="9525" cap="flat" cmpd="sng" algn="ctr">
              <a:solidFill>
                <a:schemeClr val="tx1">
                  <a:lumMod val="15000"/>
                  <a:lumOff val="85000"/>
                </a:schemeClr>
              </a:solidFill>
              <a:round/>
            </a:ln>
            <a:effectLst/>
          </c:spPr>
        </c:majorGridlines>
        <c:numFmt formatCode="General" sourceLinked="1"/>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Calibri"/>
                <a:ea typeface="Arial"/>
                <a:cs typeface="Arial"/>
              </a:defRPr>
            </a:pPr>
            <a:endParaRPr lang="en-FR"/>
          </a:p>
        </c:txPr>
        <c:crossAx val="327413088"/>
        <c:crosses val="autoZero"/>
        <c:crossBetween val="between"/>
      </c:valAx>
      <c:spPr>
        <a:prstGeom prst="rect">
          <a:avLst/>
        </a:prstGeom>
        <a:noFill/>
        <a:ln>
          <a:noFill/>
        </a:ln>
        <a:effectLst/>
      </c:spPr>
    </c:plotArea>
    <c:legend>
      <c:legendPos val="b"/>
      <c:layout>
        <c:manualLayout>
          <c:xMode val="edge"/>
          <c:yMode val="edge"/>
          <c:x val="0.3511436468348727"/>
          <c:y val="0.10691685467451718"/>
          <c:w val="0.64885635316512724"/>
          <c:h val="0.13069435588177908"/>
        </c:manualLayout>
      </c:layout>
      <c:overlay val="0"/>
      <c:spPr>
        <a:prstGeom prst="rect">
          <a:avLst/>
        </a:prstGeom>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en-FR"/>
        </a:p>
      </c:txPr>
    </c:legend>
    <c:plotVisOnly val="1"/>
    <c:dispBlanksAs val="gap"/>
    <c:showDLblsOverMax val="0"/>
  </c:chart>
  <c:spPr bwMode="auto">
    <a:xfrm>
      <a:off x="4362747" y="3103482"/>
      <a:ext cx="4707441" cy="1988548"/>
    </a:xfrm>
    <a:prstGeom prst="rect">
      <a:avLst/>
    </a:prstGeom>
    <a:noFill/>
    <a:ln w="9525" cap="flat" cmpd="sng" algn="ctr">
      <a:noFill/>
      <a:round/>
    </a:ln>
    <a:effectLst/>
  </c:spPr>
  <c:txPr>
    <a:bodyPr/>
    <a:lstStyle/>
    <a:p>
      <a:pPr>
        <a:defRPr/>
      </a:pPr>
      <a:endParaRPr lang="en-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5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35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bwMode="auto">
      <a:prstGeom prst="rect">
        <a:avLst/>
      </a:prstGeom>
      <a:solidFill>
        <a:schemeClr val="phClr"/>
      </a:solidFill>
    </cs:spPr>
  </cs:dataPoint>
  <cs:dataPoint3D>
    <cs:lnRef idx="0"/>
    <cs:fillRef idx="1">
      <cs:styleClr val="auto"/>
    </cs:fillRef>
    <cs:effectRef idx="0"/>
    <cs:fontRef idx="minor">
      <a:schemeClr val="tx1"/>
    </cs:fontRef>
    <cs:spPr bwMode="auto">
      <a:prstGeom prst="rect">
        <a:avLst/>
      </a:prstGeom>
      <a:solidFill>
        <a:schemeClr val="phClr"/>
      </a:solidFill>
    </cs:spPr>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solidFill>
        <a:schemeClr val="phClr"/>
      </a:solidFill>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1200"/>
  </cs:dataTable>
  <cs:downBar>
    <cs:lnRef idx="0"/>
    <cs:fillRef idx="0"/>
    <cs:effectRef idx="0"/>
    <cs:fontRef idx="minor">
      <a:schemeClr val="dk1"/>
    </cs:fontRef>
    <cs:spPr bwMode="auto">
      <a:prstGeom prst="rect">
        <a:avLst/>
      </a:prstGeom>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75000"/>
            <a:lumOff val="25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5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dk1"/>
    </cs:fontRef>
    <cs:spPr bwMode="auto">
      <a:prstGeom prst="rect">
        <a:avLst/>
      </a:prstGeom>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tx1"/>
    </cs:fontRef>
    <cs:spPr bwMode="auto">
      <a:prstGeom prst="rect">
        <a:avLst/>
      </a:prstGeom>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DA3B94EB-16EA-3445-A814-D54700928F30}" type="datetimeFigureOut">
              <a:rPr lang="fr-FR"/>
              <a:t>17/11/2025</a:t>
            </a:fld>
            <a:endParaRPr lang="fr-FR"/>
          </a:p>
        </p:txBody>
      </p:sp>
      <p:sp>
        <p:nvSpPr>
          <p:cNvPr id="6" name="Espace réservé de l'image des diapositives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86465112-E82C-7A42-9B0E-04E99CBC5D53}" type="slidenum">
              <a:rPr lang="fr-FR"/>
              <a:t>‹#›</a:t>
            </a:fld>
            <a:endParaRPr lang="fr-FR"/>
          </a:p>
        </p:txBody>
      </p:sp>
    </p:spTree>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Pour 2024-25 :</a:t>
            </a:r>
            <a:endParaRPr/>
          </a:p>
          <a:p>
            <a:pPr marL="171450" indent="-171450">
              <a:buFontTx/>
              <a:buChar char="-"/>
              <a:defRPr/>
            </a:pPr>
            <a:r>
              <a:rPr lang="fr-FR"/>
              <a:t>Après Exo5 : Passer au multi-période pour montrer le cas où les </a:t>
            </a:r>
            <a:r>
              <a:rPr lang="el-GR"/>
              <a:t>Δ</a:t>
            </a:r>
            <a:r>
              <a:rPr lang="fr-FR"/>
              <a:t>S</a:t>
            </a:r>
            <a:r>
              <a:rPr lang="el-GR"/>
              <a:t>≠</a:t>
            </a:r>
            <a:r>
              <a:rPr lang="fr-FR"/>
              <a:t>0</a:t>
            </a:r>
          </a:p>
          <a:p>
            <a:pPr marL="171450" indent="-171450">
              <a:buFontTx/>
              <a:buChar char="-"/>
              <a:defRPr/>
            </a:pPr>
            <a:r>
              <a:rPr lang="fr-FR"/>
              <a:t>Exo6 :</a:t>
            </a:r>
            <a:endParaRPr/>
          </a:p>
          <a:p>
            <a:pPr marL="628650" lvl="1" indent="-171450">
              <a:buFontTx/>
              <a:buChar char="-"/>
              <a:defRPr/>
            </a:pPr>
            <a:r>
              <a:rPr lang="fr-FR"/>
              <a:t>Ajouter slide avec l’autre méthode de linéarisation de la valeur absolue.</a:t>
            </a:r>
            <a:endParaRPr/>
          </a:p>
          <a:p>
            <a:pPr marL="628650" lvl="1" indent="-171450">
              <a:buFontTx/>
              <a:buChar char="-"/>
              <a:defRPr/>
            </a:pPr>
            <a:r>
              <a:rPr lang="fr-FR"/>
              <a:t>Modifier les données de exo6.xls pour voir si les élèves trouvent le taux de recyclage optimal alpha (ce fichier part bien de F01=64000 différent de F20=66000 dans les mesures M, mais le taux de recyclage alpha=50% du fichier est l’optimal, donc on ne peut pas vérifier si les élèves l’ont cherché par tâtonnement).</a:t>
            </a:r>
          </a:p>
          <a:p>
            <a:pPr>
              <a:defRPr/>
            </a:pPr>
            <a:endParaRPr lang="fr-FR"/>
          </a:p>
          <a:p>
            <a:pPr>
              <a:defRPr/>
            </a:pPr>
            <a:endParaRPr lang="fr-FR"/>
          </a:p>
          <a:p>
            <a:pPr>
              <a:defRPr/>
            </a:pPr>
            <a:r>
              <a:rPr lang="fr-FR"/>
              <a:t>Feedback de Thierry sur la séance avec les 4GI2 :</a:t>
            </a:r>
            <a:endParaRPr/>
          </a:p>
          <a:p>
            <a:pPr marL="171450" indent="-171450">
              <a:buFont typeface="Arial"/>
              <a:buChar char="•"/>
              <a:defRPr/>
            </a:pPr>
            <a:r>
              <a:rPr lang="fr-FR" b="1"/>
              <a:t>DIFFUSER UN MESSAGE LA VEILLE POUR DEMANDER AUX ELEVES D’APPORTER LEUR ORDINATEUR</a:t>
            </a:r>
            <a:r>
              <a:rPr lang="fr-FR"/>
              <a:t> – et leur dire de ne pas le sortir avant la partie « demo3 »</a:t>
            </a:r>
            <a:endParaRPr/>
          </a:p>
          <a:p>
            <a:pPr marL="171450" indent="-171450">
              <a:buFont typeface="Arial"/>
              <a:buChar char="•"/>
              <a:defRPr/>
            </a:pPr>
            <a:r>
              <a:rPr lang="fr-FR"/>
              <a:t>La chose que je trouve la plus intéressante dans cette séance est dans la partie Excel. Dans Exercice 2/Demo 3, j’avais l’intuition qu’augmenter progressivement le taux de recyclage alpha vers 100% causerait une croissance exponentielle du flux F12. L’inversion de la matrice A (dernière slide, celle avec son code Python) prouve que </a:t>
            </a:r>
            <a:r>
              <a:rPr lang="fr-FR" b="1"/>
              <a:t>le lien n’est pas exponentiel mais en 1/alpha</a:t>
            </a:r>
            <a:r>
              <a:rPr lang="fr-FR"/>
              <a:t> (enfin, en 1/(1-alpha) pour être rigoureux), mais qui conduit tout de même à un </a:t>
            </a:r>
            <a:r>
              <a:rPr lang="fr-FR" b="1"/>
              <a:t>flux F12 qui diverge vers l’infini</a:t>
            </a:r>
            <a:r>
              <a:rPr lang="fr-FR"/>
              <a:t>. (Notez que dans cet exercice, le modèle « force » une entrée F01 = D et qu’un taux de recyclage alpha = 100% impliquerait (si c’était possible) que le flux de sorte F20 s’annule car tout serait recyclé, d’où mon intuition (fausse) de croissance exponentielle).</a:t>
            </a:r>
            <a:endParaRPr/>
          </a:p>
          <a:p>
            <a:pPr marL="171450" indent="-171450">
              <a:buFont typeface="Arial"/>
              <a:buChar char="•"/>
              <a:defRPr/>
            </a:pPr>
            <a:r>
              <a:rPr lang="fr-FR"/>
              <a:t>Pour parler de l’hypothèse de régime stationnaire et de ses variations de stocks nulles sur un an, j’ai parlé du calcul des besoins du MRP : Entre le 1</a:t>
            </a:r>
            <a:r>
              <a:rPr lang="fr-FR" baseline="30000"/>
              <a:t>er</a:t>
            </a:r>
            <a:r>
              <a:rPr lang="fr-FR"/>
              <a:t> janvier 2023 et le 1</a:t>
            </a:r>
            <a:r>
              <a:rPr lang="fr-FR" baseline="30000"/>
              <a:t>er</a:t>
            </a:r>
            <a:r>
              <a:rPr lang="fr-FR"/>
              <a:t> janvier 2024, le stock fluctue mais on ne regarde pas le niveau à cette date mais uniquement sa variation qui est supposée nulle entre ces 2 dates. Par contre, le calcul du MRP – qui se fait aussi sur l’année – regarde les flux mois par mois, donc ajoute un indice t de période à toutes les variables pour, par exemple, faire du lissage de charge (on surproduit au printemps pour remplir les stocks, puis on vide les stocks pendant que les employées sont en vacances).</a:t>
            </a:r>
            <a:endParaRPr/>
          </a:p>
          <a:p>
            <a:pPr marL="171450" marR="0" lvl="0" indent="-171450" algn="l" defTabSz="457200">
              <a:lnSpc>
                <a:spcPct val="100000"/>
              </a:lnSpc>
              <a:spcBef>
                <a:spcPts val="0"/>
              </a:spcBef>
              <a:spcAft>
                <a:spcPts val="0"/>
              </a:spcAft>
              <a:buClrTx/>
              <a:buSzTx/>
              <a:buFont typeface="Arial"/>
              <a:buChar char="•"/>
              <a:defRPr/>
            </a:pPr>
            <a:r>
              <a:rPr lang="fr-FR" b="1"/>
              <a:t>Les élèves auraient aimé 5 ou 10 minutes de plus sur Excel</a:t>
            </a:r>
            <a:r>
              <a:rPr lang="fr-FR"/>
              <a:t>. J’ai noté que j’ai fini ces slides à :</a:t>
            </a:r>
            <a:endParaRPr/>
          </a:p>
          <a:p>
            <a:pPr marL="628650" lvl="1" indent="-171450">
              <a:buFont typeface="Arial"/>
              <a:buChar char="•"/>
              <a:defRPr/>
            </a:pPr>
            <a:r>
              <a:rPr lang="fr-FR"/>
              <a:t>8h40 pour la fin de la recopie de l’exo de la slide 10 par les élèves (=8h40 est l’heure du passage à la slide 11)</a:t>
            </a:r>
            <a:endParaRPr/>
          </a:p>
          <a:p>
            <a:pPr marL="628650" lvl="1" indent="-171450">
              <a:buFont typeface="Arial"/>
              <a:buChar char="•"/>
              <a:defRPr/>
            </a:pPr>
            <a:r>
              <a:rPr lang="fr-FR"/>
              <a:t>Fin exo 1 à 9h10</a:t>
            </a:r>
            <a:endParaRPr/>
          </a:p>
          <a:p>
            <a:pPr marL="628650" lvl="1" indent="-171450">
              <a:buFont typeface="Arial"/>
              <a:buChar char="•"/>
              <a:defRPr/>
            </a:pPr>
            <a:r>
              <a:rPr lang="fr-FR"/>
              <a:t>Exo slide 18 fini à 9h34</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#paramètres et #mesures, mais il me semble que, dans la vraie vie, les paramètres sont eux-aussi obtenus par mesure. En fait, #mesures signifie pour lui « mesures de flux » (par ex., en kg/an) alors que #paramètres voudrait dire « mesure de taux » (d’efficacité ou de recyclage) donc en %.</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Il me semble important d’insister sur la justification de cette hypothèse de régime permanent.</a:t>
            </a:r>
            <a:endParaRPr/>
          </a:p>
          <a:p>
            <a:pPr marL="0" marR="0" lvl="0" indent="0" algn="l" defTabSz="457200">
              <a:lnSpc>
                <a:spcPct val="100000"/>
              </a:lnSpc>
              <a:spcBef>
                <a:spcPts val="0"/>
              </a:spcBef>
              <a:spcAft>
                <a:spcPts val="0"/>
              </a:spcAft>
              <a:buClrTx/>
              <a:buSzTx/>
              <a:buFontTx/>
              <a:buNone/>
              <a:defRPr/>
            </a:pPr>
            <a:endParaRPr lang="fr-FR"/>
          </a:p>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endParaRP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endParaRP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endParaRP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endParaRPr/>
          </a:p>
          <a:p>
            <a:pPr>
              <a:defRPr/>
            </a:pPr>
            <a:endParaRPr lang="fr-FR"/>
          </a:p>
          <a:p>
            <a:pPr>
              <a:defRPr/>
            </a:pPr>
            <a:r>
              <a:rPr lang="fr-FR"/>
              <a:t>Remarque : Pas de stock car l’électricité se stocke très mal (donc pas besoin d’invoquer l’hypothèse de régime permanent, l’énergie est juste perdue.)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mesures et paramètres, mais cet exemple montre que c’est la même chose, ou du moins des choses très proches (on doit pouvoir estimer alpha autrement que par mesure, mais ça me semble du doigt mouillé, voire un vœux qui n’a aucune raison de se réaliser).</a:t>
            </a:r>
            <a:endParaRPr/>
          </a:p>
          <a:p>
            <a:pPr>
              <a:defRPr/>
            </a:pPr>
            <a:endParaRPr lang="fr-FR"/>
          </a:p>
          <a:p>
            <a:pPr>
              <a:defRPr/>
            </a:pPr>
            <a:r>
              <a:rPr lang="fr-FR"/>
              <a:t>Rappeler que cette slide est l’équation en rouge de la slide 11.</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a:p>
          <a:p>
            <a:pPr marL="0" lvl="1" algn="l">
              <a:defRPr/>
            </a:pPr>
            <a:endParaRPr lang="fr-FR" sz="1200"/>
          </a:p>
          <a:p>
            <a:pPr marL="0" lvl="1" algn="l">
              <a:defRPr/>
            </a:pPr>
            <a:r>
              <a:rPr lang="fr-FR" sz="1200"/>
              <a:t>Si il faut meubler, on peut faire remarquer que la suite F</a:t>
            </a:r>
            <a:r>
              <a:rPr lang="fr-FR" sz="1200" baseline="-25000"/>
              <a:t>12</a:t>
            </a:r>
            <a:r>
              <a:rPr lang="fr-FR" sz="1200"/>
              <a:t>(t</a:t>
            </a:r>
            <a:r>
              <a:rPr lang="fr-FR" sz="1200" baseline="-25000"/>
              <a:t>i</a:t>
            </a:r>
            <a:r>
              <a:rPr lang="fr-FR" sz="1200"/>
              <a:t>) semble diverger si </a:t>
            </a:r>
            <a:r>
              <a:rPr lang="el-GR"/>
              <a:t>α</a:t>
            </a:r>
            <a:r>
              <a:rPr lang="fr-FR"/>
              <a:t> &gt;</a:t>
            </a:r>
            <a:r>
              <a:rPr lang="fr-FR" sz="1200"/>
              <a:t> 50% (ce qui n’est pas le cas), et de vérifier si c’est vrai</a:t>
            </a:r>
            <a:endParaRPr/>
          </a:p>
          <a:p>
            <a:pPr marL="0" lvl="1" algn="l">
              <a:defRPr/>
            </a:pPr>
            <a:r>
              <a:rPr lang="fr-FR" sz="1200"/>
              <a:t>F</a:t>
            </a:r>
            <a:r>
              <a:rPr lang="fr-FR" sz="1200" baseline="-25000"/>
              <a:t>12</a:t>
            </a:r>
            <a:r>
              <a:rPr lang="fr-FR" sz="1200"/>
              <a:t>(t</a:t>
            </a:r>
            <a:r>
              <a:rPr lang="fr-FR" sz="1200" baseline="-25000"/>
              <a:t>0</a:t>
            </a:r>
            <a:r>
              <a:rPr lang="fr-FR" sz="1200"/>
              <a:t>) = 1000</a:t>
            </a:r>
            <a:endParaRPr/>
          </a:p>
          <a:p>
            <a:pPr marL="0" lvl="1" algn="l">
              <a:defRPr/>
            </a:pPr>
            <a:r>
              <a:rPr lang="fr-FR" sz="1200"/>
              <a:t>F</a:t>
            </a:r>
            <a:r>
              <a:rPr lang="fr-FR" sz="1200" baseline="-25000"/>
              <a:t>12</a:t>
            </a:r>
            <a:r>
              <a:rPr lang="fr-FR" sz="1200"/>
              <a:t>(t</a:t>
            </a:r>
            <a:r>
              <a:rPr lang="fr-FR" sz="1200" baseline="-25000"/>
              <a:t>1</a:t>
            </a:r>
            <a:r>
              <a:rPr lang="fr-FR" sz="1200"/>
              <a:t>) = 1000 + F</a:t>
            </a:r>
            <a:r>
              <a:rPr lang="fr-FR" sz="1200" baseline="-25000"/>
              <a:t>12</a:t>
            </a:r>
            <a:r>
              <a:rPr lang="fr-FR" sz="1200"/>
              <a:t>(t</a:t>
            </a:r>
            <a:r>
              <a:rPr lang="fr-FR" sz="1200" baseline="-25000"/>
              <a:t>0</a:t>
            </a:r>
            <a:r>
              <a:rPr lang="fr-FR" sz="1200"/>
              <a:t>)*</a:t>
            </a:r>
            <a:r>
              <a:rPr lang="el-GR"/>
              <a:t>α</a:t>
            </a:r>
            <a:r>
              <a:rPr lang="fr-FR" sz="1200"/>
              <a:t> = 1000 + 1000</a:t>
            </a:r>
            <a:r>
              <a:rPr lang="el-GR"/>
              <a:t>α</a:t>
            </a:r>
            <a:endParaRPr lang="fr-FR"/>
          </a:p>
          <a:p>
            <a:pPr marL="0" lvl="1" algn="l">
              <a:defRPr/>
            </a:pPr>
            <a:r>
              <a:rPr lang="fr-FR" sz="1200"/>
              <a:t>F</a:t>
            </a:r>
            <a:r>
              <a:rPr lang="fr-FR" sz="1200" baseline="-25000"/>
              <a:t>12</a:t>
            </a:r>
            <a:r>
              <a:rPr lang="fr-FR" sz="1200"/>
              <a:t>(t</a:t>
            </a:r>
            <a:r>
              <a:rPr lang="fr-FR" sz="1200" baseline="-25000"/>
              <a:t>2</a:t>
            </a:r>
            <a:r>
              <a:rPr lang="fr-FR" sz="1200"/>
              <a:t>) = 1000 + F</a:t>
            </a:r>
            <a:r>
              <a:rPr lang="fr-FR" sz="1200" baseline="-25000"/>
              <a:t>12</a:t>
            </a:r>
            <a:r>
              <a:rPr lang="fr-FR" sz="1200"/>
              <a:t>(t</a:t>
            </a:r>
            <a:r>
              <a:rPr lang="fr-FR" sz="1200" baseline="-25000"/>
              <a:t>1</a:t>
            </a:r>
            <a:r>
              <a:rPr lang="fr-FR" sz="1200"/>
              <a:t>)*</a:t>
            </a:r>
            <a:r>
              <a:rPr lang="el-GR"/>
              <a:t>α</a:t>
            </a:r>
            <a:r>
              <a:rPr lang="fr-FR" sz="1200"/>
              <a:t> = 1000 + 1000</a:t>
            </a:r>
            <a:r>
              <a:rPr lang="el-GR"/>
              <a:t>α</a:t>
            </a:r>
            <a:r>
              <a:rPr lang="fr-FR"/>
              <a:t>² + 1000</a:t>
            </a:r>
            <a:r>
              <a:rPr lang="el-GR"/>
              <a:t>α</a:t>
            </a:r>
            <a:r>
              <a:rPr lang="fr-FR"/>
              <a:t>^3</a:t>
            </a:r>
            <a:endParaRPr/>
          </a:p>
          <a:p>
            <a:pPr marL="0" marR="0" lvl="1" indent="0" algn="l" defTabSz="457200">
              <a:lnSpc>
                <a:spcPct val="100000"/>
              </a:lnSpc>
              <a:spcBef>
                <a:spcPts val="0"/>
              </a:spcBef>
              <a:spcAft>
                <a:spcPts val="0"/>
              </a:spcAft>
              <a:buClrTx/>
              <a:buSzTx/>
              <a:buFontTx/>
              <a:buNone/>
              <a:defRPr/>
            </a:pPr>
            <a:r>
              <a:rPr lang="fr-FR" sz="1200"/>
              <a:t>F</a:t>
            </a:r>
            <a:r>
              <a:rPr lang="fr-FR" sz="1200" baseline="-25000"/>
              <a:t>12</a:t>
            </a:r>
            <a:r>
              <a:rPr lang="fr-FR" sz="1200"/>
              <a:t>(t</a:t>
            </a:r>
            <a:r>
              <a:rPr lang="fr-FR" sz="1200" baseline="-25000"/>
              <a:t>3</a:t>
            </a:r>
            <a:r>
              <a:rPr lang="fr-FR" sz="1200"/>
              <a:t>) = 1000 + F</a:t>
            </a:r>
            <a:r>
              <a:rPr lang="fr-FR" sz="1200" baseline="-25000"/>
              <a:t>12</a:t>
            </a:r>
            <a:r>
              <a:rPr lang="fr-FR" sz="1200"/>
              <a:t>(t</a:t>
            </a:r>
            <a:r>
              <a:rPr lang="fr-FR" sz="1200" baseline="-25000"/>
              <a:t>2</a:t>
            </a:r>
            <a:r>
              <a:rPr lang="fr-FR" sz="1200"/>
              <a:t>)*</a:t>
            </a:r>
            <a:r>
              <a:rPr lang="el-GR"/>
              <a:t>α</a:t>
            </a:r>
            <a:r>
              <a:rPr lang="fr-FR" sz="1200"/>
              <a:t> = 1000 + 1000</a:t>
            </a:r>
            <a:r>
              <a:rPr lang="el-GR"/>
              <a:t>α</a:t>
            </a:r>
            <a:r>
              <a:rPr lang="fr-FR"/>
              <a:t>² + 1000</a:t>
            </a:r>
            <a:r>
              <a:rPr lang="el-GR"/>
              <a:t>α</a:t>
            </a:r>
            <a:r>
              <a:rPr lang="fr-FR"/>
              <a:t>^3 + </a:t>
            </a:r>
            <a:r>
              <a:rPr lang="fr-FR" sz="1200"/>
              <a:t>10000</a:t>
            </a:r>
            <a:r>
              <a:rPr lang="el-GR"/>
              <a:t>α</a:t>
            </a:r>
            <a:r>
              <a:rPr lang="fr-FR"/>
              <a:t>^4</a:t>
            </a:r>
            <a:endParaRPr/>
          </a:p>
          <a:p>
            <a:pPr marL="0" marR="0" lvl="1" indent="0" algn="l" defTabSz="457200">
              <a:lnSpc>
                <a:spcPct val="100000"/>
              </a:lnSpc>
              <a:spcBef>
                <a:spcPts val="0"/>
              </a:spcBef>
              <a:spcAft>
                <a:spcPts val="0"/>
              </a:spcAft>
              <a:buClrTx/>
              <a:buSzTx/>
              <a:buFontTx/>
              <a:buNone/>
              <a:defRPr/>
            </a:pPr>
            <a:r>
              <a:rPr lang="fr-FR"/>
              <a:t>…</a:t>
            </a:r>
            <a:endParaRPr/>
          </a:p>
          <a:p>
            <a:pPr marL="0" marR="0" lvl="1" indent="0" algn="l" defTabSz="457200">
              <a:lnSpc>
                <a:spcPct val="100000"/>
              </a:lnSpc>
              <a:spcBef>
                <a:spcPts val="0"/>
              </a:spcBef>
              <a:spcAft>
                <a:spcPts val="0"/>
              </a:spcAft>
              <a:buClrTx/>
              <a:buSzTx/>
              <a:buFontTx/>
              <a:buNone/>
              <a:defRPr/>
            </a:pPr>
            <a:r>
              <a:rPr lang="fr-FR" sz="1200"/>
              <a:t>F</a:t>
            </a:r>
            <a:r>
              <a:rPr lang="fr-FR" sz="1200" baseline="-25000"/>
              <a:t>12</a:t>
            </a:r>
            <a:r>
              <a:rPr lang="fr-FR" sz="1200"/>
              <a:t>(t</a:t>
            </a:r>
            <a:r>
              <a:rPr lang="fr-FR" sz="1200" baseline="-25000"/>
              <a:t>n</a:t>
            </a:r>
            <a:r>
              <a:rPr lang="fr-FR" sz="1200"/>
              <a:t>)</a:t>
            </a:r>
            <a:r>
              <a:rPr lang="fr-FR"/>
              <a:t> = </a:t>
            </a:r>
            <a:r>
              <a:rPr lang="fr-FR" sz="1200"/>
              <a:t>1000 + 1000</a:t>
            </a:r>
            <a:r>
              <a:rPr lang="el-GR"/>
              <a:t>α</a:t>
            </a:r>
            <a:r>
              <a:rPr lang="fr-FR"/>
              <a:t>² + 1000</a:t>
            </a:r>
            <a:r>
              <a:rPr lang="el-GR"/>
              <a:t>α</a:t>
            </a:r>
            <a:r>
              <a:rPr lang="fr-FR"/>
              <a:t>^3 + </a:t>
            </a:r>
            <a:r>
              <a:rPr lang="fr-FR" sz="1200"/>
              <a:t>10000</a:t>
            </a:r>
            <a:r>
              <a:rPr lang="el-GR"/>
              <a:t>α</a:t>
            </a:r>
            <a:r>
              <a:rPr lang="fr-FR"/>
              <a:t>^4 + … + </a:t>
            </a:r>
            <a:r>
              <a:rPr lang="fr-FR" sz="1200"/>
              <a:t>10000</a:t>
            </a:r>
            <a:r>
              <a:rPr lang="el-GR"/>
              <a:t>α</a:t>
            </a:r>
            <a:r>
              <a:rPr lang="fr-FR"/>
              <a:t>^n = 1000 * sigma(de i=1 à i=n) </a:t>
            </a:r>
            <a:r>
              <a:rPr lang="el-GR"/>
              <a:t>α</a:t>
            </a:r>
            <a:r>
              <a:rPr lang="fr-FR"/>
              <a:t>^n = (somme des termes de la suite géométrique de raison </a:t>
            </a:r>
            <a:r>
              <a:rPr lang="el-GR"/>
              <a:t>α</a:t>
            </a:r>
            <a:r>
              <a:rPr lang="fr-FR"/>
              <a:t>) = 1000 * [ 1 - </a:t>
            </a:r>
            <a:r>
              <a:rPr lang="el-GR"/>
              <a:t>α</a:t>
            </a:r>
            <a:r>
              <a:rPr lang="fr-FR"/>
              <a:t>^(n+1) ] / [ 1-</a:t>
            </a:r>
            <a:r>
              <a:rPr lang="el-GR"/>
              <a:t>α</a:t>
            </a:r>
            <a:r>
              <a:rPr lang="fr-FR"/>
              <a:t> ]</a:t>
            </a:r>
            <a:endParaRPr/>
          </a:p>
          <a:p>
            <a:pPr marL="0" marR="0" lvl="1" indent="0" algn="l" defTabSz="457200">
              <a:lnSpc>
                <a:spcPct val="100000"/>
              </a:lnSpc>
              <a:spcBef>
                <a:spcPts val="0"/>
              </a:spcBef>
              <a:spcAft>
                <a:spcPts val="0"/>
              </a:spcAft>
              <a:buClrTx/>
              <a:buSzTx/>
              <a:buFontTx/>
              <a:buNone/>
              <a:defRPr/>
            </a:pPr>
            <a:r>
              <a:rPr lang="fr-FR"/>
              <a:t>Ensuite, limite(n -&gt; +∞) </a:t>
            </a:r>
            <a:r>
              <a:rPr lang="fr-FR" sz="1200"/>
              <a:t>F</a:t>
            </a:r>
            <a:r>
              <a:rPr lang="fr-FR" sz="1200" baseline="-25000"/>
              <a:t>12</a:t>
            </a:r>
            <a:r>
              <a:rPr lang="fr-FR" sz="1200"/>
              <a:t>(t</a:t>
            </a:r>
            <a:r>
              <a:rPr lang="fr-FR" sz="1200" baseline="-25000"/>
              <a:t>n</a:t>
            </a:r>
            <a:r>
              <a:rPr lang="fr-FR" sz="1200"/>
              <a:t>) = 1000 / (</a:t>
            </a:r>
            <a:r>
              <a:rPr lang="fr-FR"/>
              <a:t>1-</a:t>
            </a:r>
            <a:r>
              <a:rPr lang="el-GR"/>
              <a:t>α</a:t>
            </a:r>
            <a:r>
              <a:rPr lang="fr-FR" sz="1200"/>
              <a:t> ) car </a:t>
            </a:r>
            <a:r>
              <a:rPr lang="el-GR"/>
              <a:t>α</a:t>
            </a:r>
            <a:r>
              <a:rPr lang="fr-FR"/>
              <a:t>^(n+1) tend vers zéro du fait que </a:t>
            </a:r>
            <a:r>
              <a:rPr lang="el-GR"/>
              <a:t>α</a:t>
            </a:r>
            <a:r>
              <a:rPr lang="fr-FR"/>
              <a:t> &lt; 1.</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85000" lnSpcReduction="1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endParaRP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L’idée est non seulement de montrer ce transparent maintenant, mais de revenir dessus en présentant les transparents suivants pour rendre visuel la comparaison entre ACV et MFA.</a:t>
            </a:r>
            <a:endParaRPr/>
          </a:p>
          <a:p>
            <a:pPr>
              <a:defRPr/>
            </a:pPr>
            <a:endParaRPr lang="fr-FR"/>
          </a:p>
          <a:p>
            <a:pPr>
              <a:defRPr/>
            </a:pPr>
            <a:r>
              <a:rPr lang="fr-FR"/>
              <a:t>Remarque : les flèches de cette MFA sont clairment monoflux pour coller à ce qui sera vu aujourd’hui, mais on peut remplacer chaque flux scalaire par un flux vectoriel.</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85000" lnSpcReduction="1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endParaRP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La seule chose que je vois à dire ici est que les alpha aux dénominateurs expliquent les asymptotes vues numériquement dans Excel.</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85000" lnSpcReduction="1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endParaRP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7F50E-8457-C3F5-6AC3-D247C8ED783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83475672-68A6-CF2C-DFC2-8579D4666926}"/>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F86C3014-5331-FFB5-D0A4-33DFD637B9DF}"/>
              </a:ext>
            </a:extLst>
          </p:cNvPr>
          <p:cNvSpPr>
            <a:spLocks noGrp="1"/>
          </p:cNvSpPr>
          <p:nvPr>
            <p:ph type="body" idx="1"/>
          </p:nvPr>
        </p:nvSpPr>
        <p:spPr bwMode="auto"/>
        <p:txBody>
          <a:bodyPr/>
          <a:lstStyle/>
          <a:p>
            <a:pPr>
              <a:defRPr/>
            </a:pPr>
            <a:r>
              <a:rPr lang="fr-FR"/>
              <a:t>Comme dit dans un autre commentaire, la 3e sous-puce (sur 4) a été une surprise pour moi (Thierry) : Je n’avais d’abord pas pensé à un lien non-linéaire (car je n’y avais pas réfléchi), puis j’ai cru que ce lien était exponentiel, puis la toute dernière slide de la séance 9 (inversion de la matrice A à côté du code Python pour la trouver) m’a montré la relation inversement proportionnelle au taux de recyclage.</a:t>
            </a:r>
          </a:p>
        </p:txBody>
      </p:sp>
      <p:sp>
        <p:nvSpPr>
          <p:cNvPr id="4" name="Slide Number Placeholder 3">
            <a:extLst>
              <a:ext uri="{FF2B5EF4-FFF2-40B4-BE49-F238E27FC236}">
                <a16:creationId xmlns:a16="http://schemas.microsoft.com/office/drawing/2014/main" id="{FFC4A9CB-6E44-B6E1-703C-8998BFFC15F2}"/>
              </a:ext>
            </a:extLst>
          </p:cNvPr>
          <p:cNvSpPr>
            <a:spLocks noGrp="1"/>
          </p:cNvSpPr>
          <p:nvPr>
            <p:ph type="sldNum" sz="quarter" idx="10"/>
          </p:nvPr>
        </p:nvSpPr>
        <p:spPr bwMode="auto"/>
        <p:txBody>
          <a:bodyPr/>
          <a:lstStyle/>
          <a:p>
            <a:pPr>
              <a:defRPr/>
            </a:pPr>
            <a:fld id="{86465112-E82C-7A42-9B0E-04E99CBC5D53}" type="slidenum">
              <a:rPr lang="fr-FR"/>
              <a:t>27</a:t>
            </a:fld>
            <a:endParaRPr lang="fr-FR"/>
          </a:p>
        </p:txBody>
      </p:sp>
    </p:spTree>
    <p:extLst>
      <p:ext uri="{BB962C8B-B14F-4D97-AF65-F5344CB8AC3E}">
        <p14:creationId xmlns:p14="http://schemas.microsoft.com/office/powerpoint/2010/main" val="186342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0	0	0	0	0	0	0</a:t>
            </a:r>
            <a:endParaRPr/>
          </a:p>
          <a:p>
            <a:pPr>
              <a:defRPr/>
            </a:pPr>
            <a:r>
              <a:rPr lang="fr-FR"/>
              <a:t>0	1	0	0	0	0	0	0</a:t>
            </a:r>
            <a:endParaRPr/>
          </a:p>
          <a:p>
            <a:pPr>
              <a:defRPr/>
            </a:pPr>
            <a:r>
              <a:rPr lang="fr-FR"/>
              <a:t>0	0	1	0	0	0	0	0</a:t>
            </a:r>
            <a:endParaRPr/>
          </a:p>
          <a:p>
            <a:pPr>
              <a:defRPr/>
            </a:pPr>
            <a:r>
              <a:rPr lang="fr-FR"/>
              <a:t>0	0	0	1	0	0	0	0</a:t>
            </a:r>
            <a:endParaRPr/>
          </a:p>
          <a:p>
            <a:pPr>
              <a:defRPr/>
            </a:pPr>
            <a:r>
              <a:rPr lang="fr-FR"/>
              <a:t>0	0	0	0	1	0	0	0</a:t>
            </a:r>
            <a:endParaRPr/>
          </a:p>
          <a:p>
            <a:pPr>
              <a:defRPr/>
            </a:pPr>
            <a:r>
              <a:rPr lang="fr-FR"/>
              <a:t>0	0	0	0	0	alpha	-1	0</a:t>
            </a:r>
            <a:endParaRPr/>
          </a:p>
          <a:p>
            <a:pPr>
              <a:defRPr/>
            </a:pPr>
            <a:r>
              <a:rPr lang="fr-FR"/>
              <a:t>0	0	0	0	-1	1	-1	0</a:t>
            </a:r>
            <a:endParaRPr/>
          </a:p>
          <a:p>
            <a:pPr>
              <a:defRPr/>
            </a:pPr>
            <a:r>
              <a:rPr lang="fr-FR"/>
              <a:t>0	0	0	0	0	-1	1	1</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 A dire aux élèves :</a:t>
            </a:r>
            <a:endParaRPr/>
          </a:p>
          <a:p>
            <a:pPr marL="171450" indent="-171450">
              <a:buFontTx/>
              <a:buChar char="-"/>
              <a:defRPr/>
            </a:pPr>
            <a:r>
              <a:rPr lang="fr-FR"/>
              <a:t>Changement par rapport à 23-24 : Ajout de la ligne "Ce que vous retenez mais est moins le point ici : C’est un exercice de PLNE" =&gt; Les élèves ratent le message sur la réconciliation de données, alors que le remplacement de l'erreur quadratique par une erreur linéaire, puis sa linéarisation n'est que pour justifier la manipulation de la réconciliation de données (mais sans partir de zéro qui prendrait plus de temps).</a:t>
            </a:r>
            <a:endParaRPr/>
          </a:p>
          <a:p>
            <a:pPr marL="171450" indent="-171450">
              <a:buFontTx/>
              <a:buChar char="-"/>
              <a:defRPr/>
            </a:pPr>
            <a:r>
              <a:rPr lang="fr-FR"/>
              <a:t>Rappel du modèle de la dernière fois =&gt; sa matrice d’équilibre des flux A correspond aux g</a:t>
            </a:r>
            <a:r>
              <a:rPr lang="fr-FR" baseline="-25000"/>
              <a:t>k</a:t>
            </a:r>
            <a:r>
              <a:rPr lang="fr-FR"/>
              <a:t>(x</a:t>
            </a:r>
            <a:r>
              <a:rPr lang="fr-FR" baseline="-25000"/>
              <a:t>i</a:t>
            </a:r>
            <a:r>
              <a:rPr lang="fr-FR"/>
              <a:t>,u</a:t>
            </a:r>
            <a:r>
              <a:rPr lang="fr-FR" baseline="-25000"/>
              <a:t>j</a:t>
            </a:r>
            <a:r>
              <a:rPr lang="fr-FR"/>
              <a:t>) QU’IL NE FAUT PAS TOUCHER DANS EXO6.</a:t>
            </a:r>
            <a:endParaRPr/>
          </a:p>
          <a:p>
            <a:pPr marL="171450" indent="-171450">
              <a:buFontTx/>
              <a:buChar char="-"/>
              <a:defRPr/>
            </a:pPr>
            <a:r>
              <a:rPr lang="fr-FR"/>
              <a:t>Expliquer comment linéariser</a:t>
            </a:r>
            <a:endParaRPr/>
          </a:p>
          <a:p>
            <a:pPr marL="628650" lvl="1" indent="-171450">
              <a:buFontTx/>
              <a:buChar char="-"/>
              <a:defRPr/>
            </a:pPr>
            <a:r>
              <a:rPr lang="fr-FR"/>
              <a:t>Slide manquante : Min |V| s.t. V in R  Min Z s.t. Z ≥ V, Z ≥ -V, V in R, Z in R+</a:t>
            </a:r>
          </a:p>
          <a:p>
            <a:pPr marL="628650" lvl="1" indent="-171450">
              <a:buFontTx/>
              <a:buChar char="-"/>
              <a:defRPr/>
            </a:pPr>
            <a:r>
              <a:rPr lang="fr-FR"/>
              <a:t>Faire remarquer qu’il faut le faire pour chaque ligne de A (donc Z a 8 lignes, et la slide suivante a 2 colonnes de 8 lignes pour modéliser les contraintes de linéarisation)</a:t>
            </a:r>
            <a:endParaRPr/>
          </a:p>
          <a:p>
            <a:pPr marL="171450" indent="-171450">
              <a:buFontTx/>
              <a:buChar char="-"/>
              <a:defRPr/>
            </a:pPr>
            <a:r>
              <a:rPr lang="fr-FR"/>
              <a:t>Rappeler que l’objectif est de corriger des erreurs de mesure par un modèle (l’exercice de linéarisation n’est qu’une traduction d’un modèle dans le langage RO le plus souvent utilisé en GI).</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29</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Il faut retirer A5 des variables de décision (sinon, problème quadratique), d’où le commentaire en bas de slide qui dit de l’optimiser à la main.</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30</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A2AC3-F875-8DD7-496A-572D537306F5}"/>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45D5971-6415-54FF-CEEC-3E8324521256}"/>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2AF22357-5642-AF61-6907-4C61CDB8DC4E}"/>
              </a:ext>
            </a:extLst>
          </p:cNvPr>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Il faut retirer A5 des variables de décision (sinon, problème quadratique), d’où le commentaire en bas de slide qui dit de l’optimiser à la main.</a:t>
            </a:r>
          </a:p>
        </p:txBody>
      </p:sp>
      <p:sp>
        <p:nvSpPr>
          <p:cNvPr id="4" name="Slide Number Placeholder 3">
            <a:extLst>
              <a:ext uri="{FF2B5EF4-FFF2-40B4-BE49-F238E27FC236}">
                <a16:creationId xmlns:a16="http://schemas.microsoft.com/office/drawing/2014/main" id="{A5BE7024-143E-8D37-E52E-584F46FE0252}"/>
              </a:ext>
            </a:extLst>
          </p:cNvPr>
          <p:cNvSpPr>
            <a:spLocks noGrp="1"/>
          </p:cNvSpPr>
          <p:nvPr>
            <p:ph type="sldNum" sz="quarter" idx="10"/>
          </p:nvPr>
        </p:nvSpPr>
        <p:spPr bwMode="auto"/>
        <p:txBody>
          <a:bodyPr/>
          <a:lstStyle/>
          <a:p>
            <a:pPr>
              <a:defRPr/>
            </a:pPr>
            <a:fld id="{86465112-E82C-7A42-9B0E-04E99CBC5D53}" type="slidenum">
              <a:rPr lang="fr-FR"/>
              <a:t>31</a:t>
            </a:fld>
            <a:endParaRPr lang="fr-FR"/>
          </a:p>
        </p:txBody>
      </p:sp>
    </p:spTree>
    <p:extLst>
      <p:ext uri="{BB962C8B-B14F-4D97-AF65-F5344CB8AC3E}">
        <p14:creationId xmlns:p14="http://schemas.microsoft.com/office/powerpoint/2010/main" val="868889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indent="0">
              <a:buFont typeface="Arial"/>
              <a:buNone/>
              <a:defRPr/>
            </a:pPr>
            <a:r>
              <a:rPr lang="fr-FR"/>
              <a:t>Données :</a:t>
            </a:r>
            <a:endParaRPr/>
          </a:p>
          <a:p>
            <a:pPr marL="171450" marR="0" lvl="0" indent="-171450" algn="l" defTabSz="457200">
              <a:lnSpc>
                <a:spcPct val="100000"/>
              </a:lnSpc>
              <a:spcBef>
                <a:spcPts val="0"/>
              </a:spcBef>
              <a:spcAft>
                <a:spcPts val="0"/>
              </a:spcAft>
              <a:buClrTx/>
              <a:buSzTx/>
              <a:buFont typeface="Arial"/>
              <a:buChar char="•"/>
              <a:defRPr/>
            </a:pPr>
            <a:r>
              <a:rPr lang="fr-FR"/>
              <a:t>Distances :</a:t>
            </a:r>
            <a:endParaRPr/>
          </a:p>
          <a:p>
            <a:pPr marL="628650" marR="0" lvl="1" indent="-171450" algn="l" defTabSz="457200">
              <a:lnSpc>
                <a:spcPct val="100000"/>
              </a:lnSpc>
              <a:spcBef>
                <a:spcPts val="0"/>
              </a:spcBef>
              <a:spcAft>
                <a:spcPts val="0"/>
              </a:spcAft>
              <a:buClrTx/>
              <a:buSzTx/>
              <a:buFont typeface="Arial"/>
              <a:buChar char="•"/>
              <a:defRPr/>
            </a:pPr>
            <a:r>
              <a:rPr lang="fr-FR"/>
              <a:t>Centre de lavage à Chabeuil (près de Valence)</a:t>
            </a:r>
            <a:endParaRPr/>
          </a:p>
          <a:p>
            <a:pPr marL="628650" marR="0" lvl="1" indent="-171450" algn="l" defTabSz="457200">
              <a:lnSpc>
                <a:spcPct val="100000"/>
              </a:lnSpc>
              <a:spcBef>
                <a:spcPts val="0"/>
              </a:spcBef>
              <a:spcAft>
                <a:spcPts val="0"/>
              </a:spcAft>
              <a:buClrTx/>
              <a:buSzTx/>
              <a:buFont typeface="Arial"/>
              <a:buChar char="•"/>
              <a:defRPr/>
            </a:pPr>
            <a:r>
              <a:rPr lang="fr-FR"/>
              <a:t>Entrepôt à Saint Priest (est lyonnais)</a:t>
            </a:r>
            <a:endParaRPr/>
          </a:p>
          <a:p>
            <a:pPr marL="628650" marR="0" lvl="1" indent="-171450" algn="l" defTabSz="457200">
              <a:lnSpc>
                <a:spcPct val="100000"/>
              </a:lnSpc>
              <a:spcBef>
                <a:spcPts val="0"/>
              </a:spcBef>
              <a:spcAft>
                <a:spcPts val="0"/>
              </a:spcAft>
              <a:buClrTx/>
              <a:buSzTx/>
              <a:buFont typeface="Arial"/>
              <a:buChar char="•"/>
              <a:defRPr/>
            </a:pPr>
            <a:r>
              <a:rPr lang="fr-FR"/>
              <a:t>Donc distance du flux F12 = 2*(Saint Priest-Lyon) = 2*15 = 30 km</a:t>
            </a:r>
            <a:br>
              <a:rPr lang="fr-FR"/>
            </a:br>
            <a:r>
              <a:rPr lang="fr-FR"/>
              <a:t>[« 2*  » car c’est un aller-retour StPriest-Lyon]</a:t>
            </a:r>
            <a:endParaRPr/>
          </a:p>
          <a:p>
            <a:pPr marL="628650" marR="0" lvl="1" indent="-171450" algn="l" defTabSz="457200">
              <a:lnSpc>
                <a:spcPct val="100000"/>
              </a:lnSpc>
              <a:spcBef>
                <a:spcPts val="0"/>
              </a:spcBef>
              <a:spcAft>
                <a:spcPts val="0"/>
              </a:spcAft>
              <a:buClrTx/>
              <a:buSzTx/>
              <a:buFont typeface="Arial"/>
              <a:buChar char="•"/>
              <a:defRPr/>
            </a:pPr>
            <a:r>
              <a:rPr lang="fr-FR"/>
              <a:t>Donc distance du flux F21 = 4*(Saint Priest-Chabeuil) = 4*111 = 444 km</a:t>
            </a:r>
            <a:br>
              <a:rPr lang="fr-FR"/>
            </a:br>
            <a:r>
              <a:rPr lang="fr-FR"/>
              <a:t>[« 4* » car on compte un aller-retour StPriest-Chabeuil plus la même distante pour approximer l’aller retour StPriest-brasserie (voire Chabreuil-brasserie-StPriest)]</a:t>
            </a:r>
          </a:p>
          <a:p>
            <a:pPr marL="171450" indent="-171450">
              <a:buFont typeface="Arial"/>
              <a:buChar char="•"/>
              <a:defRPr/>
            </a:pPr>
            <a:r>
              <a:rPr lang="fr-FR"/>
              <a:t>CO2 : https://base-empreinte.ademe.fr/donnees/jeu-donnees &gt; Multi-indicateurs &gt; Fret – Routier &gt; Par catégorie &gt; Transport à température ambiante &gt; Flotte moyenne française et on trouve : </a:t>
            </a:r>
            <a:endParaRPr/>
          </a:p>
          <a:p>
            <a:pPr marL="628650" lvl="1" indent="-171450">
              <a:buFont typeface="Arial"/>
              <a:buChar char="•"/>
              <a:defRPr/>
            </a:pPr>
            <a:r>
              <a:rPr lang="fr-FR"/>
              <a:t>Camion 7,5t : « Transport en camion </a:t>
            </a:r>
            <a:r>
              <a:rPr lang="fr-FR" b="1"/>
              <a:t>7,5t</a:t>
            </a:r>
            <a:r>
              <a:rPr lang="fr-FR"/>
              <a:t> (3t) France (dont parc, utilisation et infrastructure) (100%) [tkm], FR » : 0,145 </a:t>
            </a:r>
            <a:r>
              <a:rPr lang="fr-FR" sz="1200" b="0" i="0">
                <a:solidFill>
                  <a:schemeClr val="tx1"/>
                </a:solidFill>
                <a:latin typeface="Calibri"/>
                <a:ea typeface="Arial"/>
                <a:cs typeface="Arial"/>
              </a:rPr>
              <a:t>kg éq. CO2/t*km</a:t>
            </a:r>
            <a:br>
              <a:rPr lang="fr-FR" sz="1200" b="0" i="0">
                <a:solidFill>
                  <a:schemeClr val="tx1"/>
                </a:solidFill>
                <a:latin typeface="Calibri"/>
                <a:ea typeface="Arial"/>
                <a:cs typeface="Arial"/>
              </a:rPr>
            </a:br>
            <a:r>
              <a:rPr lang="fr-FR" sz="1200" b="0" i="0">
                <a:solidFill>
                  <a:schemeClr val="tx1"/>
                </a:solidFill>
                <a:latin typeface="Calibri"/>
                <a:ea typeface="Arial"/>
                <a:cs typeface="Arial"/>
              </a:rPr>
              <a:t>[« 100% » est le « use rate », mais je n’ai pas trouvé la signification des deux tonnages, donc je suppose que le camion transporte la plus grosse valeur donnée (7,5t ou 40t) car ces valeurs sont aussi celles sur cargopedia ci-dessous]</a:t>
            </a:r>
          </a:p>
          <a:p>
            <a:pPr marL="628650" marR="0" lvl="1" indent="-171450" algn="l" defTabSz="457200">
              <a:lnSpc>
                <a:spcPct val="100000"/>
              </a:lnSpc>
              <a:spcBef>
                <a:spcPts val="0"/>
              </a:spcBef>
              <a:spcAft>
                <a:spcPts val="0"/>
              </a:spcAft>
              <a:buClrTx/>
              <a:buSzTx/>
              <a:buFont typeface="Arial"/>
              <a:buChar char="•"/>
              <a:defRPr/>
            </a:pPr>
            <a:r>
              <a:rPr lang="fr-FR"/>
              <a:t>Camion 40t : « Transport en camion 34-</a:t>
            </a:r>
            <a:r>
              <a:rPr lang="fr-FR" b="1"/>
              <a:t>40t</a:t>
            </a:r>
            <a:r>
              <a:rPr lang="fr-FR"/>
              <a:t> (25t) France (dont parc, utilisation et infrastructure) (100%) [tkm], FR » : 0,0479 </a:t>
            </a:r>
            <a:r>
              <a:rPr lang="fr-FR" sz="1200" b="0" i="0">
                <a:solidFill>
                  <a:schemeClr val="tx1"/>
                </a:solidFill>
                <a:latin typeface="Calibri"/>
                <a:ea typeface="Arial"/>
                <a:cs typeface="Arial"/>
              </a:rPr>
              <a:t>kg éq. CO2/t*km</a:t>
            </a:r>
            <a:endParaRPr/>
          </a:p>
          <a:p>
            <a:pPr marL="171450" lvl="0" indent="-171450">
              <a:buFont typeface="Arial"/>
              <a:buChar char="•"/>
              <a:defRPr/>
            </a:pPr>
            <a:r>
              <a:rPr lang="fr-FR" sz="1200" b="0" i="0">
                <a:solidFill>
                  <a:schemeClr val="tx1"/>
                </a:solidFill>
                <a:latin typeface="Calibri"/>
                <a:ea typeface="Arial"/>
                <a:cs typeface="Arial"/>
              </a:rPr>
              <a:t>Coûts : https://www.cargopedia.fr/calculateur-de-prix-de-transport</a:t>
            </a:r>
            <a:endParaRPr/>
          </a:p>
          <a:p>
            <a:pPr marL="628650" lvl="1" indent="-171450">
              <a:buFont typeface="Arial"/>
              <a:buChar char="•"/>
              <a:defRPr/>
            </a:pPr>
            <a:r>
              <a:rPr lang="fr-FR"/>
              <a:t>Camion 7,5t : 5,28 €/km (</a:t>
            </a:r>
            <a:r>
              <a:rPr lang="fr-FR" b="1"/>
              <a:t>à diviser par 10</a:t>
            </a:r>
            <a:r>
              <a:rPr lang="fr-FR"/>
              <a:t>, sinon minimiser le CO2 trouve la même solution que minimiser les €)</a:t>
            </a:r>
            <a:endParaRPr lang="fr-FR" sz="1200" b="0" i="0">
              <a:solidFill>
                <a:schemeClr val="tx1"/>
              </a:solidFill>
              <a:latin typeface="Calibri"/>
              <a:ea typeface="Arial"/>
              <a:cs typeface="Arial"/>
            </a:endParaRPr>
          </a:p>
          <a:p>
            <a:pPr marL="628650" marR="0" lvl="1" indent="-171450" algn="l" defTabSz="457200">
              <a:lnSpc>
                <a:spcPct val="100000"/>
              </a:lnSpc>
              <a:spcBef>
                <a:spcPts val="0"/>
              </a:spcBef>
              <a:spcAft>
                <a:spcPts val="0"/>
              </a:spcAft>
              <a:buClrTx/>
              <a:buSzTx/>
              <a:buFont typeface="Arial"/>
              <a:buChar char="•"/>
              <a:defRPr/>
            </a:pPr>
            <a:r>
              <a:rPr lang="fr-FR"/>
              <a:t>Camion 40t  : 6,93 €/km</a:t>
            </a:r>
            <a:endParaRPr/>
          </a:p>
          <a:p>
            <a:pPr marL="171450" marR="0" lvl="0" indent="-171450" algn="l" defTabSz="457200">
              <a:lnSpc>
                <a:spcPct val="100000"/>
              </a:lnSpc>
              <a:spcBef>
                <a:spcPts val="0"/>
              </a:spcBef>
              <a:spcAft>
                <a:spcPts val="0"/>
              </a:spcAft>
              <a:buClrTx/>
              <a:buSzTx/>
              <a:buFont typeface="Arial"/>
              <a:buChar char="•"/>
              <a:defRPr/>
            </a:pPr>
            <a:r>
              <a:rPr lang="fr-FR" sz="1200" b="0" i="0">
                <a:solidFill>
                  <a:schemeClr val="tx1"/>
                </a:solidFill>
                <a:latin typeface="Calibri"/>
                <a:ea typeface="Arial"/>
                <a:cs typeface="Arial"/>
              </a:rPr>
              <a:t>Poids d’une bouteille : https://brouwland.com/fr/bouteilles/14803-bouteille-de-biere-belge-75-cl-brune-bouchon-boite-12-pcs.html?_gl=1*18kq64w*_up*MQ..*_gs*MQ.. : 560 grammes = 0,56 kg = 0,00056 tonnes</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32</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7.d) est là aux cas où, mais je doute qu’on en ait le temps (ni que ça ajoute un point au front de Pareto)</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Comme dit dans un autre commentaire, la 3e sous-puce (sur 4) a été une surprise pour moi (Thierry) : Je n’avais d’abord pas pensé à un lien non-linéaire (car je n’y avais pas réfléchi), puis j’ai cru que ce lien était exponentiel, puis la toute dernière slide de la séance 9 (inversion de la matrice A à côté du code Python pour la trouver) m’a montré la relation inversement proportionnelle au taux de recyclage.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Puce 1 : Les gens distinguent Material de Substance du fait que Substance concerne des produits chimiques (même si c’est aussi du Material en définitive et qu’en plus, l’outil est utilisé de la même façon que ce soit avec Material, Susbtance ou Energy)</a:t>
            </a:r>
            <a:endParaRPr/>
          </a:p>
          <a:p>
            <a:pPr>
              <a:defRPr/>
            </a:pPr>
            <a:endParaRPr lang="fr-FR"/>
          </a:p>
          <a:p>
            <a:pPr>
              <a:defRPr/>
            </a:pPr>
            <a:r>
              <a:rPr lang="fr-FR"/>
              <a:t>Puce 2 : Pour illustrer la notion d’espace et de temps, j’ai comparé la production d’électricité en France (qui a des montagnes) et au Québec (qui a 3x la superficie de la France pour 10x moins d’habitants) pour leur faire sentir que faire des comparaisons de systèmes de production était hasardeux, d’où la nécessité de bien définir de quoi on parle.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a:buChar char="•"/>
              <a:defRPr/>
            </a:pPr>
            <a:r>
              <a:rPr lang="fr-FR"/>
              <a:t>Pauliuk : </a:t>
            </a:r>
            <a:endParaRPr/>
          </a:p>
          <a:p>
            <a:pPr marL="171450" indent="-171450">
              <a:buFont typeface="Arial"/>
              <a:buChar char="•"/>
              <a:defRPr/>
            </a:pPr>
            <a:r>
              <a:rPr lang="fr-FR"/>
              <a:t>Pour ne parler que du concept de MFA, les exercices d’aujourd’hui ne parleront que d’un flux pour simplifier les calculs et seront donc du MFA monocritère.</a:t>
            </a:r>
            <a:br>
              <a:rPr lang="fr-FR"/>
            </a:br>
            <a:r>
              <a:rPr lang="fr-FR"/>
              <a:t>Le MFA multicritère décrit les flux des différentes matières/susbstances/énergies entre chaque processus et ajoute une dimension à chaque calcul (i.e., les scalaires sont remplacés par des vecteurs, les vecteurs sont remplacés par des matrices, etc.)</a:t>
            </a:r>
            <a:br>
              <a:rPr lang="fr-FR"/>
            </a:br>
            <a:r>
              <a:rPr lang="fr-FR"/>
              <a:t>L’unité en exemple de l’ACV est « kilos de CO2 », avec en sous-entendu, « kilos de CO2 par unité fonctionnelle » =&gt; MFA représente des flux donc l’unité est toujours « … par unité de temps ».</a:t>
            </a:r>
            <a:endParaRPr/>
          </a:p>
          <a:p>
            <a:pPr marL="171450" marR="0" lvl="0" indent="-171450" algn="l" defTabSz="457200">
              <a:lnSpc>
                <a:spcPct val="100000"/>
              </a:lnSpc>
              <a:spcBef>
                <a:spcPts val="0"/>
              </a:spcBef>
              <a:spcAft>
                <a:spcPts val="0"/>
              </a:spcAft>
              <a:buClrTx/>
              <a:buSzTx/>
              <a:buFont typeface="Arial"/>
              <a:buChar char="•"/>
              <a:defRPr/>
            </a:pPr>
            <a:r>
              <a:rPr lang="fr-FR"/>
              <a:t>GaBi : ses concurrents sont OpenLCA (même démarche qui démarre par une modélisation des flux) et SimaPro (qui ne modélise pas les flux)</a:t>
            </a:r>
            <a:br>
              <a:rPr lang="fr-FR"/>
            </a:br>
            <a:r>
              <a:rPr lang="fr-FR"/>
              <a:t>Dans le futur, il se pourrait que PSC utilise GaBi pour son TP de fabrication de porte-clés, puis qu’EIE utilise aussi GaBi pour un futur TP sur le MFA.</a:t>
            </a:r>
            <a:endParaRPr/>
          </a:p>
          <a:p>
            <a:pPr marL="171450" indent="-171450">
              <a:buFont typeface="Arial"/>
              <a:buChar cha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ajouté (en projetant ce slide sur le tableau) F01, F12, F20, F23, F30, F31, S1, deltaS1, S3 et deltaS3.</a:t>
            </a:r>
            <a:endParaRPr/>
          </a:p>
          <a:p>
            <a:pPr>
              <a:defRPr/>
            </a:pPr>
            <a:r>
              <a:rPr lang="fr-FR"/>
              <a:t>Comme j’avais déjà parlé qu’on ferait l’hypothèse que les delta_stocks seraient supposés nuls, on m’a demandé pourquoi il y a l’avant-dernière puce (et j’ai répondu que j’étais en train de mélanger 2 choses incompatibles).</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repris tel quel, mais c’est choquant de voir que le seul endroit où il n’y a pas de stock est ce dont on parle le plus à nos élèves (stocks de matières premières/produits semi-finis/produits finis, ainsi qu’en-cours de production).</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Discuter avec les élèves de ce qui ne va pas en comparant avec le transparent précédent AVANT de montrer le texte suivant :</a:t>
            </a:r>
            <a:endParaRPr/>
          </a:p>
          <a:p>
            <a:pPr marL="171450" indent="-171450">
              <a:buFont typeface="Arial"/>
              <a:buChar char="•"/>
              <a:defRPr/>
            </a:pPr>
            <a:r>
              <a:rPr lang="fr-FR"/>
              <a:t>Séparation des flux entre les processus 1, 2 et 3 pas claire. On ne voit pas à quoi le flux B se réfère.</a:t>
            </a:r>
            <a:endParaRPr/>
          </a:p>
          <a:p>
            <a:pPr marL="171450" indent="-171450">
              <a:buFont typeface="Arial"/>
              <a:buChar char="•"/>
              <a:defRPr/>
            </a:pPr>
            <a:r>
              <a:rPr lang="fr-FR"/>
              <a:t>Le stock en bas à droite n’appartient pas un processus et il n’a pas de nom.</a:t>
            </a:r>
            <a:endParaRPr/>
          </a:p>
          <a:p>
            <a:pPr marL="171450" indent="-171450">
              <a:buFont typeface="Arial"/>
              <a:buChar char="•"/>
              <a:defRPr/>
            </a:pPr>
            <a:r>
              <a:rPr lang="fr-FR"/>
              <a:t>La variation du stock </a:t>
            </a:r>
            <a:r>
              <a:rPr lang="fr-FR">
                <a:latin typeface="Times New Roman"/>
                <a:cs typeface="Times New Roman"/>
              </a:rPr>
              <a:t>Δ</a:t>
            </a:r>
            <a:r>
              <a:rPr lang="fr-FR"/>
              <a:t>S</a:t>
            </a:r>
            <a:r>
              <a:rPr lang="fr-FR" baseline="-25000"/>
              <a:t>3</a:t>
            </a:r>
            <a:r>
              <a:rPr lang="fr-FR"/>
              <a:t> manque.</a:t>
            </a:r>
            <a:endParaRPr/>
          </a:p>
          <a:p>
            <a:pPr marL="171450" indent="-171450">
              <a:buFont typeface="Arial"/>
              <a:buChar char="•"/>
              <a:defRPr/>
            </a:pPr>
            <a:r>
              <a:rPr lang="fr-FR"/>
              <a:t>La zone géographique manque.</a:t>
            </a:r>
            <a:endParaRPr/>
          </a:p>
          <a:p>
            <a:pPr marL="171450" indent="-171450">
              <a:buFont typeface="Arial"/>
              <a:buChar char="•"/>
              <a:defRPr/>
            </a:pPr>
            <a:r>
              <a:rPr lang="fr-FR"/>
              <a:t>Pas de nom du flux entre le processus 2  et le stock sans nom.</a:t>
            </a:r>
            <a:endParaRPr/>
          </a:p>
          <a:p>
            <a:pPr marL="0" indent="0">
              <a:buFont typeface="Arial"/>
              <a:buNone/>
              <a:defRPr/>
            </a:pPr>
            <a:r>
              <a:rPr lang="fr-FR" b="1"/>
              <a:t>(Les 4GI2 ont presque tout trouvé )</a:t>
            </a:r>
            <a:endParaRPr/>
          </a:p>
          <a:p>
            <a:pPr marL="0" indent="0">
              <a:buFont typeface="Arial"/>
              <a:buNone/>
              <a:defRPr/>
            </a:pPr>
            <a:r>
              <a:rPr lang="fr-FR"/>
              <a:t>2/ Une fois le texte affiché, laisser les élèves refaire la figure AVANT de montrer la figure de droite.</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Le titre donne 3 noms pour la même chose.</a:t>
            </a:r>
            <a:endParaRPr/>
          </a:p>
          <a:p>
            <a:pPr>
              <a:defRPr/>
            </a:pPr>
            <a:endParaRPr lang="fr-FR"/>
          </a:p>
          <a:p>
            <a:pPr>
              <a:defRPr/>
            </a:pPr>
            <a:r>
              <a:rPr lang="fr-FR"/>
              <a:t>Remarque sur l’équation : Pauliuk insiste de représenter le stock du processus N à l’intérieur du processus N, alors que ces équation (dont celle-ci) montrent que le stock du processus N est à l’EXTERIEUR de ce processus N (ce qui me semble le plus logique, mais enfin voilà quoi….)</a:t>
            </a:r>
            <a:endParaRPr/>
          </a:p>
          <a:p>
            <a:pPr>
              <a:defRPr/>
            </a:pPr>
            <a:endParaRPr lang="fr-FR"/>
          </a:p>
          <a:p>
            <a:pPr>
              <a:defRPr/>
            </a:pPr>
            <a:r>
              <a:rPr lang="fr-FR"/>
              <a:t>Il se peut que quelques ex-3GI n’aient pas fais l’exercice du cours PLO illustré par cette image, mais elle devrait rappeler des souvenirs à la majorité des élèves.</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926757" y="-16446"/>
            <a:ext cx="7125462" cy="4533138"/>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chapitr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457200" y="1712367"/>
            <a:ext cx="8229600" cy="857250"/>
          </a:xfrm>
        </p:spPr>
        <p:txBody>
          <a:bodyPr>
            <a:normAutofit/>
          </a:bodyPr>
          <a:lstStyle>
            <a:lvl1pPr>
              <a:defRPr sz="2700" b="1">
                <a:solidFill>
                  <a:schemeClr val="tx1">
                    <a:lumMod val="50000"/>
                    <a:lumOff val="50000"/>
                  </a:schemeClr>
                </a:solidFill>
              </a:defRPr>
            </a:lvl1pPr>
          </a:lstStyle>
          <a:p>
            <a:pPr>
              <a:defRPr/>
            </a:pPr>
            <a:r>
              <a:rPr lang="fr-FR"/>
              <a:t>CLIQUEZ ET MODIFIEZ LE TITRE</a:t>
            </a:r>
            <a:endParaRPr/>
          </a:p>
        </p:txBody>
      </p:sp>
      <p:sp>
        <p:nvSpPr>
          <p:cNvPr id="5" name="Espace réservé du pied de page 4"/>
          <p:cNvSpPr>
            <a:spLocks noGrp="1"/>
          </p:cNvSpPr>
          <p:nvPr>
            <p:ph type="ftr" sz="quarter" idx="11"/>
          </p:nvPr>
        </p:nvSpPr>
        <p:spPr bwMode="auto">
          <a:xfrm>
            <a:off x="3124200" y="4767263"/>
            <a:ext cx="2895600" cy="273844"/>
          </a:xfrm>
        </p:spPr>
        <p:txBody>
          <a:bodyPr/>
          <a:lstStyle>
            <a:lvl1pPr>
              <a:defRPr b="1"/>
            </a:lvl1pPr>
          </a:lstStyle>
          <a:p>
            <a:pPr>
              <a:defRPr/>
            </a:pPr>
            <a:fld id="{3466D8FE-5733-7B45-8963-854D3AC5C96E}" type="slidenum">
              <a:rPr lang="fr-FR"/>
              <a:t>‹#›</a:t>
            </a:fld>
            <a:endParaRPr lang="fr-FR"/>
          </a:p>
        </p:txBody>
      </p:sp>
      <p:sp>
        <p:nvSpPr>
          <p:cNvPr id="6" name="Espace réservé du texte 2"/>
          <p:cNvSpPr>
            <a:spLocks noGrp="1"/>
          </p:cNvSpPr>
          <p:nvPr>
            <p:ph type="body" idx="1"/>
          </p:nvPr>
        </p:nvSpPr>
        <p:spPr bwMode="auto">
          <a:xfrm>
            <a:off x="683568" y="2625756"/>
            <a:ext cx="7772400" cy="540060"/>
          </a:xfrm>
          <a:prstGeom prst="rect">
            <a:avLst/>
          </a:prstGeom>
        </p:spPr>
        <p:txBody>
          <a:bodyPr anchor="ctr" anchorCtr="0"/>
          <a:lstStyle>
            <a:lvl1pPr marL="0" indent="0" algn="ctr">
              <a:buNone/>
              <a:defRPr sz="1500" b="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ctr" defTabSz="685800">
              <a:lnSpc>
                <a:spcPct val="100000"/>
              </a:lnSpc>
              <a:spcBef>
                <a:spcPts val="0"/>
              </a:spcBef>
              <a:spcAft>
                <a:spcPts val="0"/>
              </a:spcAft>
              <a:buClrTx/>
              <a:buSzTx/>
              <a:buFontTx/>
              <a:buNone/>
              <a:defRPr/>
            </a:pPr>
            <a:r>
              <a:rPr lang="fr-FR" sz="1500" b="0" i="0" u="none" strike="noStrike" cap="none" spc="0">
                <a:ln>
                  <a:noFill/>
                </a:ln>
                <a:solidFill>
                  <a:srgbClr val="5F5E5E">
                    <a:tint val="75000"/>
                  </a:srgbClr>
                </a:solidFill>
              </a:rPr>
              <a:t>Cliquez pour modifier les styles du texte du masque</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0"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1"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1">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457200" y="1005331"/>
            <a:ext cx="8229600" cy="3589291"/>
          </a:xfrm>
        </p:spPr>
        <p:txBody>
          <a:bodyPr/>
          <a:lstStyle>
            <a:lvl1pPr>
              <a:defRPr sz="1200">
                <a:latin typeface="Arial"/>
                <a:cs typeface="Arial"/>
              </a:defRPr>
            </a:lvl1pPr>
            <a:lvl2pPr marL="557213" indent="-214313">
              <a:buFont typeface="Arial"/>
              <a:buChar char="•"/>
              <a:defRPr sz="1200">
                <a:latin typeface="Arial"/>
                <a:cs typeface="Arial"/>
              </a:defRPr>
            </a:lvl2pPr>
            <a:lvl3pPr marL="857250" indent="-171450">
              <a:buFont typeface="Arial"/>
              <a:buChar char="•"/>
              <a:defRPr sz="1200">
                <a:latin typeface="Arial"/>
                <a:cs typeface="Arial"/>
              </a:defRPr>
            </a:lvl3pPr>
            <a:lvl4pPr marL="1200150" indent="-171450">
              <a:buFont typeface="Arial"/>
              <a:buChar char="•"/>
              <a:defRPr sz="1200">
                <a:latin typeface="Arial"/>
                <a:cs typeface="Arial"/>
              </a:defRPr>
            </a:lvl4pPr>
            <a:lvl5pPr marL="1543050" indent="-171450">
              <a:buFont typeface="Arial"/>
              <a:buChar char="•"/>
              <a:defRPr sz="1200">
                <a:latin typeface="Arial"/>
                <a:cs typeface="Arial"/>
              </a:defRPr>
            </a:lvl5pPr>
          </a:lstStyle>
          <a:p>
            <a:pPr lvl="0">
              <a:defRPr/>
            </a:pPr>
            <a:r>
              <a:rPr lang="fr-FR"/>
              <a:t>ITEM1</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6"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7" name="Rectangle 18"/>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8"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1"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2"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2">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Espace réservé du contenu 2"/>
          <p:cNvSpPr>
            <a:spLocks noGrp="1"/>
          </p:cNvSpPr>
          <p:nvPr>
            <p:ph sz="half" idx="1"/>
          </p:nvPr>
        </p:nvSpPr>
        <p:spPr bwMode="auto">
          <a:xfrm>
            <a:off x="457200"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contenu 2"/>
          <p:cNvSpPr>
            <a:spLocks noGrp="1"/>
          </p:cNvSpPr>
          <p:nvPr>
            <p:ph sz="half" idx="12"/>
          </p:nvPr>
        </p:nvSpPr>
        <p:spPr bwMode="auto">
          <a:xfrm>
            <a:off x="4644008"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3">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Espace réservé du texte 2"/>
          <p:cNvSpPr>
            <a:spLocks noGrp="1"/>
          </p:cNvSpPr>
          <p:nvPr>
            <p:ph type="body" idx="1" hasCustomPrompt="1"/>
          </p:nvPr>
        </p:nvSpPr>
        <p:spPr bwMode="auto">
          <a:xfrm>
            <a:off x="467544" y="681540"/>
            <a:ext cx="4040188"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6" name="Espace réservé du contenu 3"/>
          <p:cNvSpPr>
            <a:spLocks noGrp="1"/>
          </p:cNvSpPr>
          <p:nvPr>
            <p:ph sz="half" idx="2"/>
          </p:nvPr>
        </p:nvSpPr>
        <p:spPr bwMode="auto">
          <a:xfrm>
            <a:off x="457200" y="1167594"/>
            <a:ext cx="4040188"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Espace réservé du texte 4"/>
          <p:cNvSpPr>
            <a:spLocks noGrp="1"/>
          </p:cNvSpPr>
          <p:nvPr>
            <p:ph type="body" sz="quarter" idx="3" hasCustomPrompt="1"/>
          </p:nvPr>
        </p:nvSpPr>
        <p:spPr bwMode="auto">
          <a:xfrm>
            <a:off x="4644009" y="681540"/>
            <a:ext cx="4041775"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8" name="Espace réservé du contenu 5"/>
          <p:cNvSpPr>
            <a:spLocks noGrp="1"/>
          </p:cNvSpPr>
          <p:nvPr>
            <p:ph sz="quarter" idx="4"/>
          </p:nvPr>
        </p:nvSpPr>
        <p:spPr bwMode="auto">
          <a:xfrm>
            <a:off x="4645026" y="1167594"/>
            <a:ext cx="4041775"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9"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2" name="Rectangle 27"/>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3"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4" name="Image 17"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5" name="Image 15"/>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4">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Espace réservé du contenu 2"/>
          <p:cNvSpPr>
            <a:spLocks noGrp="1"/>
          </p:cNvSpPr>
          <p:nvPr>
            <p:ph idx="1"/>
          </p:nvPr>
        </p:nvSpPr>
        <p:spPr bwMode="auto">
          <a:xfrm>
            <a:off x="3575050" y="648108"/>
            <a:ext cx="5111750" cy="3964279"/>
          </a:xfrm>
        </p:spPr>
        <p:txBody>
          <a:bodyPr/>
          <a:lstStyle>
            <a:lvl1pPr marL="0" indent="0">
              <a:buNone/>
              <a:defRPr sz="1500"/>
            </a:lvl1pPr>
            <a:lvl2pPr marL="557213" indent="-214313">
              <a:buFont typeface="Arial"/>
              <a:buChar char="•"/>
              <a:defRPr sz="1150"/>
            </a:lvl2pPr>
            <a:lvl3pPr>
              <a:defRPr sz="900"/>
            </a:lvl3pPr>
            <a:lvl4pPr>
              <a:defRPr sz="1500"/>
            </a:lvl4pPr>
            <a:lvl5pPr>
              <a:defRPr sz="1500"/>
            </a:lvl5pPr>
            <a:lvl6pPr>
              <a:defRPr sz="1500"/>
            </a:lvl6pPr>
            <a:lvl7pPr>
              <a:defRPr sz="1500"/>
            </a:lvl7pPr>
            <a:lvl8pPr>
              <a:defRPr sz="1500"/>
            </a:lvl8pPr>
            <a:lvl9pPr>
              <a:defRPr sz="15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texte 3"/>
          <p:cNvSpPr>
            <a:spLocks noGrp="1"/>
          </p:cNvSpPr>
          <p:nvPr>
            <p:ph type="body" sz="half" idx="2" hasCustomPrompt="1"/>
          </p:nvPr>
        </p:nvSpPr>
        <p:spPr bwMode="auto">
          <a:xfrm>
            <a:off x="457201" y="643914"/>
            <a:ext cx="3008313" cy="3968472"/>
          </a:xfrm>
        </p:spPr>
        <p:txBody>
          <a:bodyPr/>
          <a:lstStyle>
            <a:lvl1pPr marL="0" marR="0" indent="0" algn="l" defTabSz="685800">
              <a:lnSpc>
                <a:spcPct val="100000"/>
              </a:lnSpc>
              <a:spcBef>
                <a:spcPts val="0"/>
              </a:spcBef>
              <a:spcAft>
                <a:spcPts val="0"/>
              </a:spcAft>
              <a:buClrTx/>
              <a:buSzTx/>
              <a:buFont typeface="Arial"/>
              <a:buNone/>
              <a:defRPr sz="1050" b="0">
                <a:solidFill>
                  <a:srgbClr val="6E0740"/>
                </a:solidFill>
              </a:defRPr>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marR="0" lvl="0" indent="0" algn="l" defTabSz="685800">
              <a:lnSpc>
                <a:spcPct val="100000"/>
              </a:lnSpc>
              <a:spcBef>
                <a:spcPts val="0"/>
              </a:spcBef>
              <a:spcAft>
                <a:spcPts val="0"/>
              </a:spcAft>
              <a:buClrTx/>
              <a:buSzTx/>
              <a:buFont typeface="Arial"/>
              <a:buNone/>
              <a:defRPr/>
            </a:pPr>
            <a:r>
              <a:rPr lang="fr-FR"/>
              <a:t>CLIQUEZ POUR MODIFIER LES STYLES DU TEXTE DU MASQUE</a:t>
            </a:r>
            <a:endParaRPr/>
          </a:p>
          <a:p>
            <a:pPr marL="0" marR="0" lvl="1" indent="0" algn="l" defTabSz="685800">
              <a:lnSpc>
                <a:spcPct val="100000"/>
              </a:lnSpc>
              <a:spcBef>
                <a:spcPts val="0"/>
              </a:spcBef>
              <a:spcAft>
                <a:spcPts val="0"/>
              </a:spcAft>
              <a:buClrTx/>
              <a:buSzTx/>
              <a:buFont typeface="Arial"/>
              <a:buNone/>
              <a:defRPr/>
            </a:pPr>
            <a:r>
              <a:rPr lang="fr-FR"/>
              <a:t>Deuxième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u ">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a:t>
            </a:fld>
            <a:endParaRPr lang="fr-FR"/>
          </a:p>
        </p:txBody>
      </p:sp>
      <p:sp>
        <p:nvSpPr>
          <p:cNvPr id="5"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7"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8" name="Image 8"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9" name="Image 9"/>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0_Diapositive de titre v0">
    <p:spTree>
      <p:nvGrpSpPr>
        <p:cNvPr id="1" name=""/>
        <p:cNvGrpSpPr/>
        <p:nvPr/>
      </p:nvGrpSpPr>
      <p:grpSpPr bwMode="auto">
        <a:xfrm>
          <a:off x="0" y="0"/>
          <a:ext cx="0" cy="0"/>
          <a:chOff x="0" y="0"/>
          <a:chExt cx="0" cy="0"/>
        </a:xfrm>
      </p:grpSpPr>
      <p:pic>
        <p:nvPicPr>
          <p:cNvPr id="4" name="Image 45"/>
          <p:cNvPicPr>
            <a:picLocks noChangeAspect="1"/>
          </p:cNvPicPr>
          <p:nvPr userDrawn="1"/>
        </p:nvPicPr>
        <p:blipFill>
          <a:blip r:embed="rId2"/>
          <a:stretch/>
        </p:blipFill>
        <p:spPr bwMode="auto">
          <a:xfrm>
            <a:off x="1371431" y="162704"/>
            <a:ext cx="6578058" cy="4184885"/>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0"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6"/>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3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1164922" y="172087"/>
            <a:ext cx="7222977" cy="4595176"/>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10"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a:t>
            </a:fld>
            <a:endParaRPr lang="fr-FR"/>
          </a:p>
        </p:txBody>
      </p:sp>
      <p:sp>
        <p:nvSpPr>
          <p:cNvPr id="12"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11796"/>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0"/>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Diapositive de titre v0">
    <p:spTree>
      <p:nvGrpSpPr>
        <p:cNvPr id="1" name=""/>
        <p:cNvGrpSpPr/>
        <p:nvPr/>
      </p:nvGrpSpPr>
      <p:grpSpPr bwMode="auto">
        <a:xfrm>
          <a:off x="0" y="0"/>
          <a:ext cx="0" cy="0"/>
          <a:chOff x="0" y="0"/>
          <a:chExt cx="0" cy="0"/>
        </a:xfrm>
      </p:grpSpPr>
      <p:pic>
        <p:nvPicPr>
          <p:cNvPr id="4" name="Image 16"/>
          <p:cNvPicPr>
            <a:picLocks noChangeAspect="1"/>
          </p:cNvPicPr>
          <p:nvPr userDrawn="1"/>
        </p:nvPicPr>
        <p:blipFill>
          <a:blip r:embed="rId2"/>
          <a:stretch/>
        </p:blipFill>
        <p:spPr bwMode="auto">
          <a:xfrm>
            <a:off x="1"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2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4"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9"/>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 preserve="1" userDrawn="1">
  <p:cSld name="5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76458" y="-826848"/>
            <a:ext cx="3467395" cy="5090920"/>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Losange 11"/>
          <p:cNvSpPr/>
          <p:nvPr userDrawn="1"/>
        </p:nvSpPr>
        <p:spPr bwMode="auto">
          <a:xfrm>
            <a:off x="6303258" y="-15086"/>
            <a:ext cx="2855004" cy="2005773"/>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2005773"/>
              <a:gd name="connsiteX1" fmla="*/ 1192002 w 2972909"/>
              <a:gd name="connsiteY1" fmla="*/ 0 h 2005773"/>
              <a:gd name="connsiteX2" fmla="*/ 2972909 w 2972909"/>
              <a:gd name="connsiteY2" fmla="*/ 7095 h 2005773"/>
              <a:gd name="connsiteX3" fmla="*/ 2966647 w 2972909"/>
              <a:gd name="connsiteY3" fmla="*/ 2005770 h 2005773"/>
              <a:gd name="connsiteX4" fmla="*/ 0 w 2972909"/>
              <a:gd name="connsiteY4" fmla="*/ 560489 h 200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2005773" extrusionOk="0">
                <a:moveTo>
                  <a:pt x="0" y="560489"/>
                </a:moveTo>
                <a:lnTo>
                  <a:pt x="1192002" y="0"/>
                </a:lnTo>
                <a:lnTo>
                  <a:pt x="2972909" y="7095"/>
                </a:lnTo>
                <a:cubicBezTo>
                  <a:pt x="2972909" y="650356"/>
                  <a:pt x="2959552" y="2008134"/>
                  <a:pt x="2966647" y="2005770"/>
                </a:cubicBezTo>
                <a:cubicBezTo>
                  <a:pt x="2973742" y="2003406"/>
                  <a:pt x="990970" y="1019285"/>
                  <a:pt x="0" y="560489"/>
                </a:cubicBezTo>
                <a:close/>
              </a:path>
            </a:pathLst>
          </a:custGeom>
          <a:gradFill>
            <a:gsLst>
              <a:gs pos="0">
                <a:schemeClr val="bg1">
                  <a:alpha val="89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riangle isocèle 38"/>
          <p:cNvSpPr/>
          <p:nvPr userDrawn="1"/>
        </p:nvSpPr>
        <p:spPr bwMode="auto">
          <a:xfrm rot="16199998">
            <a:off x="6995685" y="369417"/>
            <a:ext cx="2113068" cy="2183562"/>
          </a:xfrm>
          <a:prstGeom prst="triangle">
            <a:avLst>
              <a:gd name="adj" fmla="val 52668"/>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3"/>
          <p:cNvSpPr/>
          <p:nvPr userDrawn="1"/>
        </p:nvSpPr>
        <p:spPr bwMode="auto">
          <a:xfrm rot="5400000">
            <a:off x="-5928" y="1803458"/>
            <a:ext cx="2624162" cy="2612303"/>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6657" y="845945"/>
            <a:ext cx="2946467" cy="2933151"/>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6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0"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7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64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preserve="1" userDrawn="1">
  <p:cSld name="8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sp>
        <p:nvSpPr>
          <p:cNvPr id="10" name="Pentagone 10"/>
          <p:cNvSpPr/>
          <p:nvPr userDrawn="1"/>
        </p:nvSpPr>
        <p:spPr bwMode="auto">
          <a:xfrm rot="16199998">
            <a:off x="4747135" y="-1089535"/>
            <a:ext cx="3318945" cy="549801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040056" y="-1"/>
            <a:ext cx="3107924" cy="2010427"/>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28"/>
              <a:gd name="connsiteY0" fmla="*/ 560489 h 1936880"/>
              <a:gd name="connsiteX1" fmla="*/ 1286109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1918946"/>
              <a:gd name="connsiteX1" fmla="*/ 1286109 w 2972909"/>
              <a:gd name="connsiteY1" fmla="*/ 0 h 1918946"/>
              <a:gd name="connsiteX2" fmla="*/ 2972909 w 2972909"/>
              <a:gd name="connsiteY2" fmla="*/ 7095 h 1918946"/>
              <a:gd name="connsiteX3" fmla="*/ 2966919 w 2972909"/>
              <a:gd name="connsiteY3" fmla="*/ 1918943 h 1918946"/>
              <a:gd name="connsiteX4" fmla="*/ 0 w 2972909"/>
              <a:gd name="connsiteY4" fmla="*/ 560489 h 191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1918946" extrusionOk="0">
                <a:moveTo>
                  <a:pt x="0" y="560489"/>
                </a:moveTo>
                <a:lnTo>
                  <a:pt x="1286109" y="0"/>
                </a:lnTo>
                <a:lnTo>
                  <a:pt x="2972909" y="7095"/>
                </a:lnTo>
                <a:cubicBezTo>
                  <a:pt x="2972909" y="650356"/>
                  <a:pt x="2959824" y="1921307"/>
                  <a:pt x="2966919" y="1918943"/>
                </a:cubicBezTo>
                <a:cubicBezTo>
                  <a:pt x="2974014" y="1916579"/>
                  <a:pt x="990970" y="1019285"/>
                  <a:pt x="0" y="560489"/>
                </a:cubicBezTo>
                <a:close/>
              </a:path>
            </a:pathLst>
          </a:custGeom>
          <a:gradFill>
            <a:gsLst>
              <a:gs pos="0">
                <a:schemeClr val="bg1">
                  <a:alpha val="47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6708692" y="248472"/>
            <a:ext cx="2369853" cy="2523995"/>
          </a:xfrm>
          <a:prstGeom prst="triangle">
            <a:avLst>
              <a:gd name="adj" fmla="val 50000"/>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96909" y="1700621"/>
            <a:ext cx="2468592" cy="2662408"/>
          </a:xfrm>
          <a:custGeom>
            <a:avLst/>
            <a:gdLst>
              <a:gd name="connsiteX0" fmla="*/ 0 w 2468592"/>
              <a:gd name="connsiteY0" fmla="*/ 2612303 h 2612303"/>
              <a:gd name="connsiteX1" fmla="*/ 1234296 w 2468592"/>
              <a:gd name="connsiteY1" fmla="*/ 0 h 2612303"/>
              <a:gd name="connsiteX2" fmla="*/ 2468592 w 2468592"/>
              <a:gd name="connsiteY2" fmla="*/ 2612303 h 2612303"/>
              <a:gd name="connsiteX3" fmla="*/ 0 w 2468592"/>
              <a:gd name="connsiteY3" fmla="*/ 2612303 h 2612303"/>
              <a:gd name="connsiteX0" fmla="*/ 0 w 2468592"/>
              <a:gd name="connsiteY0" fmla="*/ 2681197 h 2681197"/>
              <a:gd name="connsiteX1" fmla="*/ 1221770 w 2468592"/>
              <a:gd name="connsiteY1" fmla="*/ 0 h 2681197"/>
              <a:gd name="connsiteX2" fmla="*/ 2468592 w 2468592"/>
              <a:gd name="connsiteY2" fmla="*/ 2681197 h 2681197"/>
              <a:gd name="connsiteX3" fmla="*/ 0 w 2468592"/>
              <a:gd name="connsiteY3" fmla="*/ 2681197 h 2681197"/>
              <a:gd name="connsiteX0" fmla="*/ 0 w 2468592"/>
              <a:gd name="connsiteY0" fmla="*/ 2662408 h 2662408"/>
              <a:gd name="connsiteX1" fmla="*/ 1209244 w 2468592"/>
              <a:gd name="connsiteY1" fmla="*/ 0 h 2662408"/>
              <a:gd name="connsiteX2" fmla="*/ 2468592 w 2468592"/>
              <a:gd name="connsiteY2" fmla="*/ 2662408 h 2662408"/>
              <a:gd name="connsiteX3" fmla="*/ 0 w 2468592"/>
              <a:gd name="connsiteY3" fmla="*/ 2662408 h 2662408"/>
            </a:gdLst>
            <a:ahLst/>
            <a:cxnLst>
              <a:cxn ang="0">
                <a:pos x="connsiteX0" y="connsiteY0"/>
              </a:cxn>
              <a:cxn ang="0">
                <a:pos x="connsiteX1" y="connsiteY1"/>
              </a:cxn>
              <a:cxn ang="0">
                <a:pos x="connsiteX2" y="connsiteY2"/>
              </a:cxn>
              <a:cxn ang="0">
                <a:pos x="connsiteX3" y="connsiteY3"/>
              </a:cxn>
            </a:cxnLst>
            <a:rect l="l" t="t" r="r" b="b"/>
            <a:pathLst>
              <a:path w="2468592" h="2662408" extrusionOk="0">
                <a:moveTo>
                  <a:pt x="0" y="2662408"/>
                </a:moveTo>
                <a:lnTo>
                  <a:pt x="1209244" y="0"/>
                </a:lnTo>
                <a:lnTo>
                  <a:pt x="2468592" y="2662408"/>
                </a:lnTo>
                <a:lnTo>
                  <a:pt x="0" y="2662408"/>
                </a:lnTo>
                <a:close/>
              </a:path>
            </a:pathLst>
          </a:cu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itle" preserve="1" userDrawn="1">
  <p:cSld name="9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Pentagone 10"/>
          <p:cNvSpPr/>
          <p:nvPr userDrawn="1"/>
        </p:nvSpPr>
        <p:spPr bwMode="auto">
          <a:xfrm rot="16199998">
            <a:off x="4857069" y="-932077"/>
            <a:ext cx="3377817"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Losange 11"/>
          <p:cNvSpPr/>
          <p:nvPr userDrawn="1"/>
        </p:nvSpPr>
        <p:spPr bwMode="auto">
          <a:xfrm>
            <a:off x="6438378" y="-11348"/>
            <a:ext cx="271723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8"/>
          <p:cNvSpPr/>
          <p:nvPr userDrawn="1"/>
        </p:nvSpPr>
        <p:spPr bwMode="auto">
          <a:xfrm rot="16199998">
            <a:off x="6792975" y="373949"/>
            <a:ext cx="2284528" cy="2417523"/>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3"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a:t>
            </a:fld>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7"/>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5" name="Espace réservé du texte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850">
                <a:solidFill>
                  <a:schemeClr val="tx1">
                    <a:tint val="75000"/>
                  </a:schemeClr>
                </a:solidFill>
              </a:defRPr>
            </a:lvl1pPr>
          </a:lstStyle>
          <a:p>
            <a:pPr>
              <a:defRPr/>
            </a:pPr>
            <a:endParaRPr lang="fr-FR"/>
          </a:p>
        </p:txBody>
      </p:sp>
      <p:sp>
        <p:nvSpPr>
          <p:cNvPr id="7" name="Espace réservé du pied de page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850" b="1">
                <a:solidFill>
                  <a:schemeClr val="tx1">
                    <a:tint val="75000"/>
                  </a:schemeClr>
                </a:solidFill>
              </a:defRPr>
            </a:lvl1pPr>
          </a:lstStyle>
          <a:p>
            <a:pPr>
              <a:defRPr/>
            </a:pPr>
            <a:r>
              <a:rPr lang="fr-FR"/>
              <a: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defTabSz="342900">
        <a:spcBef>
          <a:spcPts val="0"/>
        </a:spcBef>
        <a:buNone/>
        <a:defRPr sz="3300">
          <a:solidFill>
            <a:schemeClr val="tx1"/>
          </a:solidFill>
          <a:latin typeface="+mj-lt"/>
          <a:ea typeface="+mj-ea"/>
          <a:cs typeface="+mj-cs"/>
        </a:defRPr>
      </a:lvl1pPr>
    </p:titleStyle>
    <p:bodyStyle>
      <a:lvl1pPr marL="257175" indent="-257175" algn="l" defTabSz="342900">
        <a:spcBef>
          <a:spcPts val="0"/>
        </a:spcBef>
        <a:buFont typeface="Arial"/>
        <a:buChar char="•"/>
        <a:defRPr sz="2400">
          <a:solidFill>
            <a:schemeClr val="tx1"/>
          </a:solidFill>
          <a:latin typeface="+mn-lt"/>
          <a:ea typeface="+mn-ea"/>
          <a:cs typeface="+mn-cs"/>
        </a:defRPr>
      </a:lvl1pPr>
      <a:lvl2pPr marL="557213" indent="-214313" algn="l" defTabSz="342900">
        <a:spcBef>
          <a:spcPts val="0"/>
        </a:spcBef>
        <a:buFont typeface="Arial"/>
        <a:buChar char="–"/>
        <a:defRPr sz="2100">
          <a:solidFill>
            <a:schemeClr val="tx1"/>
          </a:solidFill>
          <a:latin typeface="+mn-lt"/>
          <a:ea typeface="+mn-ea"/>
          <a:cs typeface="+mn-cs"/>
        </a:defRPr>
      </a:lvl2pPr>
      <a:lvl3pPr marL="857250" indent="-171450" algn="l" defTabSz="342900">
        <a:spcBef>
          <a:spcPts val="0"/>
        </a:spcBef>
        <a:buFont typeface="Arial"/>
        <a:buChar char="•"/>
        <a:defRPr sz="1800">
          <a:solidFill>
            <a:schemeClr val="tx1"/>
          </a:solidFill>
          <a:latin typeface="+mn-lt"/>
          <a:ea typeface="+mn-ea"/>
          <a:cs typeface="+mn-cs"/>
        </a:defRPr>
      </a:lvl3pPr>
      <a:lvl4pPr marL="1200150" indent="-171450" algn="l" defTabSz="342900">
        <a:spcBef>
          <a:spcPts val="0"/>
        </a:spcBef>
        <a:buFont typeface="Arial"/>
        <a:buChar char="–"/>
        <a:defRPr sz="1500">
          <a:solidFill>
            <a:schemeClr val="tx1"/>
          </a:solidFill>
          <a:latin typeface="+mn-lt"/>
          <a:ea typeface="+mn-ea"/>
          <a:cs typeface="+mn-cs"/>
        </a:defRPr>
      </a:lvl4pPr>
      <a:lvl5pPr marL="1543050" indent="-171450" algn="l" defTabSz="342900">
        <a:spcBef>
          <a:spcPts val="0"/>
        </a:spcBef>
        <a:buFont typeface="Arial"/>
        <a:buChar char="»"/>
        <a:defRPr sz="1500">
          <a:solidFill>
            <a:schemeClr val="tx1"/>
          </a:solidFill>
          <a:latin typeface="+mn-lt"/>
          <a:ea typeface="+mn-ea"/>
          <a:cs typeface="+mn-cs"/>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p:bodyStyle>
    <p:otherStyle>
      <a:defPPr>
        <a:defRPr lang="fr-FR"/>
      </a:defPPr>
      <a:lvl1pPr marL="0" algn="l" defTabSz="342900">
        <a:defRPr sz="1350">
          <a:solidFill>
            <a:schemeClr val="tx1"/>
          </a:solidFill>
          <a:latin typeface="+mn-lt"/>
          <a:ea typeface="+mn-ea"/>
          <a:cs typeface="+mn-cs"/>
        </a:defRPr>
      </a:lvl1pPr>
      <a:lvl2pPr marL="342900" algn="l" defTabSz="342900">
        <a:defRPr sz="1350">
          <a:solidFill>
            <a:schemeClr val="tx1"/>
          </a:solidFill>
          <a:latin typeface="+mn-lt"/>
          <a:ea typeface="+mn-ea"/>
          <a:cs typeface="+mn-cs"/>
        </a:defRPr>
      </a:lvl2pPr>
      <a:lvl3pPr marL="685800" algn="l" defTabSz="342900">
        <a:defRPr sz="1350">
          <a:solidFill>
            <a:schemeClr val="tx1"/>
          </a:solidFill>
          <a:latin typeface="+mn-lt"/>
          <a:ea typeface="+mn-ea"/>
          <a:cs typeface="+mn-cs"/>
        </a:defRPr>
      </a:lvl3pPr>
      <a:lvl4pPr marL="1028700" algn="l" defTabSz="342900">
        <a:defRPr sz="1350">
          <a:solidFill>
            <a:schemeClr val="tx1"/>
          </a:solidFill>
          <a:latin typeface="+mn-lt"/>
          <a:ea typeface="+mn-ea"/>
          <a:cs typeface="+mn-cs"/>
        </a:defRPr>
      </a:lvl4pPr>
      <a:lvl5pPr marL="1371600" algn="l" defTabSz="342900">
        <a:defRPr sz="1350">
          <a:solidFill>
            <a:schemeClr val="tx1"/>
          </a:solidFill>
          <a:latin typeface="+mn-lt"/>
          <a:ea typeface="+mn-ea"/>
          <a:cs typeface="+mn-cs"/>
        </a:defRPr>
      </a:lvl5pPr>
      <a:lvl6pPr marL="1714500" algn="l" defTabSz="342900">
        <a:defRPr sz="1350">
          <a:solidFill>
            <a:schemeClr val="tx1"/>
          </a:solidFill>
          <a:latin typeface="+mn-lt"/>
          <a:ea typeface="+mn-ea"/>
          <a:cs typeface="+mn-cs"/>
        </a:defRPr>
      </a:lvl6pPr>
      <a:lvl7pPr marL="2057400" algn="l" defTabSz="342900">
        <a:defRPr sz="1350">
          <a:solidFill>
            <a:schemeClr val="tx1"/>
          </a:solidFill>
          <a:latin typeface="+mn-lt"/>
          <a:ea typeface="+mn-ea"/>
          <a:cs typeface="+mn-cs"/>
        </a:defRPr>
      </a:lvl7pPr>
      <a:lvl8pPr marL="2400300" algn="l" defTabSz="342900">
        <a:defRPr sz="1350">
          <a:solidFill>
            <a:schemeClr val="tx1"/>
          </a:solidFill>
          <a:latin typeface="+mn-lt"/>
          <a:ea typeface="+mn-ea"/>
          <a:cs typeface="+mn-cs"/>
        </a:defRPr>
      </a:lvl8pPr>
      <a:lvl9pPr marL="2743200" algn="l" defTabSz="3429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teaching.industrialecology.uni-freiburg.de/Content/IEooc_Methods1_Exercise1_Indicator_Definition_Solution.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562-lBuoF1Q"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hyperlink" Target="https://youtu.be/562-lBuoF1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youtu.be/562-lBuoF1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youtu.be/562-lBuoF1Q"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industrialecology.uni-freiburg.de/teaching.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youtube.com/watch?v=wK_02bGTh1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4744045" cy="512081"/>
          </a:xfrm>
        </p:spPr>
        <p:txBody>
          <a:bodyPr>
            <a:normAutofit/>
          </a:bodyPr>
          <a:lstStyle/>
          <a:p>
            <a:pPr>
              <a:defRPr/>
            </a:pPr>
            <a:r>
              <a:rPr lang="fr-FR"/>
              <a:t>8.&amp;9. Material/energy Flow Analysis</a:t>
            </a:r>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t>1</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2025-26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1"/>
          <p:cNvPicPr>
            <a:picLocks noChangeAspect="1"/>
          </p:cNvPicPr>
          <p:nvPr/>
        </p:nvPicPr>
        <p:blipFill>
          <a:blip r:embed="rId3"/>
          <a:stretch/>
        </p:blipFill>
        <p:spPr bwMode="auto">
          <a:xfrm>
            <a:off x="3131840" y="2643758"/>
            <a:ext cx="5328591" cy="2204717"/>
          </a:xfrm>
          <a:prstGeom prst="rect">
            <a:avLst/>
          </a:prstGeom>
        </p:spPr>
      </p:pic>
      <p:sp>
        <p:nvSpPr>
          <p:cNvPr id="4" name="Espace réservé du contenu 1"/>
          <p:cNvSpPr>
            <a:spLocks noGrp="1"/>
          </p:cNvSpPr>
          <p:nvPr>
            <p:ph idx="1"/>
          </p:nvPr>
        </p:nvSpPr>
        <p:spPr bwMode="auto">
          <a:xfrm>
            <a:off x="457200" y="1005331"/>
            <a:ext cx="8106660" cy="3589291"/>
          </a:xfrm>
        </p:spPr>
        <p:txBody>
          <a:bodyPr>
            <a:normAutofit/>
          </a:bodyPr>
          <a:lstStyle/>
          <a:p>
            <a:pPr marL="358775" indent="-358775">
              <a:buNone/>
              <a:tabLst>
                <a:tab pos="358775" algn="l"/>
              </a:tabLst>
              <a:defRPr/>
            </a:pPr>
            <a:r>
              <a:rPr lang="fr-FR" b="1" dirty="0"/>
              <a:t>"Nothing </a:t>
            </a:r>
            <a:r>
              <a:rPr lang="fr-FR" b="1" dirty="0" err="1"/>
              <a:t>is</a:t>
            </a:r>
            <a:r>
              <a:rPr lang="fr-FR" b="1" dirty="0"/>
              <a:t> </a:t>
            </a:r>
            <a:r>
              <a:rPr lang="fr-FR" b="1" dirty="0" err="1"/>
              <a:t>lost</a:t>
            </a:r>
            <a:r>
              <a:rPr lang="fr-FR" b="1" dirty="0"/>
              <a:t>, </a:t>
            </a:r>
            <a:r>
              <a:rPr lang="fr-FR" b="1" dirty="0" err="1"/>
              <a:t>nothing</a:t>
            </a:r>
            <a:r>
              <a:rPr lang="fr-FR" b="1" dirty="0"/>
              <a:t> </a:t>
            </a:r>
            <a:r>
              <a:rPr lang="fr-FR" b="1" dirty="0" err="1"/>
              <a:t>is</a:t>
            </a:r>
            <a:r>
              <a:rPr lang="fr-FR" b="1" dirty="0"/>
              <a:t> </a:t>
            </a:r>
            <a:r>
              <a:rPr lang="fr-FR" b="1" dirty="0" err="1"/>
              <a:t>created</a:t>
            </a:r>
            <a:r>
              <a:rPr lang="fr-FR" b="1" dirty="0"/>
              <a:t>, </a:t>
            </a:r>
            <a:r>
              <a:rPr lang="fr-FR" b="1" dirty="0" err="1"/>
              <a:t>everything</a:t>
            </a:r>
            <a:r>
              <a:rPr lang="fr-FR" b="1" dirty="0"/>
              <a:t> </a:t>
            </a:r>
            <a:r>
              <a:rPr lang="fr-FR" b="1" dirty="0" err="1"/>
              <a:t>is</a:t>
            </a:r>
            <a:r>
              <a:rPr lang="fr-FR" b="1" dirty="0"/>
              <a:t> </a:t>
            </a:r>
            <a:r>
              <a:rPr lang="fr-FR" b="1" dirty="0" err="1"/>
              <a:t>transformed</a:t>
            </a:r>
            <a:r>
              <a:rPr lang="fr-FR" b="1" dirty="0"/>
              <a:t>" [Lavoisier]</a:t>
            </a:r>
            <a:endParaRPr dirty="0"/>
          </a:p>
          <a:p>
            <a:pPr marL="358775" indent="-358775">
              <a:buNone/>
              <a:tabLst>
                <a:tab pos="358775" algn="l"/>
              </a:tabLst>
              <a:defRPr/>
            </a:pPr>
            <a:endParaRPr lang="fr-FR" b="1" dirty="0"/>
          </a:p>
          <a:p>
            <a:pPr marL="358775" indent="-358775">
              <a:buNone/>
              <a:tabLst>
                <a:tab pos="358775" algn="l"/>
              </a:tabLst>
              <a:defRPr/>
            </a:pPr>
            <a:r>
              <a:rPr lang="fr-FR" b="1" dirty="0"/>
              <a:t>First Law of </a:t>
            </a:r>
            <a:r>
              <a:rPr lang="fr-FR" b="1" dirty="0" err="1"/>
              <a:t>Thermodynamics</a:t>
            </a:r>
            <a:r>
              <a:rPr lang="fr-FR" b="1" dirty="0"/>
              <a:t>: Conservation of Energy</a:t>
            </a:r>
            <a:endParaRPr dirty="0"/>
          </a:p>
          <a:p>
            <a:pPr marL="358775" indent="-358775">
              <a:buNone/>
              <a:tabLst>
                <a:tab pos="358775" algn="l"/>
              </a:tabLst>
              <a:defRPr/>
            </a:pPr>
            <a:r>
              <a:rPr lang="fr-FR" dirty="0"/>
              <a:t> </a:t>
            </a:r>
            <a:r>
              <a:rPr lang="fr-FR" dirty="0" err="1"/>
              <a:t>During</a:t>
            </a:r>
            <a:r>
              <a:rPr lang="fr-FR" dirty="0"/>
              <a:t> </a:t>
            </a:r>
            <a:r>
              <a:rPr lang="fr-FR" dirty="0" err="1"/>
              <a:t>any</a:t>
            </a:r>
            <a:r>
              <a:rPr lang="fr-FR" dirty="0"/>
              <a:t> transformation of a </a:t>
            </a:r>
            <a:r>
              <a:rPr lang="fr-FR" dirty="0" err="1"/>
              <a:t>closed</a:t>
            </a:r>
            <a:r>
              <a:rPr lang="fr-FR" dirty="0"/>
              <a:t> system, the variation of </a:t>
            </a:r>
            <a:r>
              <a:rPr lang="fr-FR" dirty="0" err="1"/>
              <a:t>its</a:t>
            </a:r>
            <a:r>
              <a:rPr lang="fr-FR" dirty="0"/>
              <a:t> </a:t>
            </a:r>
            <a:r>
              <a:rPr lang="fr-FR" dirty="0" err="1"/>
              <a:t>energy</a:t>
            </a:r>
            <a:r>
              <a:rPr lang="fr-FR" dirty="0"/>
              <a:t> </a:t>
            </a:r>
            <a:r>
              <a:rPr lang="fr-FR" dirty="0" err="1"/>
              <a:t>is</a:t>
            </a:r>
            <a:r>
              <a:rPr lang="fr-FR" dirty="0"/>
              <a:t> </a:t>
            </a:r>
            <a:r>
              <a:rPr lang="fr-FR" dirty="0" err="1"/>
              <a:t>equal</a:t>
            </a:r>
            <a:r>
              <a:rPr lang="fr-FR" dirty="0"/>
              <a:t> to the </a:t>
            </a:r>
            <a:r>
              <a:rPr lang="fr-FR" dirty="0" err="1"/>
              <a:t>quantity</a:t>
            </a:r>
            <a:r>
              <a:rPr lang="fr-FR" dirty="0"/>
              <a:t> of </a:t>
            </a:r>
            <a:r>
              <a:rPr lang="fr-FR" dirty="0" err="1"/>
              <a:t>energy</a:t>
            </a:r>
            <a:r>
              <a:rPr lang="fr-FR" dirty="0"/>
              <a:t> </a:t>
            </a:r>
            <a:r>
              <a:rPr lang="fr-FR" dirty="0" err="1"/>
              <a:t>exchanged</a:t>
            </a:r>
            <a:r>
              <a:rPr lang="fr-FR" dirty="0"/>
              <a:t> </a:t>
            </a:r>
            <a:r>
              <a:rPr lang="fr-FR" dirty="0" err="1"/>
              <a:t>with</a:t>
            </a:r>
            <a:r>
              <a:rPr lang="fr-FR" dirty="0"/>
              <a:t> the </a:t>
            </a:r>
            <a:r>
              <a:rPr lang="fr-FR" dirty="0" err="1"/>
              <a:t>external</a:t>
            </a:r>
            <a:r>
              <a:rPr lang="fr-FR" dirty="0"/>
              <a:t> </a:t>
            </a:r>
            <a:r>
              <a:rPr lang="fr-FR" dirty="0" err="1"/>
              <a:t>environment</a:t>
            </a:r>
            <a:r>
              <a:rPr lang="fr-FR" dirty="0"/>
              <a:t>, by </a:t>
            </a:r>
            <a:r>
              <a:rPr lang="fr-FR" dirty="0" err="1"/>
              <a:t>heat</a:t>
            </a:r>
            <a:r>
              <a:rPr lang="fr-FR" dirty="0"/>
              <a:t> </a:t>
            </a:r>
            <a:r>
              <a:rPr lang="fr-FR" dirty="0" err="1"/>
              <a:t>transfer</a:t>
            </a:r>
            <a:r>
              <a:rPr lang="fr-FR" dirty="0"/>
              <a:t> (</a:t>
            </a:r>
            <a:r>
              <a:rPr lang="fr-FR" dirty="0" err="1"/>
              <a:t>heat</a:t>
            </a:r>
            <a:r>
              <a:rPr lang="fr-FR" dirty="0"/>
              <a:t>) and </a:t>
            </a:r>
            <a:r>
              <a:rPr lang="fr-FR" dirty="0" err="1"/>
              <a:t>mechanical</a:t>
            </a:r>
            <a:r>
              <a:rPr lang="fr-FR" dirty="0"/>
              <a:t> </a:t>
            </a:r>
            <a:r>
              <a:rPr lang="fr-FR" dirty="0" err="1"/>
              <a:t>transfer</a:t>
            </a:r>
            <a:r>
              <a:rPr lang="fr-FR" dirty="0"/>
              <a:t> (</a:t>
            </a:r>
            <a:r>
              <a:rPr lang="fr-FR" dirty="0" err="1"/>
              <a:t>work</a:t>
            </a:r>
            <a:r>
              <a:rPr lang="fr-FR" dirty="0"/>
              <a:t>).
=&gt; Energy </a:t>
            </a:r>
            <a:r>
              <a:rPr lang="fr-FR" dirty="0" err="1"/>
              <a:t>cannot</a:t>
            </a:r>
            <a:r>
              <a:rPr lang="fr-FR" dirty="0"/>
              <a:t> </a:t>
            </a:r>
            <a:r>
              <a:rPr lang="fr-FR" dirty="0" err="1"/>
              <a:t>be</a:t>
            </a:r>
            <a:r>
              <a:rPr lang="fr-FR" dirty="0"/>
              <a:t> </a:t>
            </a:r>
            <a:r>
              <a:rPr lang="fr-FR" dirty="0" err="1"/>
              <a:t>produced</a:t>
            </a:r>
            <a:r>
              <a:rPr lang="fr-FR" dirty="0"/>
              <a:t> or </a:t>
            </a:r>
            <a:r>
              <a:rPr lang="fr-FR" dirty="0" err="1"/>
              <a:t>destroyed</a:t>
            </a:r>
            <a:r>
              <a:rPr lang="fr-FR" dirty="0"/>
              <a:t>, but </a:t>
            </a:r>
            <a:r>
              <a:rPr lang="fr-FR" dirty="0" err="1"/>
              <a:t>only</a:t>
            </a:r>
            <a:r>
              <a:rPr lang="fr-FR" dirty="0"/>
              <a:t> </a:t>
            </a:r>
            <a:r>
              <a:rPr lang="fr-FR" dirty="0" err="1"/>
              <a:t>transformed</a:t>
            </a:r>
            <a:endParaRPr lang="fr-FR" b="1" dirty="0"/>
          </a:p>
          <a:p>
            <a:pPr marL="358775" indent="-358775">
              <a:buNone/>
              <a:tabLst>
                <a:tab pos="358775" algn="l"/>
              </a:tabLst>
              <a:defRPr/>
            </a:pPr>
            <a:endParaRPr lang="fr-FR" b="1" dirty="0"/>
          </a:p>
          <a:p>
            <a:pPr marL="358775" indent="-358775">
              <a:buNone/>
              <a:tabLst>
                <a:tab pos="358775" algn="l"/>
                <a:tab pos="3136900" algn="l"/>
                <a:tab pos="3768725" algn="l"/>
              </a:tabLst>
              <a:defRPr/>
            </a:pPr>
            <a:r>
              <a:rPr lang="fr-FR" b="1" dirty="0"/>
              <a:t>For MEFA:</a:t>
            </a:r>
            <a:r>
              <a:rPr lang="fr-FR" dirty="0"/>
              <a:t> At </a:t>
            </a:r>
            <a:r>
              <a:rPr lang="fr-FR" dirty="0" err="1"/>
              <a:t>each</a:t>
            </a:r>
            <a:r>
              <a:rPr lang="fr-FR" dirty="0"/>
              <a:t> </a:t>
            </a:r>
            <a:r>
              <a:rPr lang="fr-FR" dirty="0" err="1"/>
              <a:t>node</a:t>
            </a:r>
            <a:r>
              <a:rPr lang="fr-FR" dirty="0"/>
              <a:t>/process of the graph/system,	</a:t>
            </a:r>
            <a:r>
              <a:rPr lang="fr-FR" b="1" dirty="0">
                <a:solidFill>
                  <a:srgbClr val="FF0000"/>
                </a:solidFill>
              </a:rPr>
              <a:t>∑ inputs = ∑ outputs + </a:t>
            </a:r>
            <a:r>
              <a:rPr lang="el-GR" b="1" dirty="0">
                <a:solidFill>
                  <a:srgbClr val="FF0000"/>
                </a:solidFill>
              </a:rPr>
              <a:t>Δ</a:t>
            </a:r>
            <a:r>
              <a:rPr lang="fr-FR" b="1" dirty="0">
                <a:solidFill>
                  <a:srgbClr val="FF0000"/>
                </a:solidFill>
              </a:rPr>
              <a:t>stock</a:t>
            </a:r>
            <a:endParaRPr dirty="0"/>
          </a:p>
          <a:p>
            <a:pPr marL="358775" indent="-358775">
              <a:buNone/>
              <a:tabLst>
                <a:tab pos="358775" algn="l"/>
                <a:tab pos="3136900" algn="l"/>
                <a:tab pos="3768725" algn="l"/>
              </a:tabLst>
              <a:defRPr/>
            </a:pPr>
            <a:endParaRPr lang="fr-FR" b="1" dirty="0">
              <a:solidFill>
                <a:srgbClr val="FF0000"/>
              </a:solidFill>
            </a:endParaRPr>
          </a:p>
          <a:p>
            <a:pPr marL="358775" indent="-358775">
              <a:buNone/>
              <a:tabLst>
                <a:tab pos="358775" algn="l"/>
                <a:tab pos="3136900" algn="l"/>
                <a:tab pos="3768725" algn="l"/>
              </a:tabLst>
              <a:defRPr/>
            </a:pPr>
            <a:r>
              <a:rPr lang="fr-FR" b="1" dirty="0" err="1"/>
              <a:t>Reminder</a:t>
            </a:r>
            <a:r>
              <a:rPr lang="fr-FR" b="1" dirty="0"/>
              <a:t>: </a:t>
            </a:r>
            <a:r>
              <a:rPr lang="fr-FR" dirty="0" err="1"/>
              <a:t>You've</a:t>
            </a:r>
            <a:r>
              <a:rPr lang="fr-FR" dirty="0"/>
              <a:t> </a:t>
            </a:r>
            <a:r>
              <a:rPr lang="fr-FR" dirty="0" err="1"/>
              <a:t>probably</a:t>
            </a:r>
            <a:r>
              <a:rPr lang="fr-FR" dirty="0"/>
              <a:t> </a:t>
            </a:r>
            <a:r>
              <a:rPr lang="fr-FR" dirty="0" err="1"/>
              <a:t>done</a:t>
            </a:r>
            <a:r>
              <a:rPr lang="fr-FR" dirty="0"/>
              <a:t> </a:t>
            </a:r>
            <a:r>
              <a:rPr lang="fr-FR" dirty="0" err="1"/>
              <a:t>this</a:t>
            </a:r>
            <a:r>
              <a:rPr lang="fr-FR" dirty="0"/>
              <a:t> </a:t>
            </a:r>
            <a:r>
              <a:rPr lang="fr-FR" dirty="0" err="1"/>
              <a:t>before</a:t>
            </a:r>
            <a:r>
              <a:rPr lang="fr-FR" dirty="0"/>
              <a:t> in GI-3-PLO: </a:t>
            </a:r>
            <a:endParaRPr lang="fr-FR" b="1"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10</a:t>
            </a:fld>
            <a:endParaRPr lang="fr-FR"/>
          </a:p>
        </p:txBody>
      </p:sp>
      <p:sp>
        <p:nvSpPr>
          <p:cNvPr id="6" name="Title 3"/>
          <p:cNvSpPr>
            <a:spLocks noGrp="1"/>
          </p:cNvSpPr>
          <p:nvPr>
            <p:ph type="title"/>
          </p:nvPr>
        </p:nvSpPr>
        <p:spPr bwMode="auto"/>
        <p:txBody>
          <a:bodyPr/>
          <a:lstStyle/>
          <a:p>
            <a:pPr>
              <a:defRPr/>
            </a:pPr>
            <a:r>
              <a:rPr lang="fr-FR" dirty="0"/>
              <a:t>Conservation / Flow Balance / Node Law (1/2)</a:t>
            </a:r>
            <a:endParaRPr dirty="0"/>
          </a:p>
        </p:txBody>
      </p:sp>
      <p:sp>
        <p:nvSpPr>
          <p:cNvPr id="7" name="TextBox 4"/>
          <p:cNvSpPr/>
          <p:nvPr/>
        </p:nvSpPr>
        <p:spPr bwMode="auto">
          <a:xfrm>
            <a:off x="292108" y="4659982"/>
            <a:ext cx="8456356" cy="276999"/>
          </a:xfrm>
          <a:prstGeom prst="rect">
            <a:avLst/>
          </a:prstGeom>
          <a:noFill/>
        </p:spPr>
        <p:txBody>
          <a:bodyPr wrap="square" rtlCol="0">
            <a:spAutoFit/>
          </a:bodyPr>
          <a:lstStyle/>
          <a:p>
            <a:pPr marL="0" lvl="1" algn="r">
              <a:defRPr/>
            </a:pPr>
            <a:r>
              <a:rPr lang="fr-FR" sz="1200" dirty="0"/>
              <a:t>[</a:t>
            </a:r>
            <a:r>
              <a:rPr lang="fr-FR" sz="1200" dirty="0" err="1"/>
              <a:t>Wikipedia</a:t>
            </a:r>
            <a:r>
              <a:rPr lang="fr-FR" sz="1200" dirty="0"/>
              <a:t>, First </a:t>
            </a:r>
            <a:r>
              <a:rPr lang="fr-FR" sz="1200" dirty="0" err="1"/>
              <a:t>law</a:t>
            </a:r>
            <a:r>
              <a:rPr lang="fr-FR" sz="1200" dirty="0"/>
              <a:t> of </a:t>
            </a:r>
            <a:r>
              <a:rPr lang="fr-FR" sz="1200" dirty="0" err="1"/>
              <a:t>thermodynamics</a:t>
            </a:r>
            <a:r>
              <a:rPr lang="fr-FR" sz="1200" dirty="0"/>
              <a:t>, https://</a:t>
            </a:r>
            <a:r>
              <a:rPr lang="fr-FR" sz="1200" dirty="0" err="1"/>
              <a:t>en.wikipedia.org</a:t>
            </a:r>
            <a:r>
              <a:rPr lang="fr-FR" sz="1200" dirty="0"/>
              <a:t>/wiki/</a:t>
            </a:r>
            <a:r>
              <a:rPr lang="fr-FR" sz="1200" dirty="0" err="1"/>
              <a:t>First_law_of_thermodynamics</a:t>
            </a:r>
            <a:r>
              <a:rPr lang="fr-FR" sz="1200" dirty="0"/>
              <a:t>]</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11</a:t>
            </a:fld>
            <a:endParaRPr lang="fr-FR"/>
          </a:p>
        </p:txBody>
      </p:sp>
      <p:sp>
        <p:nvSpPr>
          <p:cNvPr id="5" name="Title 3"/>
          <p:cNvSpPr>
            <a:spLocks noGrp="1"/>
          </p:cNvSpPr>
          <p:nvPr>
            <p:ph type="title"/>
          </p:nvPr>
        </p:nvSpPr>
        <p:spPr bwMode="auto"/>
        <p:txBody>
          <a:bodyPr/>
          <a:lstStyle/>
          <a:p>
            <a:pPr>
              <a:defRPr/>
            </a:pPr>
            <a:r>
              <a:rPr lang="fr-FR" dirty="0"/>
              <a:t>Conservation / Flow Balance / Node Law (2/2)</a:t>
            </a:r>
            <a:endParaRPr dirty="0"/>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095719" cy="246221"/>
          </a:xfrm>
          <a:prstGeom prst="rect">
            <a:avLst/>
          </a:prstGeom>
          <a:noFill/>
          <a:effectLst/>
        </p:spPr>
        <p:txBody>
          <a:bodyPr wrap="none" rtlCol="0">
            <a:spAutoFit/>
          </a:bodyPr>
          <a:lstStyle/>
          <a:p>
            <a:pPr>
              <a:defRPr/>
            </a:pPr>
            <a:r>
              <a:rPr lang="fr-FR" sz="1000"/>
              <a:t>System boundary: Chemical element x, country y, year z</a:t>
            </a:r>
            <a:endParaRPr dirty="0"/>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57112" y="1529373"/>
            <a:ext cx="4768745" cy="2554545"/>
          </a:xfrm>
          <a:prstGeom prst="rect">
            <a:avLst/>
          </a:prstGeom>
          <a:noFill/>
        </p:spPr>
        <p:txBody>
          <a:bodyPr wrap="square" rtlCol="0">
            <a:spAutoFit/>
          </a:bodyPr>
          <a:lstStyle/>
          <a:p>
            <a:pPr>
              <a:defRPr/>
            </a:pPr>
            <a:r>
              <a:rPr lang="fr-FR" sz="1200" dirty="0"/>
              <a:t>For the masses, </a:t>
            </a:r>
            <a:r>
              <a:rPr lang="fr-FR" sz="1200" dirty="0" err="1"/>
              <a:t>energies</a:t>
            </a:r>
            <a:r>
              <a:rPr lang="fr-FR" sz="1200" dirty="0"/>
              <a:t> and </a:t>
            </a:r>
            <a:r>
              <a:rPr lang="fr-FR" sz="1200" dirty="0" err="1"/>
              <a:t>sometimes</a:t>
            </a:r>
            <a:r>
              <a:rPr lang="fr-FR" sz="1200" dirty="0"/>
              <a:t> </a:t>
            </a:r>
            <a:r>
              <a:rPr lang="fr-FR" sz="1200" dirty="0" err="1"/>
              <a:t>monetary</a:t>
            </a:r>
            <a:r>
              <a:rPr lang="fr-FR" sz="1200" dirty="0"/>
              <a:t> values:</a:t>
            </a:r>
            <a:endParaRPr sz="1200" dirty="0"/>
          </a:p>
          <a:p>
            <a:pPr>
              <a:defRPr/>
            </a:pPr>
            <a:r>
              <a:rPr lang="el-GR" sz="1200" dirty="0">
                <a:latin typeface="Times New Roman"/>
                <a:cs typeface="Times New Roman"/>
              </a:rPr>
              <a:t>Σ </a:t>
            </a:r>
            <a:r>
              <a:rPr lang="fr-FR" sz="1200" dirty="0">
                <a:latin typeface="Times New Roman"/>
                <a:cs typeface="Times New Roman"/>
              </a:rPr>
              <a:t>inputs - </a:t>
            </a:r>
            <a:r>
              <a:rPr lang="el-GR" sz="1200" dirty="0">
                <a:latin typeface="Times New Roman"/>
                <a:cs typeface="Times New Roman"/>
              </a:rPr>
              <a:t>Σ </a:t>
            </a:r>
            <a:r>
              <a:rPr lang="fr-FR" sz="1200" dirty="0">
                <a:latin typeface="Times New Roman"/>
                <a:cs typeface="Times New Roman"/>
              </a:rPr>
              <a:t>outputs = </a:t>
            </a:r>
            <a:r>
              <a:rPr lang="el-GR" sz="1200" dirty="0">
                <a:latin typeface="Times New Roman"/>
                <a:cs typeface="Times New Roman"/>
              </a:rPr>
              <a:t>Δ</a:t>
            </a:r>
            <a:r>
              <a:rPr lang="fr-FR" sz="1200" dirty="0">
                <a:latin typeface="Times New Roman"/>
                <a:cs typeface="Times New Roman"/>
              </a:rPr>
              <a:t>stock</a:t>
            </a:r>
            <a:endParaRPr dirty="0"/>
          </a:p>
          <a:p>
            <a:pPr>
              <a:defRPr/>
            </a:pPr>
            <a:r>
              <a:rPr lang="fr-FR" sz="1200" dirty="0">
                <a:latin typeface="Times New Roman"/>
                <a:cs typeface="Times New Roman"/>
              </a:rPr>
              <a:t>(</a:t>
            </a:r>
            <a:r>
              <a:rPr lang="fr-FR" sz="1200" dirty="0" err="1">
                <a:latin typeface="Times New Roman"/>
                <a:cs typeface="Times New Roman"/>
              </a:rPr>
              <a:t>Here</a:t>
            </a:r>
            <a:r>
              <a:rPr lang="fr-FR" sz="1200" dirty="0">
                <a:latin typeface="Times New Roman"/>
                <a:cs typeface="Times New Roman"/>
              </a:rPr>
              <a:t>, "outputs" </a:t>
            </a:r>
            <a:r>
              <a:rPr lang="fr-FR" sz="1200" dirty="0" err="1">
                <a:latin typeface="Times New Roman"/>
                <a:cs typeface="Times New Roman"/>
              </a:rPr>
              <a:t>does</a:t>
            </a:r>
            <a:r>
              <a:rPr lang="fr-FR" sz="1200" dirty="0">
                <a:latin typeface="Times New Roman"/>
                <a:cs typeface="Times New Roman"/>
              </a:rPr>
              <a:t> not </a:t>
            </a:r>
            <a:r>
              <a:rPr lang="fr-FR" sz="1200" dirty="0" err="1">
                <a:latin typeface="Times New Roman"/>
                <a:cs typeface="Times New Roman"/>
              </a:rPr>
              <a:t>include</a:t>
            </a:r>
            <a:r>
              <a:rPr lang="fr-FR" sz="1200" dirty="0">
                <a:latin typeface="Times New Roman"/>
                <a:cs typeface="Times New Roman"/>
              </a:rPr>
              <a:t> stock)</a:t>
            </a:r>
            <a:endParaRPr sz="1200" dirty="0"/>
          </a:p>
          <a:p>
            <a:pPr>
              <a:defRPr/>
            </a:pPr>
            <a:endParaRPr lang="fr-FR" sz="1200" dirty="0">
              <a:latin typeface="Times New Roman"/>
              <a:cs typeface="Times New Roman"/>
            </a:endParaRPr>
          </a:p>
          <a:p>
            <a:pPr>
              <a:tabLst>
                <a:tab pos="985838" algn="l"/>
                <a:tab pos="1254125" algn="l"/>
                <a:tab pos="1436688" algn="l"/>
                <a:tab pos="1522413" algn="l"/>
              </a:tabLst>
              <a:defRPr/>
            </a:pPr>
            <a:r>
              <a:rPr lang="fr-FR" sz="1200" dirty="0">
                <a:latin typeface="Times New Roman"/>
                <a:cs typeface="Times New Roman"/>
              </a:rPr>
              <a:t>Process 1 :	F</a:t>
            </a:r>
            <a:r>
              <a:rPr lang="fr-FR" sz="1200" baseline="-25000" dirty="0">
                <a:latin typeface="Times New Roman"/>
                <a:cs typeface="Times New Roman"/>
              </a:rPr>
              <a:t>01</a:t>
            </a:r>
            <a:r>
              <a:rPr lang="fr-FR" sz="1200" dirty="0">
                <a:latin typeface="Times New Roman"/>
                <a:cs typeface="Times New Roman"/>
              </a:rPr>
              <a:t>  +	F</a:t>
            </a:r>
            <a:r>
              <a:rPr lang="fr-FR" sz="1200" baseline="-25000" dirty="0">
                <a:latin typeface="Times New Roman"/>
                <a:cs typeface="Times New Roman"/>
              </a:rPr>
              <a:t>31</a:t>
            </a:r>
            <a:r>
              <a:rPr lang="fr-FR" sz="1200" dirty="0">
                <a:latin typeface="Times New Roman"/>
                <a:cs typeface="Times New Roman"/>
              </a:rPr>
              <a:t>  -	F</a:t>
            </a:r>
            <a:r>
              <a:rPr lang="fr-FR" sz="1200" baseline="-25000" dirty="0">
                <a:latin typeface="Times New Roman"/>
                <a:cs typeface="Times New Roman"/>
              </a:rPr>
              <a:t>12</a:t>
            </a:r>
            <a:r>
              <a:rPr lang="fr-FR" sz="1200" dirty="0">
                <a:latin typeface="Times New Roman"/>
                <a:cs typeface="Times New Roman"/>
              </a:rPr>
              <a:t>	=  </a:t>
            </a:r>
            <a:r>
              <a:rPr lang="el-GR" sz="1200" dirty="0">
                <a:latin typeface="Times New Roman"/>
                <a:cs typeface="Times New Roman"/>
              </a:rPr>
              <a:t>Δ</a:t>
            </a:r>
            <a:r>
              <a:rPr lang="fr-FR" sz="1200" dirty="0">
                <a:latin typeface="Times New Roman"/>
                <a:cs typeface="Times New Roman"/>
              </a:rPr>
              <a:t>S</a:t>
            </a:r>
            <a:r>
              <a:rPr lang="fr-FR" sz="1200" baseline="-25000" dirty="0">
                <a:latin typeface="Times New Roman"/>
                <a:cs typeface="Times New Roman"/>
              </a:rPr>
              <a:t>1</a:t>
            </a:r>
            <a:endParaRPr sz="1200" dirty="0"/>
          </a:p>
          <a:p>
            <a:pPr>
              <a:tabLst>
                <a:tab pos="985838" algn="l"/>
                <a:tab pos="1254125" algn="l"/>
                <a:tab pos="1436688" algn="l"/>
                <a:tab pos="1522413" algn="l"/>
              </a:tabLst>
              <a:defRPr/>
            </a:pPr>
            <a:r>
              <a:rPr lang="fr-FR" sz="1200" dirty="0">
                <a:latin typeface="Times New Roman"/>
                <a:cs typeface="Times New Roman"/>
              </a:rPr>
              <a:t>Process 2 :	F</a:t>
            </a:r>
            <a:r>
              <a:rPr lang="fr-FR" sz="1200" baseline="-25000" dirty="0">
                <a:latin typeface="Times New Roman"/>
                <a:cs typeface="Times New Roman"/>
              </a:rPr>
              <a:t>12</a:t>
            </a:r>
            <a:r>
              <a:rPr lang="fr-FR" sz="1200" dirty="0">
                <a:latin typeface="Times New Roman"/>
                <a:cs typeface="Times New Roman"/>
              </a:rPr>
              <a:t>  -	F</a:t>
            </a:r>
            <a:r>
              <a:rPr lang="fr-FR" sz="1200" baseline="-25000" dirty="0">
                <a:latin typeface="Times New Roman"/>
                <a:cs typeface="Times New Roman"/>
              </a:rPr>
              <a:t>23</a:t>
            </a:r>
            <a:r>
              <a:rPr lang="fr-FR" sz="1200" dirty="0">
                <a:latin typeface="Times New Roman"/>
                <a:cs typeface="Times New Roman"/>
              </a:rPr>
              <a:t>  -	F</a:t>
            </a:r>
            <a:r>
              <a:rPr lang="fr-FR" sz="1200" baseline="-25000" dirty="0">
                <a:latin typeface="Times New Roman"/>
                <a:cs typeface="Times New Roman"/>
              </a:rPr>
              <a:t>20</a:t>
            </a:r>
            <a:r>
              <a:rPr lang="fr-FR" sz="1200" dirty="0">
                <a:latin typeface="Times New Roman"/>
                <a:cs typeface="Times New Roman"/>
              </a:rPr>
              <a:t>	=  0	(</a:t>
            </a:r>
            <a:r>
              <a:rPr lang="fr-FR" sz="1200" dirty="0" err="1">
                <a:latin typeface="Times New Roman"/>
                <a:cs typeface="Times New Roman"/>
              </a:rPr>
              <a:t>because</a:t>
            </a:r>
            <a:r>
              <a:rPr lang="fr-FR" sz="1200" dirty="0">
                <a:latin typeface="Times New Roman"/>
                <a:cs typeface="Times New Roman"/>
              </a:rPr>
              <a:t> S</a:t>
            </a:r>
            <a:r>
              <a:rPr lang="fr-FR" sz="1200" baseline="-25000" dirty="0">
                <a:latin typeface="Times New Roman"/>
                <a:cs typeface="Times New Roman"/>
              </a:rPr>
              <a:t>2</a:t>
            </a:r>
            <a:r>
              <a:rPr lang="fr-FR" sz="1200" dirty="0">
                <a:latin typeface="Times New Roman"/>
                <a:cs typeface="Times New Roman"/>
              </a:rPr>
              <a:t> </a:t>
            </a:r>
            <a:r>
              <a:rPr lang="fr-FR" sz="1200" dirty="0" err="1">
                <a:latin typeface="Times New Roman"/>
                <a:cs typeface="Times New Roman"/>
              </a:rPr>
              <a:t>does</a:t>
            </a:r>
            <a:r>
              <a:rPr lang="fr-FR" sz="1200" dirty="0">
                <a:latin typeface="Times New Roman"/>
                <a:cs typeface="Times New Roman"/>
              </a:rPr>
              <a:t> not </a:t>
            </a:r>
            <a:r>
              <a:rPr lang="fr-FR" sz="1200" dirty="0" err="1">
                <a:latin typeface="Times New Roman"/>
                <a:cs typeface="Times New Roman"/>
              </a:rPr>
              <a:t>exist</a:t>
            </a:r>
            <a:r>
              <a:rPr lang="fr-FR" sz="1200" dirty="0">
                <a:latin typeface="Times New Roman"/>
                <a:cs typeface="Times New Roman"/>
              </a:rPr>
              <a:t>)</a:t>
            </a:r>
            <a:endParaRPr sz="1200" dirty="0"/>
          </a:p>
          <a:p>
            <a:pPr>
              <a:tabLst>
                <a:tab pos="985838" algn="l"/>
                <a:tab pos="1254125" algn="l"/>
                <a:tab pos="1436688" algn="l"/>
                <a:tab pos="1522413" algn="l"/>
              </a:tabLst>
              <a:defRPr/>
            </a:pPr>
            <a:r>
              <a:rPr lang="fr-FR" sz="1200" dirty="0">
                <a:latin typeface="Times New Roman"/>
                <a:cs typeface="Times New Roman"/>
              </a:rPr>
              <a:t>Process 3 :	F</a:t>
            </a:r>
            <a:r>
              <a:rPr lang="fr-FR" sz="1200" baseline="-25000" dirty="0">
                <a:latin typeface="Times New Roman"/>
                <a:cs typeface="Times New Roman"/>
              </a:rPr>
              <a:t>23</a:t>
            </a:r>
            <a:r>
              <a:rPr lang="fr-FR" sz="1200" dirty="0">
                <a:latin typeface="Times New Roman"/>
                <a:cs typeface="Times New Roman"/>
              </a:rPr>
              <a:t>  -	F</a:t>
            </a:r>
            <a:r>
              <a:rPr lang="fr-FR" sz="1200" baseline="-25000" dirty="0">
                <a:latin typeface="Times New Roman"/>
                <a:cs typeface="Times New Roman"/>
              </a:rPr>
              <a:t>31</a:t>
            </a:r>
            <a:r>
              <a:rPr lang="fr-FR" sz="1200" dirty="0">
                <a:latin typeface="Times New Roman"/>
                <a:cs typeface="Times New Roman"/>
              </a:rPr>
              <a:t>  -	F</a:t>
            </a:r>
            <a:r>
              <a:rPr lang="fr-FR" sz="1200" baseline="-25000" dirty="0">
                <a:latin typeface="Times New Roman"/>
                <a:cs typeface="Times New Roman"/>
              </a:rPr>
              <a:t>30</a:t>
            </a:r>
            <a:r>
              <a:rPr lang="fr-FR" sz="1200" dirty="0">
                <a:latin typeface="Times New Roman"/>
                <a:cs typeface="Times New Roman"/>
              </a:rPr>
              <a:t>	=  </a:t>
            </a:r>
            <a:r>
              <a:rPr lang="el-GR" sz="1200" dirty="0">
                <a:latin typeface="Times New Roman"/>
                <a:cs typeface="Times New Roman"/>
              </a:rPr>
              <a:t>Δ</a:t>
            </a:r>
            <a:r>
              <a:rPr lang="fr-FR" sz="1200" dirty="0">
                <a:latin typeface="Times New Roman"/>
                <a:cs typeface="Times New Roman"/>
              </a:rPr>
              <a:t>S3</a:t>
            </a:r>
            <a:endParaRPr sz="1200" dirty="0"/>
          </a:p>
          <a:p>
            <a:pPr>
              <a:tabLst>
                <a:tab pos="985838" algn="l"/>
                <a:tab pos="1254125" algn="l"/>
                <a:tab pos="1436688" algn="l"/>
                <a:tab pos="1522413" algn="l"/>
              </a:tabLst>
              <a:defRPr/>
            </a:pPr>
            <a:r>
              <a:rPr lang="fr-FR" sz="1200" dirty="0">
                <a:latin typeface="Times New Roman"/>
                <a:cs typeface="Times New Roman"/>
              </a:rPr>
              <a:t>System :	F</a:t>
            </a:r>
            <a:r>
              <a:rPr lang="fr-FR" sz="1200" baseline="-25000" dirty="0">
                <a:latin typeface="Times New Roman"/>
                <a:cs typeface="Times New Roman"/>
              </a:rPr>
              <a:t>01</a:t>
            </a:r>
            <a:r>
              <a:rPr lang="fr-FR" sz="1200" dirty="0">
                <a:latin typeface="Times New Roman"/>
                <a:cs typeface="Times New Roman"/>
              </a:rPr>
              <a:t>  -	F</a:t>
            </a:r>
            <a:r>
              <a:rPr lang="fr-FR" sz="1200" baseline="-25000" dirty="0">
                <a:latin typeface="Times New Roman"/>
                <a:cs typeface="Times New Roman"/>
              </a:rPr>
              <a:t>20</a:t>
            </a:r>
            <a:r>
              <a:rPr lang="fr-FR" sz="1200" dirty="0">
                <a:latin typeface="Times New Roman"/>
                <a:cs typeface="Times New Roman"/>
              </a:rPr>
              <a:t>  -	F</a:t>
            </a:r>
            <a:r>
              <a:rPr lang="fr-FR" sz="1200" baseline="-25000" dirty="0">
                <a:latin typeface="Times New Roman"/>
                <a:cs typeface="Times New Roman"/>
              </a:rPr>
              <a:t>30</a:t>
            </a:r>
            <a:r>
              <a:rPr lang="fr-FR" sz="1200" dirty="0">
                <a:latin typeface="Times New Roman"/>
                <a:cs typeface="Times New Roman"/>
              </a:rPr>
              <a:t>	=  </a:t>
            </a:r>
            <a:r>
              <a:rPr lang="el-GR" sz="1200" dirty="0">
                <a:latin typeface="Times New Roman"/>
                <a:cs typeface="Times New Roman"/>
              </a:rPr>
              <a:t>Δ</a:t>
            </a:r>
            <a:r>
              <a:rPr lang="fr-FR" sz="1200" dirty="0">
                <a:latin typeface="Times New Roman"/>
                <a:cs typeface="Times New Roman"/>
              </a:rPr>
              <a:t>S</a:t>
            </a:r>
            <a:r>
              <a:rPr lang="fr-FR" sz="1200" baseline="-25000" dirty="0">
                <a:latin typeface="Times New Roman"/>
                <a:cs typeface="Times New Roman"/>
              </a:rPr>
              <a:t>1</a:t>
            </a:r>
            <a:r>
              <a:rPr lang="el-GR" sz="1200" dirty="0">
                <a:latin typeface="Times New Roman"/>
                <a:cs typeface="Times New Roman"/>
              </a:rPr>
              <a:t> </a:t>
            </a:r>
            <a:r>
              <a:rPr lang="fr-FR" sz="1200" dirty="0">
                <a:latin typeface="Times New Roman"/>
                <a:cs typeface="Times New Roman"/>
              </a:rPr>
              <a:t>+ </a:t>
            </a:r>
            <a:r>
              <a:rPr lang="el-GR" sz="1200" dirty="0">
                <a:latin typeface="Times New Roman"/>
                <a:cs typeface="Times New Roman"/>
              </a:rPr>
              <a:t>Δ</a:t>
            </a:r>
            <a:r>
              <a:rPr lang="fr-FR" sz="1200" dirty="0">
                <a:latin typeface="Times New Roman"/>
                <a:cs typeface="Times New Roman"/>
              </a:rPr>
              <a:t>S</a:t>
            </a:r>
            <a:r>
              <a:rPr lang="fr-FR" sz="1200" baseline="-25000" dirty="0">
                <a:latin typeface="Times New Roman"/>
                <a:cs typeface="Times New Roman"/>
              </a:rPr>
              <a:t>3</a:t>
            </a:r>
            <a:endParaRPr sz="1200" dirty="0"/>
          </a:p>
          <a:p>
            <a:pPr>
              <a:defRPr/>
            </a:pPr>
            <a:endParaRPr lang="fr-FR" sz="1200" baseline="-25000" dirty="0">
              <a:latin typeface="Times New Roman"/>
              <a:cs typeface="Times New Roman"/>
            </a:endParaRPr>
          </a:p>
          <a:p>
            <a:pPr>
              <a:defRPr/>
            </a:pPr>
            <a:endParaRPr lang="fr-FR" sz="1200" baseline="-25000" dirty="0">
              <a:latin typeface="Times New Roman"/>
              <a:cs typeface="Times New Roman"/>
            </a:endParaRPr>
          </a:p>
          <a:p>
            <a:pPr>
              <a:defRPr/>
            </a:pPr>
            <a:r>
              <a:rPr lang="fr-FR" sz="1200" dirty="0"/>
              <a:t>To </a:t>
            </a:r>
            <a:r>
              <a:rPr lang="fr-FR" sz="1200" dirty="0" err="1"/>
              <a:t>ensure</a:t>
            </a:r>
            <a:r>
              <a:rPr lang="fr-FR" sz="1200" dirty="0"/>
              <a:t> </a:t>
            </a:r>
            <a:r>
              <a:rPr lang="fr-FR" sz="1200" dirty="0" err="1"/>
              <a:t>that</a:t>
            </a:r>
            <a:r>
              <a:rPr lang="fr-FR" sz="1200" dirty="0"/>
              <a:t> the system </a:t>
            </a:r>
            <a:r>
              <a:rPr lang="fr-FR" sz="1200" dirty="0" err="1"/>
              <a:t>is</a:t>
            </a:r>
            <a:r>
              <a:rPr lang="fr-FR" sz="1200" dirty="0"/>
              <a:t> </a:t>
            </a:r>
            <a:r>
              <a:rPr lang="fr-FR" sz="1200" dirty="0" err="1"/>
              <a:t>fully</a:t>
            </a:r>
            <a:r>
              <a:rPr lang="fr-FR" sz="1200" dirty="0"/>
              <a:t> </a:t>
            </a:r>
            <a:r>
              <a:rPr lang="fr-FR" sz="1200" dirty="0" err="1"/>
              <a:t>quantified</a:t>
            </a:r>
            <a:r>
              <a:rPr lang="fr-FR" sz="1200" dirty="0"/>
              <a:t>:</a:t>
            </a:r>
            <a:endParaRPr sz="1200" dirty="0"/>
          </a:p>
          <a:p>
            <a:pPr>
              <a:tabLst>
                <a:tab pos="715963" algn="l"/>
              </a:tabLst>
              <a:defRPr/>
            </a:pPr>
            <a:r>
              <a:rPr lang="fr-FR" sz="1200" dirty="0">
                <a:solidFill>
                  <a:srgbClr val="FF0000"/>
                </a:solidFill>
              </a:rPr>
              <a:t>#variables = # </a:t>
            </a:r>
            <a:r>
              <a:rPr lang="fr-FR" sz="1200" dirty="0" err="1">
                <a:solidFill>
                  <a:srgbClr val="FF0000"/>
                </a:solidFill>
              </a:rPr>
              <a:t>equilibrium</a:t>
            </a:r>
            <a:r>
              <a:rPr lang="fr-FR" sz="1200" dirty="0">
                <a:solidFill>
                  <a:srgbClr val="FF0000"/>
                </a:solidFill>
              </a:rPr>
              <a:t> </a:t>
            </a:r>
            <a:r>
              <a:rPr lang="fr-FR" sz="1200" dirty="0" err="1">
                <a:solidFill>
                  <a:srgbClr val="FF0000"/>
                </a:solidFill>
              </a:rPr>
              <a:t>equations</a:t>
            </a:r>
            <a:r>
              <a:rPr lang="fr-FR" sz="1200" dirty="0">
                <a:solidFill>
                  <a:srgbClr val="FF0000"/>
                </a:solidFill>
              </a:rPr>
              <a:t>
	+ # </a:t>
            </a:r>
            <a:r>
              <a:rPr lang="fr-FR" sz="1200" dirty="0" err="1">
                <a:solidFill>
                  <a:srgbClr val="FF0000"/>
                </a:solidFill>
              </a:rPr>
              <a:t>parameters</a:t>
            </a:r>
            <a:r>
              <a:rPr lang="fr-FR" sz="1200" dirty="0">
                <a:solidFill>
                  <a:srgbClr val="FF0000"/>
                </a:solidFill>
              </a:rPr>
              <a:t>
	+ # </a:t>
            </a:r>
            <a:r>
              <a:rPr lang="fr-FR" sz="1200" dirty="0" err="1">
                <a:solidFill>
                  <a:srgbClr val="FF0000"/>
                </a:solidFill>
              </a:rPr>
              <a:t>measurements</a:t>
            </a:r>
            <a:endParaRPr sz="12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tabLst>
                <a:tab pos="895350" algn="l"/>
              </a:tabLst>
              <a:defRPr/>
            </a:pPr>
            <a:r>
              <a:rPr lang="fr-FR" dirty="0" err="1"/>
              <a:t>Steady</a:t>
            </a:r>
            <a:r>
              <a:rPr lang="fr-FR" dirty="0"/>
              <a:t>-state </a:t>
            </a:r>
            <a:r>
              <a:rPr lang="fr-FR" dirty="0" err="1"/>
              <a:t>assumption</a:t>
            </a:r>
            <a:endParaRPr dirty="0"/>
          </a:p>
          <a:p>
            <a:pPr marL="0" indent="0">
              <a:buNone/>
              <a:tabLst>
                <a:tab pos="357188" algn="l"/>
                <a:tab pos="895350" algn="l"/>
              </a:tabLst>
              <a:defRPr/>
            </a:pPr>
            <a:r>
              <a:rPr lang="fr-FR" dirty="0"/>
              <a:t>	</a:t>
            </a:r>
            <a:r>
              <a:rPr lang="el-GR" dirty="0"/>
              <a:t>=&gt; Δ</a:t>
            </a:r>
            <a:r>
              <a:rPr lang="fr-FR" dirty="0"/>
              <a:t>S = 0
	and S not </a:t>
            </a:r>
            <a:r>
              <a:rPr lang="fr-FR" dirty="0" err="1"/>
              <a:t>calculated</a:t>
            </a:r>
            <a:r>
              <a:rPr lang="fr-FR" dirty="0"/>
              <a:t> </a:t>
            </a:r>
            <a:r>
              <a:rPr lang="fr-FR" dirty="0" err="1"/>
              <a:t>because</a:t>
            </a:r>
            <a:r>
              <a:rPr lang="fr-FR" dirty="0"/>
              <a:t> </a:t>
            </a:r>
            <a:r>
              <a:rPr lang="fr-FR" dirty="0" err="1"/>
              <a:t>they</a:t>
            </a:r>
            <a:r>
              <a:rPr lang="fr-FR" dirty="0"/>
              <a:t> are </a:t>
            </a:r>
            <a:r>
              <a:rPr lang="fr-FR" dirty="0" err="1"/>
              <a:t>ignored</a:t>
            </a:r>
            <a:endParaRPr dirty="0"/>
          </a:p>
          <a:p>
            <a:pPr marL="0" indent="0">
              <a:buNone/>
              <a:tabLst>
                <a:tab pos="357188" algn="l"/>
                <a:tab pos="895350" algn="l"/>
                <a:tab pos="1885950" algn="l"/>
              </a:tabLst>
              <a:defRPr/>
            </a:pPr>
            <a:r>
              <a:rPr lang="fr-FR" dirty="0"/>
              <a:t>		</a:t>
            </a:r>
            <a:endParaRPr dirty="0"/>
          </a:p>
          <a:p>
            <a:pPr marL="0" indent="0">
              <a:buNone/>
              <a:tabLst>
                <a:tab pos="357188" algn="l"/>
                <a:tab pos="895350" algn="l"/>
                <a:tab pos="1346200" algn="l"/>
              </a:tabLst>
              <a:defRPr/>
            </a:pPr>
            <a:r>
              <a:rPr lang="fr-FR" dirty="0"/>
              <a:t>	Justification: </a:t>
            </a:r>
            <a:r>
              <a:rPr lang="fr-FR" dirty="0" err="1"/>
              <a:t>Either</a:t>
            </a:r>
            <a:r>
              <a:rPr lang="fr-FR" dirty="0"/>
              <a:t> </a:t>
            </a:r>
            <a:r>
              <a:rPr lang="fr-FR" dirty="0" err="1"/>
              <a:t>we</a:t>
            </a:r>
            <a:r>
              <a:rPr lang="fr-FR" dirty="0"/>
              <a:t> </a:t>
            </a:r>
            <a:r>
              <a:rPr lang="fr-FR" dirty="0" err="1"/>
              <a:t>consider</a:t>
            </a:r>
            <a:r>
              <a:rPr lang="fr-FR" dirty="0"/>
              <a:t> the flows on a </a:t>
            </a:r>
            <a:r>
              <a:rPr lang="fr-FR" i="1" dirty="0">
                <a:solidFill>
                  <a:srgbClr val="FF0000"/>
                </a:solidFill>
              </a:rPr>
              <a:t>long </a:t>
            </a:r>
            <a:r>
              <a:rPr lang="fr-FR" i="1" dirty="0" err="1">
                <a:solidFill>
                  <a:srgbClr val="FF0000"/>
                </a:solidFill>
              </a:rPr>
              <a:t>period</a:t>
            </a:r>
            <a:r>
              <a:rPr lang="fr-FR" dirty="0"/>
              <a:t> (e.g., one </a:t>
            </a:r>
            <a:r>
              <a:rPr lang="fr-FR" dirty="0" err="1"/>
              <a:t>year</a:t>
            </a:r>
            <a:r>
              <a:rPr lang="fr-FR" dirty="0"/>
              <a:t>) </a:t>
            </a:r>
            <a:r>
              <a:rPr lang="fr-FR" i="1" dirty="0" err="1">
                <a:solidFill>
                  <a:srgbClr val="FF0000"/>
                </a:solidFill>
              </a:rPr>
              <a:t>without</a:t>
            </a:r>
            <a:r>
              <a:rPr lang="fr-FR" i="1" dirty="0">
                <a:solidFill>
                  <a:srgbClr val="FF0000"/>
                </a:solidFill>
              </a:rPr>
              <a:t> trend</a:t>
            </a:r>
            <a:endParaRPr dirty="0"/>
          </a:p>
          <a:p>
            <a:pPr marL="0" indent="0">
              <a:buNone/>
              <a:tabLst>
                <a:tab pos="357188" algn="l"/>
                <a:tab pos="895350" algn="l"/>
                <a:tab pos="1346200" algn="l"/>
              </a:tabLst>
              <a:defRPr/>
            </a:pPr>
            <a:r>
              <a:rPr lang="fr-FR" dirty="0"/>
              <a:t>			</a:t>
            </a:r>
            <a:r>
              <a:rPr lang="fr-FR" dirty="0" err="1"/>
              <a:t>Either</a:t>
            </a:r>
            <a:r>
              <a:rPr lang="fr-FR" dirty="0"/>
              <a:t> </a:t>
            </a:r>
            <a:r>
              <a:rPr lang="fr-FR" dirty="0" err="1"/>
              <a:t>we</a:t>
            </a:r>
            <a:r>
              <a:rPr lang="fr-FR" dirty="0"/>
              <a:t> </a:t>
            </a:r>
            <a:r>
              <a:rPr lang="fr-FR" dirty="0" err="1"/>
              <a:t>consider</a:t>
            </a:r>
            <a:r>
              <a:rPr lang="fr-FR" dirty="0"/>
              <a:t> the flows of a </a:t>
            </a:r>
            <a:r>
              <a:rPr lang="fr-FR" i="1" dirty="0" err="1">
                <a:solidFill>
                  <a:srgbClr val="FF0000"/>
                </a:solidFill>
              </a:rPr>
              <a:t>same</a:t>
            </a:r>
            <a:r>
              <a:rPr lang="fr-FR" i="1" dirty="0">
                <a:solidFill>
                  <a:srgbClr val="FF0000"/>
                </a:solidFill>
              </a:rPr>
              <a:t> </a:t>
            </a:r>
            <a:r>
              <a:rPr lang="fr-FR" i="1" dirty="0" err="1">
                <a:solidFill>
                  <a:srgbClr val="FF0000"/>
                </a:solidFill>
              </a:rPr>
              <a:t>month</a:t>
            </a:r>
            <a:r>
              <a:rPr lang="fr-FR" i="1" dirty="0">
                <a:solidFill>
                  <a:srgbClr val="FF0000"/>
                </a:solidFill>
              </a:rPr>
              <a:t> of </a:t>
            </a:r>
            <a:r>
              <a:rPr lang="fr-FR" i="1" dirty="0" err="1">
                <a:solidFill>
                  <a:srgbClr val="FF0000"/>
                </a:solidFill>
              </a:rPr>
              <a:t>two</a:t>
            </a:r>
            <a:r>
              <a:rPr lang="fr-FR" i="1" dirty="0">
                <a:solidFill>
                  <a:srgbClr val="FF0000"/>
                </a:solidFill>
              </a:rPr>
              <a:t> successive </a:t>
            </a:r>
            <a:r>
              <a:rPr lang="fr-FR" i="1" dirty="0" err="1">
                <a:solidFill>
                  <a:srgbClr val="FF0000"/>
                </a:solidFill>
              </a:rPr>
              <a:t>years</a:t>
            </a:r>
            <a:r>
              <a:rPr lang="fr-FR" dirty="0"/>
              <a:t> </a:t>
            </a:r>
            <a:r>
              <a:rPr lang="fr-FR" i="1" dirty="0" err="1">
                <a:solidFill>
                  <a:srgbClr val="FF0000"/>
                </a:solidFill>
              </a:rPr>
              <a:t>without</a:t>
            </a:r>
            <a:r>
              <a:rPr lang="fr-FR" i="1" dirty="0">
                <a:solidFill>
                  <a:srgbClr val="FF0000"/>
                </a:solidFill>
              </a:rPr>
              <a:t> trend</a:t>
            </a:r>
            <a:endParaRPr dirty="0"/>
          </a:p>
          <a:p>
            <a:pPr marL="0" indent="0">
              <a:buNone/>
              <a:defRPr/>
            </a:pPr>
            <a:endParaRPr lang="fr-FR" dirty="0"/>
          </a:p>
          <a:p>
            <a:pPr marL="0" indent="0">
              <a:buNone/>
              <a:defRPr/>
            </a:pPr>
            <a:endParaRPr lang="fr-FR" dirty="0"/>
          </a:p>
          <a:p>
            <a:pPr marL="0" indent="0">
              <a:buNone/>
              <a:defRPr/>
            </a:pPr>
            <a:r>
              <a:rPr lang="fr-FR" dirty="0"/>
              <a:t>(To </a:t>
            </a:r>
            <a:r>
              <a:rPr lang="fr-FR" dirty="0" err="1"/>
              <a:t>remove</a:t>
            </a:r>
            <a:r>
              <a:rPr lang="fr-FR" dirty="0"/>
              <a:t> </a:t>
            </a:r>
            <a:r>
              <a:rPr lang="fr-FR" dirty="0" err="1"/>
              <a:t>this</a:t>
            </a:r>
            <a:r>
              <a:rPr lang="fr-FR" dirty="0"/>
              <a:t> </a:t>
            </a:r>
            <a:r>
              <a:rPr lang="fr-FR" dirty="0" err="1"/>
              <a:t>hypothesis</a:t>
            </a:r>
            <a:r>
              <a:rPr lang="fr-FR" dirty="0"/>
              <a:t>, </a:t>
            </a:r>
            <a:r>
              <a:rPr lang="fr-FR" dirty="0" err="1"/>
              <a:t>we</a:t>
            </a:r>
            <a:r>
              <a:rPr lang="fr-FR" dirty="0"/>
              <a:t> can </a:t>
            </a:r>
            <a:r>
              <a:rPr lang="fr-FR" dirty="0" err="1"/>
              <a:t>consider</a:t>
            </a:r>
            <a:r>
              <a:rPr lang="fr-FR" dirty="0"/>
              <a:t> </a:t>
            </a:r>
            <a:r>
              <a:rPr lang="fr-FR" dirty="0" err="1"/>
              <a:t>discrete</a:t>
            </a:r>
            <a:r>
              <a:rPr lang="fr-FR" dirty="0"/>
              <a:t> time as in the </a:t>
            </a:r>
            <a:r>
              <a:rPr lang="fr-FR" dirty="0" err="1"/>
              <a:t>calculation</a:t>
            </a:r>
            <a:r>
              <a:rPr lang="fr-FR" dirty="0"/>
              <a:t> of MRP </a:t>
            </a:r>
            <a:r>
              <a:rPr lang="fr-FR" dirty="0" err="1"/>
              <a:t>requirements</a:t>
            </a:r>
            <a:r>
              <a:rPr lang="fr-FR" dirty="0"/>
              <a:t>.)</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12</a:t>
            </a:fld>
            <a:endParaRPr lang="fr-FR"/>
          </a:p>
        </p:txBody>
      </p:sp>
      <p:sp>
        <p:nvSpPr>
          <p:cNvPr id="6" name="Title 3"/>
          <p:cNvSpPr>
            <a:spLocks noGrp="1"/>
          </p:cNvSpPr>
          <p:nvPr>
            <p:ph type="title"/>
          </p:nvPr>
        </p:nvSpPr>
        <p:spPr bwMode="auto"/>
        <p:txBody>
          <a:bodyPr/>
          <a:lstStyle/>
          <a:p>
            <a:pPr>
              <a:defRPr/>
            </a:pPr>
            <a:r>
              <a:rPr lang="fr-FR"/>
              <a:t>Steady-state assumption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13</a:t>
            </a:fld>
            <a:endParaRPr lang="fr-FR"/>
          </a:p>
        </p:txBody>
      </p:sp>
      <p:sp>
        <p:nvSpPr>
          <p:cNvPr id="5" name="Title 3"/>
          <p:cNvSpPr>
            <a:spLocks noGrp="1"/>
          </p:cNvSpPr>
          <p:nvPr>
            <p:ph type="title"/>
          </p:nvPr>
        </p:nvSpPr>
        <p:spPr bwMode="auto"/>
        <p:txBody>
          <a:bodyPr/>
          <a:lstStyle/>
          <a:p>
            <a:pPr>
              <a:defRPr/>
            </a:pPr>
            <a:r>
              <a:rPr lang="fr-FR"/>
              <a:t>Performance indicator</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095719" cy="246221"/>
          </a:xfrm>
          <a:prstGeom prst="rect">
            <a:avLst/>
          </a:prstGeom>
          <a:noFill/>
          <a:effectLst/>
        </p:spPr>
        <p:txBody>
          <a:bodyPr wrap="none" rtlCol="0">
            <a:spAutoFit/>
          </a:bodyPr>
          <a:lstStyle/>
          <a:p>
            <a:pPr>
              <a:defRPr/>
            </a:pPr>
            <a:r>
              <a:rPr lang="fr-FR" sz="1000"/>
              <a:t>System boundary: Chemical element x, country y, year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563638"/>
            <a:ext cx="4768745" cy="2308324"/>
          </a:xfrm>
          <a:prstGeom prst="rect">
            <a:avLst/>
          </a:prstGeom>
          <a:noFill/>
        </p:spPr>
        <p:txBody>
          <a:bodyPr wrap="square" rtlCol="0">
            <a:spAutoFit/>
          </a:bodyPr>
          <a:lstStyle/>
          <a:p>
            <a:pPr>
              <a:defRPr/>
            </a:pPr>
            <a:r>
              <a:rPr lang="fr-FR" sz="1200" dirty="0"/>
              <a:t>The main </a:t>
            </a:r>
            <a:r>
              <a:rPr lang="fr-FR" sz="1200" dirty="0" err="1"/>
              <a:t>advantage</a:t>
            </a:r>
            <a:r>
              <a:rPr lang="fr-FR" sz="1200" dirty="0"/>
              <a:t> of an explicit </a:t>
            </a:r>
            <a:r>
              <a:rPr lang="fr-FR" sz="1200" dirty="0" err="1"/>
              <a:t>definition</a:t>
            </a:r>
            <a:r>
              <a:rPr lang="fr-FR" sz="1200" dirty="0"/>
              <a:t> of the system </a:t>
            </a:r>
            <a:r>
              <a:rPr lang="fr-FR" sz="1200" dirty="0" err="1"/>
              <a:t>is</a:t>
            </a:r>
            <a:r>
              <a:rPr lang="fr-FR" sz="1200" dirty="0"/>
              <a:t> the </a:t>
            </a:r>
            <a:r>
              <a:rPr lang="fr-FR" sz="1200" i="1" dirty="0" err="1">
                <a:solidFill>
                  <a:srgbClr val="FF0000"/>
                </a:solidFill>
              </a:rPr>
              <a:t>clear</a:t>
            </a:r>
            <a:r>
              <a:rPr lang="fr-FR" sz="1200" i="1" dirty="0">
                <a:solidFill>
                  <a:srgbClr val="FF0000"/>
                </a:solidFill>
              </a:rPr>
              <a:t> and </a:t>
            </a:r>
            <a:r>
              <a:rPr lang="fr-FR" sz="1200" i="1" dirty="0" err="1">
                <a:solidFill>
                  <a:srgbClr val="FF0000"/>
                </a:solidFill>
              </a:rPr>
              <a:t>unambiguous</a:t>
            </a:r>
            <a:r>
              <a:rPr lang="fr-FR" sz="1200" i="1" dirty="0">
                <a:solidFill>
                  <a:srgbClr val="FF0000"/>
                </a:solidFill>
              </a:rPr>
              <a:t> </a:t>
            </a:r>
            <a:r>
              <a:rPr lang="fr-FR" sz="1200" i="1" dirty="0" err="1">
                <a:solidFill>
                  <a:srgbClr val="FF0000"/>
                </a:solidFill>
              </a:rPr>
              <a:t>definition</a:t>
            </a:r>
            <a:r>
              <a:rPr lang="fr-FR" sz="1200" i="1" dirty="0">
                <a:solidFill>
                  <a:srgbClr val="FF0000"/>
                </a:solidFill>
              </a:rPr>
              <a:t> </a:t>
            </a:r>
            <a:r>
              <a:rPr lang="fr-FR" sz="1200" dirty="0"/>
              <a:t>of performance </a:t>
            </a:r>
            <a:r>
              <a:rPr lang="fr-FR" sz="1200" dirty="0" err="1"/>
              <a:t>indicators</a:t>
            </a:r>
            <a:r>
              <a:rPr lang="fr-FR" sz="1200" dirty="0"/>
              <a:t>.</a:t>
            </a:r>
            <a:endParaRPr sz="1200" dirty="0"/>
          </a:p>
          <a:p>
            <a:pPr>
              <a:defRPr/>
            </a:pPr>
            <a:endParaRPr lang="fr-FR" sz="1200" dirty="0"/>
          </a:p>
          <a:p>
            <a:pPr>
              <a:defRPr/>
            </a:pPr>
            <a:r>
              <a:rPr lang="fr-FR" sz="1200" dirty="0"/>
              <a:t>If </a:t>
            </a:r>
            <a:r>
              <a:rPr lang="fr-FR" sz="1200" dirty="0" err="1"/>
              <a:t>efficiency</a:t>
            </a:r>
            <a:r>
              <a:rPr lang="fr-FR" sz="1200" dirty="0"/>
              <a:t> </a:t>
            </a:r>
            <a:r>
              <a:rPr lang="el-GR" sz="1200" dirty="0">
                <a:latin typeface="Times New Roman"/>
                <a:cs typeface="Times New Roman"/>
              </a:rPr>
              <a:t>η</a:t>
            </a:r>
            <a:r>
              <a:rPr lang="fr-FR" sz="1200" dirty="0"/>
              <a:t> = </a:t>
            </a:r>
            <a:r>
              <a:rPr lang="fr-FR" sz="1200" dirty="0" err="1"/>
              <a:t>useful</a:t>
            </a:r>
            <a:r>
              <a:rPr lang="fr-FR" sz="1200" dirty="0"/>
              <a:t> output / total inputs, </a:t>
            </a:r>
            <a:r>
              <a:rPr lang="fr-FR" sz="1200" dirty="0" err="1"/>
              <a:t>then</a:t>
            </a:r>
            <a:r>
              <a:rPr lang="fr-FR" sz="1200" dirty="0"/>
              <a:t>:</a:t>
            </a:r>
            <a:endParaRPr sz="1200" dirty="0"/>
          </a:p>
          <a:p>
            <a:pPr>
              <a:defRPr/>
            </a:pPr>
            <a:endParaRPr lang="fr-FR" sz="1200" dirty="0"/>
          </a:p>
          <a:p>
            <a:pPr>
              <a:tabLst>
                <a:tab pos="719138" algn="l"/>
              </a:tabLst>
              <a:defRPr/>
            </a:pPr>
            <a:r>
              <a:rPr lang="fr-FR" sz="1200" dirty="0"/>
              <a:t>Process 2 :	</a:t>
            </a:r>
            <a:r>
              <a:rPr lang="el-GR" sz="1200" i="1" dirty="0">
                <a:latin typeface="Times New Roman"/>
                <a:cs typeface="Times New Roman"/>
              </a:rPr>
              <a:t> </a:t>
            </a:r>
            <a:r>
              <a:rPr lang="el-GR" sz="1200" dirty="0">
                <a:latin typeface="Times New Roman"/>
                <a:cs typeface="Times New Roman"/>
              </a:rPr>
              <a:t>η</a:t>
            </a:r>
            <a:r>
              <a:rPr lang="fr-FR" sz="1200" baseline="-25000" dirty="0"/>
              <a:t>2</a:t>
            </a:r>
            <a:r>
              <a:rPr lang="fr-FR" sz="1200" dirty="0"/>
              <a:t> = F</a:t>
            </a:r>
            <a:r>
              <a:rPr lang="fr-FR" sz="1200" baseline="-25000" dirty="0"/>
              <a:t>20</a:t>
            </a:r>
            <a:r>
              <a:rPr lang="fr-FR" sz="1200" dirty="0"/>
              <a:t> / F</a:t>
            </a:r>
            <a:r>
              <a:rPr lang="fr-FR" sz="1200" baseline="-25000" dirty="0"/>
              <a:t>12</a:t>
            </a:r>
            <a:endParaRPr sz="1200" dirty="0"/>
          </a:p>
          <a:p>
            <a:pPr>
              <a:tabLst>
                <a:tab pos="719138" algn="l"/>
              </a:tabLst>
              <a:defRPr/>
            </a:pPr>
            <a:r>
              <a:rPr lang="fr-FR" sz="1200" dirty="0"/>
              <a:t>Process 1 :	</a:t>
            </a:r>
            <a:r>
              <a:rPr lang="el-GR" sz="1200" i="1" dirty="0">
                <a:latin typeface="Times New Roman"/>
                <a:cs typeface="Times New Roman"/>
              </a:rPr>
              <a:t> </a:t>
            </a:r>
            <a:r>
              <a:rPr lang="el-GR" sz="1200" dirty="0">
                <a:latin typeface="Times New Roman"/>
                <a:cs typeface="Times New Roman"/>
              </a:rPr>
              <a:t>η</a:t>
            </a:r>
            <a:r>
              <a:rPr lang="fr-FR" sz="1200" baseline="-25000" dirty="0"/>
              <a:t>2</a:t>
            </a:r>
            <a:r>
              <a:rPr lang="fr-FR" sz="1200" dirty="0"/>
              <a:t> = F</a:t>
            </a:r>
            <a:r>
              <a:rPr lang="fr-FR" sz="1200" baseline="-25000" dirty="0"/>
              <a:t>12</a:t>
            </a:r>
            <a:r>
              <a:rPr lang="fr-FR" sz="1200" dirty="0"/>
              <a:t> / F</a:t>
            </a:r>
            <a:r>
              <a:rPr lang="fr-FR" sz="1200" baseline="-25000" dirty="0"/>
              <a:t>01</a:t>
            </a:r>
            <a:r>
              <a:rPr lang="fr-FR" sz="1200" dirty="0"/>
              <a:t> OU </a:t>
            </a:r>
            <a:r>
              <a:rPr lang="el-GR" sz="1200" dirty="0">
                <a:latin typeface="Times New Roman"/>
                <a:cs typeface="Times New Roman"/>
              </a:rPr>
              <a:t>η</a:t>
            </a:r>
            <a:r>
              <a:rPr lang="fr-FR" sz="1200" baseline="-25000" dirty="0"/>
              <a:t>2</a:t>
            </a:r>
            <a:r>
              <a:rPr lang="fr-FR" sz="1200" dirty="0"/>
              <a:t> = F</a:t>
            </a:r>
            <a:r>
              <a:rPr lang="fr-FR" sz="1200" baseline="-25000" dirty="0"/>
              <a:t>12</a:t>
            </a:r>
            <a:r>
              <a:rPr lang="fr-FR" sz="1200" dirty="0"/>
              <a:t> / (F</a:t>
            </a:r>
            <a:r>
              <a:rPr lang="fr-FR" sz="1200" baseline="-25000" dirty="0"/>
              <a:t>01</a:t>
            </a:r>
            <a:r>
              <a:rPr lang="fr-FR" sz="1200" dirty="0"/>
              <a:t> + F</a:t>
            </a:r>
            <a:r>
              <a:rPr lang="fr-FR" sz="1200" baseline="-25000" dirty="0"/>
              <a:t>31</a:t>
            </a:r>
            <a:r>
              <a:rPr lang="fr-FR" sz="1200" dirty="0"/>
              <a:t>)	   (The </a:t>
            </a:r>
            <a:r>
              <a:rPr lang="fr-FR" sz="1200" dirty="0" err="1"/>
              <a:t>choice</a:t>
            </a:r>
            <a:r>
              <a:rPr lang="fr-FR" sz="1200" dirty="0"/>
              <a:t> </a:t>
            </a:r>
            <a:r>
              <a:rPr lang="fr-FR" sz="1200" dirty="0" err="1"/>
              <a:t>is</a:t>
            </a:r>
            <a:r>
              <a:rPr lang="fr-FR" sz="1200" dirty="0"/>
              <a:t> </a:t>
            </a:r>
            <a:r>
              <a:rPr lang="fr-FR" sz="1200" dirty="0" err="1"/>
              <a:t>yours</a:t>
            </a:r>
            <a:r>
              <a:rPr lang="fr-FR" sz="1200" dirty="0"/>
              <a:t>)</a:t>
            </a:r>
            <a:endParaRPr sz="1200" dirty="0"/>
          </a:p>
          <a:p>
            <a:pPr>
              <a:tabLst>
                <a:tab pos="719138" algn="l"/>
              </a:tabLst>
              <a:defRPr/>
            </a:pPr>
            <a:r>
              <a:rPr lang="fr-FR" sz="1200" dirty="0"/>
              <a:t>System:		</a:t>
            </a:r>
            <a:r>
              <a:rPr lang="el-GR" sz="1200" dirty="0">
                <a:latin typeface="Times New Roman"/>
                <a:cs typeface="Times New Roman"/>
              </a:rPr>
              <a:t> η</a:t>
            </a:r>
            <a:r>
              <a:rPr lang="fr-FR" sz="1200" baseline="-25000" dirty="0"/>
              <a:t>s</a:t>
            </a:r>
            <a:r>
              <a:rPr lang="fr-FR" sz="1200" dirty="0"/>
              <a:t> = F</a:t>
            </a:r>
            <a:r>
              <a:rPr lang="fr-FR" sz="1200" baseline="-25000" dirty="0"/>
              <a:t>20</a:t>
            </a:r>
            <a:r>
              <a:rPr lang="fr-FR" sz="1200" dirty="0"/>
              <a:t> / F</a:t>
            </a:r>
            <a:r>
              <a:rPr lang="fr-FR" sz="1200" baseline="-25000" dirty="0"/>
              <a:t>01</a:t>
            </a:r>
            <a:endParaRPr sz="1200" dirty="0"/>
          </a:p>
          <a:p>
            <a:pPr>
              <a:tabLst>
                <a:tab pos="719138" algn="l"/>
              </a:tabLst>
              <a:defRPr/>
            </a:pPr>
            <a:endParaRPr lang="fr-FR" sz="1200" dirty="0"/>
          </a:p>
          <a:p>
            <a:pPr>
              <a:tabLst>
                <a:tab pos="1795463" algn="l"/>
              </a:tabLst>
              <a:defRPr/>
            </a:pPr>
            <a:r>
              <a:rPr lang="fr-FR" sz="1200" dirty="0"/>
              <a:t>Emissions/</a:t>
            </a:r>
            <a:r>
              <a:rPr lang="fr-FR" sz="1200" dirty="0" err="1"/>
              <a:t>waste</a:t>
            </a:r>
            <a:r>
              <a:rPr lang="fr-FR" sz="1200" dirty="0"/>
              <a:t> </a:t>
            </a:r>
            <a:r>
              <a:rPr lang="fr-FR" sz="1200" dirty="0" err="1"/>
              <a:t>intensity</a:t>
            </a:r>
            <a:r>
              <a:rPr lang="fr-FR" sz="1200" dirty="0"/>
              <a:t>	= </a:t>
            </a:r>
            <a:r>
              <a:rPr lang="fr-FR" sz="1200" dirty="0" err="1"/>
              <a:t>waste</a:t>
            </a:r>
            <a:r>
              <a:rPr lang="fr-FR" sz="1200" dirty="0"/>
              <a:t> / </a:t>
            </a:r>
            <a:r>
              <a:rPr lang="fr-FR" sz="1200" dirty="0" err="1"/>
              <a:t>useful</a:t>
            </a:r>
            <a:r>
              <a:rPr lang="fr-FR" sz="1200" dirty="0"/>
              <a:t> output</a:t>
            </a:r>
            <a:endParaRPr sz="1200" dirty="0"/>
          </a:p>
          <a:p>
            <a:pPr>
              <a:tabLst>
                <a:tab pos="1795463" algn="l"/>
              </a:tabLst>
              <a:defRPr/>
            </a:pPr>
            <a:r>
              <a:rPr lang="fr-FR" sz="1200" dirty="0"/>
              <a:t>OR		= Waste / Total Entries</a:t>
            </a:r>
            <a:endParaRPr dirty="0"/>
          </a:p>
          <a:p>
            <a:pPr>
              <a:tabLst>
                <a:tab pos="1795463" algn="l"/>
              </a:tabLst>
              <a:defRPr/>
            </a:pPr>
            <a:r>
              <a:rPr lang="fr-FR" sz="1200" dirty="0"/>
              <a:t>(The </a:t>
            </a:r>
            <a:r>
              <a:rPr lang="fr-FR" sz="1200" dirty="0" err="1"/>
              <a:t>choice</a:t>
            </a:r>
            <a:r>
              <a:rPr lang="fr-FR" sz="1200" dirty="0"/>
              <a:t> </a:t>
            </a:r>
            <a:r>
              <a:rPr lang="fr-FR" sz="1200" dirty="0" err="1"/>
              <a:t>is</a:t>
            </a:r>
            <a:r>
              <a:rPr lang="fr-FR" sz="1200" dirty="0"/>
              <a:t> </a:t>
            </a:r>
            <a:r>
              <a:rPr lang="fr-FR" sz="1200" dirty="0" err="1"/>
              <a:t>yours</a:t>
            </a:r>
            <a:r>
              <a:rPr lang="fr-FR" sz="1200" dirty="0"/>
              <a:t>. </a:t>
            </a:r>
            <a:r>
              <a:rPr lang="fr-FR" sz="1200" i="1" dirty="0" err="1">
                <a:solidFill>
                  <a:srgbClr val="FF0000"/>
                </a:solidFill>
              </a:rPr>
              <a:t>Exercise</a:t>
            </a:r>
            <a:r>
              <a:rPr lang="fr-FR" sz="1200" i="1" dirty="0">
                <a:solidFill>
                  <a:srgbClr val="FF0000"/>
                </a:solidFill>
              </a:rPr>
              <a:t> 1 shows the </a:t>
            </a:r>
            <a:r>
              <a:rPr lang="fr-FR" sz="1200" i="1" dirty="0" err="1">
                <a:solidFill>
                  <a:srgbClr val="FF0000"/>
                </a:solidFill>
              </a:rPr>
              <a:t>interest</a:t>
            </a:r>
            <a:r>
              <a:rPr lang="fr-FR" sz="1200" i="1" dirty="0">
                <a:solidFill>
                  <a:srgbClr val="FF0000"/>
                </a:solidFill>
              </a:rPr>
              <a:t> of </a:t>
            </a:r>
            <a:r>
              <a:rPr lang="fr-FR" sz="1200" i="1" dirty="0" err="1">
                <a:solidFill>
                  <a:srgbClr val="FF0000"/>
                </a:solidFill>
              </a:rPr>
              <a:t>this</a:t>
            </a:r>
            <a:r>
              <a:rPr lang="fr-FR" sz="1200" i="1" dirty="0">
                <a:solidFill>
                  <a:srgbClr val="FF0000"/>
                </a:solidFill>
              </a:rPr>
              <a:t> </a:t>
            </a:r>
            <a:r>
              <a:rPr lang="fr-FR" sz="1200" i="1" dirty="0" err="1">
                <a:solidFill>
                  <a:srgbClr val="FF0000"/>
                </a:solidFill>
              </a:rPr>
              <a:t>explanation</a:t>
            </a:r>
            <a:r>
              <a:rPr lang="fr-FR" sz="1200" dirty="0"/>
              <a:t>.)</a:t>
            </a: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358775" indent="-358775">
              <a:buNone/>
              <a:tabLst>
                <a:tab pos="358775" algn="l"/>
              </a:tabLst>
              <a:defRPr/>
            </a:pPr>
            <a:r>
              <a:rPr lang="fr-FR" b="1" dirty="0"/>
              <a:t>Objective</a:t>
            </a:r>
            <a:r>
              <a:rPr lang="fr-FR" dirty="0"/>
              <a:t> :	</a:t>
            </a:r>
            <a:r>
              <a:rPr lang="fr-FR" dirty="0" err="1"/>
              <a:t>Establish</a:t>
            </a:r>
            <a:r>
              <a:rPr lang="fr-FR" dirty="0"/>
              <a:t> a system </a:t>
            </a:r>
            <a:r>
              <a:rPr lang="fr-FR" dirty="0" err="1"/>
              <a:t>definition</a:t>
            </a:r>
            <a:r>
              <a:rPr lang="fr-FR" dirty="0"/>
              <a:t> for </a:t>
            </a:r>
            <a:r>
              <a:rPr lang="fr-FR" dirty="0" err="1"/>
              <a:t>assigning</a:t>
            </a:r>
            <a:r>
              <a:rPr lang="fr-FR" dirty="0"/>
              <a:t> </a:t>
            </a:r>
            <a:r>
              <a:rPr lang="fr-FR" dirty="0" err="1"/>
              <a:t>numerical</a:t>
            </a:r>
            <a:r>
              <a:rPr lang="fr-FR" dirty="0"/>
              <a:t> data </a:t>
            </a:r>
            <a:r>
              <a:rPr lang="fr-FR" dirty="0" err="1"/>
              <a:t>provided</a:t>
            </a:r>
            <a:r>
              <a:rPr lang="fr-FR" dirty="0"/>
              <a:t> in </a:t>
            </a:r>
            <a:r>
              <a:rPr lang="fr-FR" dirty="0" err="1"/>
              <a:t>textual</a:t>
            </a:r>
            <a:r>
              <a:rPr lang="fr-FR" dirty="0"/>
              <a:t> </a:t>
            </a:r>
            <a:r>
              <a:rPr lang="fr-FR" dirty="0" err="1"/>
              <a:t>form</a:t>
            </a:r>
            <a:r>
              <a:rPr lang="fr-FR" dirty="0"/>
              <a:t>.</a:t>
            </a:r>
            <a:br>
              <a:rPr lang="fr-FR" dirty="0"/>
            </a:br>
            <a:r>
              <a:rPr lang="fr-FR" dirty="0" err="1"/>
              <a:t>Define</a:t>
            </a:r>
            <a:r>
              <a:rPr lang="fr-FR" dirty="0"/>
              <a:t> and </a:t>
            </a:r>
            <a:r>
              <a:rPr lang="fr-FR" dirty="0" err="1"/>
              <a:t>calculate</a:t>
            </a:r>
            <a:r>
              <a:rPr lang="fr-FR" dirty="0"/>
              <a:t> </a:t>
            </a:r>
            <a:r>
              <a:rPr lang="fr-FR" dirty="0" err="1"/>
              <a:t>indicators</a:t>
            </a:r>
            <a:r>
              <a:rPr lang="fr-FR" dirty="0"/>
              <a:t> </a:t>
            </a:r>
            <a:r>
              <a:rPr lang="fr-FR" dirty="0" err="1"/>
              <a:t>based</a:t>
            </a:r>
            <a:r>
              <a:rPr lang="fr-FR" dirty="0"/>
              <a:t> on the system </a:t>
            </a:r>
            <a:r>
              <a:rPr lang="fr-FR" dirty="0" err="1"/>
              <a:t>definition</a:t>
            </a:r>
            <a:endParaRPr dirty="0"/>
          </a:p>
          <a:p>
            <a:pPr marL="358775" indent="-358775">
              <a:buNone/>
              <a:tabLst>
                <a:tab pos="358775" algn="l"/>
              </a:tabLst>
              <a:defRPr/>
            </a:pPr>
            <a:endParaRPr lang="fr-FR" dirty="0"/>
          </a:p>
          <a:p>
            <a:pPr marL="0" indent="0">
              <a:buNone/>
              <a:defRPr/>
            </a:pPr>
            <a:r>
              <a:rPr lang="fr-FR" b="1" dirty="0" err="1"/>
              <a:t>Problem</a:t>
            </a:r>
            <a:r>
              <a:rPr lang="fr-FR" dirty="0"/>
              <a:t> : The </a:t>
            </a:r>
            <a:r>
              <a:rPr lang="fr-FR" dirty="0" err="1"/>
              <a:t>problem</a:t>
            </a:r>
            <a:r>
              <a:rPr lang="fr-FR" dirty="0"/>
              <a:t> </a:t>
            </a:r>
            <a:r>
              <a:rPr lang="fr-FR" dirty="0" err="1"/>
              <a:t>below</a:t>
            </a:r>
            <a:r>
              <a:rPr lang="fr-FR" dirty="0"/>
              <a:t> </a:t>
            </a:r>
            <a:r>
              <a:rPr lang="fr-FR" dirty="0" err="1"/>
              <a:t>concerns</a:t>
            </a:r>
            <a:r>
              <a:rPr lang="fr-FR" dirty="0"/>
              <a:t> the </a:t>
            </a:r>
            <a:r>
              <a:rPr lang="fr-FR" dirty="0" err="1"/>
              <a:t>energy</a:t>
            </a:r>
            <a:r>
              <a:rPr lang="fr-FR" dirty="0"/>
              <a:t> flows of </a:t>
            </a:r>
            <a:r>
              <a:rPr lang="fr-FR" dirty="0" err="1"/>
              <a:t>different</a:t>
            </a:r>
            <a:r>
              <a:rPr lang="fr-FR" dirty="0"/>
              <a:t> </a:t>
            </a:r>
            <a:r>
              <a:rPr lang="fr-FR" dirty="0" err="1"/>
              <a:t>forms</a:t>
            </a:r>
            <a:r>
              <a:rPr lang="fr-FR" dirty="0"/>
              <a:t> (sunlight, </a:t>
            </a:r>
            <a:r>
              <a:rPr lang="fr-FR" dirty="0" err="1"/>
              <a:t>electricity</a:t>
            </a:r>
            <a:r>
              <a:rPr lang="fr-FR" dirty="0"/>
              <a:t>) of a </a:t>
            </a:r>
            <a:r>
              <a:rPr lang="fr-FR" dirty="0" err="1"/>
              <a:t>photovoltaic</a:t>
            </a:r>
            <a:r>
              <a:rPr lang="fr-FR" dirty="0"/>
              <a:t> (PV) installation.</a:t>
            </a:r>
            <a:endParaRPr dirty="0"/>
          </a:p>
          <a:p>
            <a:pPr marL="0" indent="0">
              <a:buNone/>
              <a:defRPr/>
            </a:pPr>
            <a:endParaRPr lang="fr-FR" dirty="0"/>
          </a:p>
          <a:p>
            <a:pPr marL="0" indent="0">
              <a:buNone/>
              <a:defRPr/>
            </a:pPr>
            <a:r>
              <a:rPr lang="fr-FR" dirty="0"/>
              <a:t>Assume </a:t>
            </a:r>
            <a:r>
              <a:rPr lang="fr-FR" dirty="0" err="1"/>
              <a:t>that</a:t>
            </a:r>
            <a:r>
              <a:rPr lang="fr-FR" dirty="0"/>
              <a:t> the </a:t>
            </a:r>
            <a:r>
              <a:rPr lang="fr-FR" dirty="0" err="1"/>
              <a:t>following</a:t>
            </a:r>
            <a:r>
              <a:rPr lang="fr-FR" dirty="0"/>
              <a:t> information </a:t>
            </a:r>
            <a:r>
              <a:rPr lang="fr-FR" dirty="0" err="1"/>
              <a:t>comes</a:t>
            </a:r>
            <a:r>
              <a:rPr lang="fr-FR" dirty="0"/>
              <a:t> </a:t>
            </a:r>
            <a:r>
              <a:rPr lang="fr-FR" dirty="0" err="1"/>
              <a:t>from</a:t>
            </a:r>
            <a:r>
              <a:rPr lang="fr-FR" dirty="0"/>
              <a:t> the PV Park </a:t>
            </a:r>
            <a:r>
              <a:rPr lang="fr-FR" b="1" dirty="0" err="1"/>
              <a:t>Technical</a:t>
            </a:r>
            <a:r>
              <a:rPr lang="fr-FR" b="1" dirty="0"/>
              <a:t> Manual</a:t>
            </a:r>
            <a:r>
              <a:rPr lang="fr-FR" dirty="0"/>
              <a:t>, </a:t>
            </a:r>
            <a:r>
              <a:rPr lang="fr-FR" dirty="0" err="1"/>
              <a:t>which</a:t>
            </a:r>
            <a:r>
              <a:rPr lang="fr-FR" dirty="0"/>
              <a:t> </a:t>
            </a:r>
            <a:r>
              <a:rPr lang="fr-FR" dirty="0" err="1"/>
              <a:t>is</a:t>
            </a:r>
            <a:r>
              <a:rPr lang="fr-FR" dirty="0"/>
              <a:t> </a:t>
            </a:r>
            <a:r>
              <a:rPr lang="fr-FR" dirty="0" err="1"/>
              <a:t>available</a:t>
            </a:r>
            <a:r>
              <a:rPr lang="fr-FR" dirty="0"/>
              <a:t> on the </a:t>
            </a:r>
            <a:r>
              <a:rPr lang="fr-FR" dirty="0" err="1"/>
              <a:t>homepage</a:t>
            </a:r>
            <a:r>
              <a:rPr lang="fr-FR" dirty="0"/>
              <a:t> of the plant </a:t>
            </a:r>
            <a:r>
              <a:rPr lang="fr-FR" dirty="0" err="1"/>
              <a:t>operator</a:t>
            </a:r>
            <a:r>
              <a:rPr lang="fr-FR" dirty="0"/>
              <a:t>:</a:t>
            </a:r>
            <a:endParaRPr dirty="0"/>
          </a:p>
          <a:p>
            <a:pPr marL="449263" indent="0">
              <a:buNone/>
              <a:defRPr/>
            </a:pPr>
            <a:r>
              <a:rPr lang="fr-FR" dirty="0"/>
              <a:t>"The </a:t>
            </a:r>
            <a:r>
              <a:rPr lang="fr-FR" dirty="0" err="1"/>
              <a:t>solar</a:t>
            </a:r>
            <a:r>
              <a:rPr lang="fr-FR" dirty="0"/>
              <a:t> </a:t>
            </a:r>
            <a:r>
              <a:rPr lang="fr-FR" dirty="0" err="1"/>
              <a:t>park</a:t>
            </a:r>
            <a:r>
              <a:rPr lang="fr-FR" dirty="0"/>
              <a:t> </a:t>
            </a:r>
            <a:r>
              <a:rPr lang="fr-FR" dirty="0" err="1"/>
              <a:t>is</a:t>
            </a:r>
            <a:r>
              <a:rPr lang="fr-FR" dirty="0"/>
              <a:t> </a:t>
            </a:r>
            <a:r>
              <a:rPr lang="fr-FR" dirty="0" err="1"/>
              <a:t>built</a:t>
            </a:r>
            <a:r>
              <a:rPr lang="fr-FR" dirty="0"/>
              <a:t> </a:t>
            </a:r>
            <a:r>
              <a:rPr lang="fr-FR" dirty="0" err="1"/>
              <a:t>with</a:t>
            </a:r>
            <a:r>
              <a:rPr lang="fr-FR" dirty="0"/>
              <a:t> PV </a:t>
            </a:r>
            <a:r>
              <a:rPr lang="fr-FR" dirty="0" err="1"/>
              <a:t>cells</a:t>
            </a:r>
            <a:r>
              <a:rPr lang="fr-FR" dirty="0"/>
              <a:t> </a:t>
            </a:r>
            <a:r>
              <a:rPr lang="fr-FR" dirty="0" err="1"/>
              <a:t>with</a:t>
            </a:r>
            <a:r>
              <a:rPr lang="fr-FR" dirty="0"/>
              <a:t> an </a:t>
            </a:r>
            <a:r>
              <a:rPr lang="fr-FR" dirty="0" err="1"/>
              <a:t>average</a:t>
            </a:r>
            <a:r>
              <a:rPr lang="fr-FR" dirty="0"/>
              <a:t> conversion </a:t>
            </a:r>
            <a:r>
              <a:rPr lang="fr-FR" dirty="0" err="1"/>
              <a:t>efficiency</a:t>
            </a:r>
            <a:r>
              <a:rPr lang="fr-FR" dirty="0"/>
              <a:t> of 17%.</a:t>
            </a:r>
            <a:br>
              <a:rPr lang="fr-FR" dirty="0"/>
            </a:br>
            <a:r>
              <a:rPr lang="fr-FR" dirty="0"/>
              <a:t>It </a:t>
            </a:r>
            <a:r>
              <a:rPr lang="fr-FR" dirty="0" err="1"/>
              <a:t>is</a:t>
            </a:r>
            <a:r>
              <a:rPr lang="fr-FR" dirty="0"/>
              <a:t> </a:t>
            </a:r>
            <a:r>
              <a:rPr lang="fr-FR" dirty="0" err="1"/>
              <a:t>equipped</a:t>
            </a:r>
            <a:r>
              <a:rPr lang="fr-FR" dirty="0"/>
              <a:t> </a:t>
            </a:r>
            <a:r>
              <a:rPr lang="fr-FR" dirty="0" err="1"/>
              <a:t>with</a:t>
            </a:r>
            <a:r>
              <a:rPr lang="fr-FR" dirty="0"/>
              <a:t> DC/AC </a:t>
            </a:r>
            <a:r>
              <a:rPr lang="fr-FR" dirty="0" err="1"/>
              <a:t>converters</a:t>
            </a:r>
            <a:r>
              <a:rPr lang="fr-FR" dirty="0"/>
              <a:t> </a:t>
            </a:r>
            <a:r>
              <a:rPr lang="fr-FR" dirty="0" err="1"/>
              <a:t>with</a:t>
            </a:r>
            <a:r>
              <a:rPr lang="fr-FR" dirty="0"/>
              <a:t> a </a:t>
            </a:r>
            <a:r>
              <a:rPr lang="fr-FR" dirty="0" err="1"/>
              <a:t>loss</a:t>
            </a:r>
            <a:r>
              <a:rPr lang="fr-FR" dirty="0"/>
              <a:t> rate of 2%, </a:t>
            </a:r>
            <a:r>
              <a:rPr lang="fr-FR" dirty="0" err="1"/>
              <a:t>resulting</a:t>
            </a:r>
            <a:r>
              <a:rPr lang="fr-FR" dirty="0"/>
              <a:t> in an </a:t>
            </a:r>
            <a:r>
              <a:rPr lang="fr-FR" dirty="0" err="1"/>
              <a:t>overall</a:t>
            </a:r>
            <a:r>
              <a:rPr lang="fr-FR" dirty="0"/>
              <a:t> conversion </a:t>
            </a:r>
            <a:r>
              <a:rPr lang="fr-FR" dirty="0" err="1"/>
              <a:t>efficiency</a:t>
            </a:r>
            <a:r>
              <a:rPr lang="fr-FR" dirty="0"/>
              <a:t> of 16.7%. </a:t>
            </a:r>
            <a:r>
              <a:rPr lang="fr-FR" dirty="0" err="1"/>
              <a:t>With</a:t>
            </a:r>
            <a:r>
              <a:rPr lang="fr-FR" dirty="0"/>
              <a:t> </a:t>
            </a:r>
            <a:r>
              <a:rPr lang="fr-FR" dirty="0" err="1"/>
              <a:t>additional</a:t>
            </a:r>
            <a:r>
              <a:rPr lang="fr-FR" dirty="0"/>
              <a:t> network and transformation </a:t>
            </a:r>
            <a:r>
              <a:rPr lang="fr-FR" dirty="0" err="1"/>
              <a:t>losses</a:t>
            </a:r>
            <a:r>
              <a:rPr lang="fr-FR" dirty="0"/>
              <a:t> of 8%, the </a:t>
            </a:r>
            <a:r>
              <a:rPr lang="fr-FR" dirty="0" err="1"/>
              <a:t>efficiency</a:t>
            </a:r>
            <a:r>
              <a:rPr lang="fr-FR" dirty="0"/>
              <a:t> of the system </a:t>
            </a:r>
            <a:r>
              <a:rPr lang="fr-FR" dirty="0" err="1"/>
              <a:t>is</a:t>
            </a:r>
            <a:r>
              <a:rPr lang="fr-FR" dirty="0"/>
              <a:t> 15.3% »</a:t>
            </a:r>
          </a:p>
          <a:p>
            <a:pPr marL="449263" indent="0">
              <a:buNone/>
              <a:defRPr/>
            </a:pPr>
            <a:endParaRPr lang="fr-FR" dirty="0"/>
          </a:p>
          <a:p>
            <a:pPr marL="0" indent="0">
              <a:buNone/>
              <a:defRPr/>
            </a:pPr>
            <a:r>
              <a:rPr lang="fr-FR" dirty="0"/>
              <a:t>An article on the PV site in the </a:t>
            </a:r>
            <a:r>
              <a:rPr lang="fr-FR" b="1" dirty="0"/>
              <a:t>local </a:t>
            </a:r>
            <a:r>
              <a:rPr lang="fr-FR" b="1" dirty="0" err="1"/>
              <a:t>newspaper</a:t>
            </a:r>
            <a:r>
              <a:rPr lang="fr-FR" dirty="0"/>
              <a:t>, </a:t>
            </a:r>
            <a:r>
              <a:rPr lang="fr-FR" dirty="0" err="1"/>
              <a:t>which</a:t>
            </a:r>
            <a:r>
              <a:rPr lang="fr-FR" dirty="0"/>
              <a:t> </a:t>
            </a:r>
            <a:r>
              <a:rPr lang="fr-FR" dirty="0" err="1"/>
              <a:t>is</a:t>
            </a:r>
            <a:r>
              <a:rPr lang="fr-FR" dirty="0"/>
              <a:t> </a:t>
            </a:r>
            <a:r>
              <a:rPr lang="fr-FR" dirty="0" err="1"/>
              <a:t>based</a:t>
            </a:r>
            <a:r>
              <a:rPr lang="fr-FR" dirty="0"/>
              <a:t> on the </a:t>
            </a:r>
            <a:r>
              <a:rPr lang="fr-FR" dirty="0" err="1"/>
              <a:t>operator's</a:t>
            </a:r>
            <a:r>
              <a:rPr lang="fr-FR" dirty="0"/>
              <a:t> information, </a:t>
            </a:r>
            <a:r>
              <a:rPr lang="fr-FR" dirty="0" err="1"/>
              <a:t>provides</a:t>
            </a:r>
            <a:r>
              <a:rPr lang="fr-FR" dirty="0"/>
              <a:t> the </a:t>
            </a:r>
            <a:r>
              <a:rPr lang="fr-FR" dirty="0" err="1"/>
              <a:t>following</a:t>
            </a:r>
            <a:r>
              <a:rPr lang="fr-FR" dirty="0"/>
              <a:t> information:</a:t>
            </a:r>
            <a:endParaRPr dirty="0"/>
          </a:p>
          <a:p>
            <a:pPr marL="449263" indent="0">
              <a:buNone/>
              <a:defRPr/>
            </a:pPr>
            <a:r>
              <a:rPr lang="fr-FR" dirty="0"/>
              <a:t>"</a:t>
            </a:r>
            <a:r>
              <a:rPr lang="fr-FR" dirty="0" err="1"/>
              <a:t>With</a:t>
            </a:r>
            <a:r>
              <a:rPr lang="fr-FR" dirty="0"/>
              <a:t> an </a:t>
            </a:r>
            <a:r>
              <a:rPr lang="fr-FR" dirty="0" err="1"/>
              <a:t>overall</a:t>
            </a:r>
            <a:r>
              <a:rPr lang="fr-FR" dirty="0"/>
              <a:t> conversion </a:t>
            </a:r>
            <a:r>
              <a:rPr lang="fr-FR" dirty="0" err="1"/>
              <a:t>efficiency</a:t>
            </a:r>
            <a:r>
              <a:rPr lang="fr-FR" dirty="0"/>
              <a:t> of 16.7%, Solar Park A </a:t>
            </a:r>
            <a:r>
              <a:rPr lang="fr-FR" dirty="0" err="1"/>
              <a:t>clearly</a:t>
            </a:r>
            <a:r>
              <a:rPr lang="fr-FR" dirty="0"/>
              <a:t> </a:t>
            </a:r>
            <a:r>
              <a:rPr lang="fr-FR" dirty="0" err="1"/>
              <a:t>outperforms</a:t>
            </a:r>
            <a:r>
              <a:rPr lang="fr-FR" dirty="0"/>
              <a:t> the </a:t>
            </a:r>
            <a:r>
              <a:rPr lang="fr-FR" dirty="0" err="1"/>
              <a:t>others</a:t>
            </a:r>
            <a:br>
              <a:rPr lang="fr-FR" dirty="0"/>
            </a:br>
            <a:r>
              <a:rPr lang="fr-FR" dirty="0" err="1"/>
              <a:t>parks</a:t>
            </a:r>
            <a:r>
              <a:rPr lang="fr-FR" dirty="0"/>
              <a:t> in the </a:t>
            </a:r>
            <a:r>
              <a:rPr lang="fr-FR" dirty="0" err="1"/>
              <a:t>region</a:t>
            </a:r>
            <a:r>
              <a:rPr lang="fr-FR" dirty="0"/>
              <a:t>. </a:t>
            </a:r>
            <a:r>
              <a:rPr lang="fr-FR" dirty="0" err="1"/>
              <a:t>Electricity</a:t>
            </a:r>
            <a:r>
              <a:rPr lang="fr-FR" dirty="0"/>
              <a:t> </a:t>
            </a:r>
            <a:r>
              <a:rPr lang="fr-FR" dirty="0" err="1"/>
              <a:t>consumers</a:t>
            </a:r>
            <a:r>
              <a:rPr lang="fr-FR" dirty="0"/>
              <a:t> are </a:t>
            </a:r>
            <a:r>
              <a:rPr lang="fr-FR" dirty="0" err="1"/>
              <a:t>pleased</a:t>
            </a:r>
            <a:r>
              <a:rPr lang="fr-FR" dirty="0"/>
              <a:t> </a:t>
            </a:r>
            <a:r>
              <a:rPr lang="fr-FR" dirty="0" err="1"/>
              <a:t>that</a:t>
            </a:r>
            <a:r>
              <a:rPr lang="fr-FR" dirty="0"/>
              <a:t> the </a:t>
            </a:r>
            <a:r>
              <a:rPr lang="fr-FR" dirty="0" err="1"/>
              <a:t>efficiency</a:t>
            </a:r>
            <a:r>
              <a:rPr lang="fr-FR" dirty="0"/>
              <a:t> of the </a:t>
            </a:r>
            <a:r>
              <a:rPr lang="fr-FR" dirty="0" err="1"/>
              <a:t>renewable</a:t>
            </a:r>
            <a:r>
              <a:rPr lang="fr-FR" dirty="0"/>
              <a:t> </a:t>
            </a:r>
            <a:r>
              <a:rPr lang="fr-FR" dirty="0" err="1"/>
              <a:t>energy</a:t>
            </a:r>
            <a:r>
              <a:rPr lang="fr-FR" dirty="0"/>
              <a:t> </a:t>
            </a:r>
            <a:r>
              <a:rPr lang="fr-FR" dirty="0" err="1"/>
              <a:t>grid</a:t>
            </a:r>
            <a:r>
              <a:rPr lang="fr-FR" dirty="0"/>
              <a:t> system </a:t>
            </a:r>
            <a:r>
              <a:rPr lang="fr-FR" dirty="0" err="1"/>
              <a:t>is</a:t>
            </a:r>
            <a:r>
              <a:rPr lang="fr-FR" dirty="0"/>
              <a:t> </a:t>
            </a:r>
            <a:r>
              <a:rPr lang="fr-FR" dirty="0" err="1"/>
              <a:t>now</a:t>
            </a:r>
            <a:r>
              <a:rPr lang="fr-FR" dirty="0"/>
              <a:t> more </a:t>
            </a:r>
            <a:r>
              <a:rPr lang="fr-FR" dirty="0" err="1"/>
              <a:t>than</a:t>
            </a:r>
            <a:r>
              <a:rPr lang="fr-FR" dirty="0"/>
              <a:t> 15%. »</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14</a:t>
            </a:fld>
            <a:endParaRPr lang="fr-FR"/>
          </a:p>
        </p:txBody>
      </p:sp>
      <p:sp>
        <p:nvSpPr>
          <p:cNvPr id="6" name="Title 3"/>
          <p:cNvSpPr>
            <a:spLocks noGrp="1"/>
          </p:cNvSpPr>
          <p:nvPr>
            <p:ph type="title"/>
          </p:nvPr>
        </p:nvSpPr>
        <p:spPr bwMode="auto"/>
        <p:txBody>
          <a:bodyPr/>
          <a:lstStyle/>
          <a:p>
            <a:pPr>
              <a:defRPr/>
            </a:pPr>
            <a:r>
              <a:rPr lang="fr-FR"/>
              <a:t>Exo1: Defining and locating indicators in the definition of a system (question 1/2)</a:t>
            </a:r>
            <a:endParaRPr/>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defRPr/>
            </a:pPr>
            <a:r>
              <a:rPr lang="fr-FR" dirty="0" err="1"/>
              <a:t>Clearly</a:t>
            </a:r>
            <a:r>
              <a:rPr lang="fr-FR" dirty="0"/>
              <a:t>, the citation of the </a:t>
            </a:r>
            <a:r>
              <a:rPr lang="fr-FR" dirty="0" err="1"/>
              <a:t>newspaper</a:t>
            </a:r>
            <a:r>
              <a:rPr lang="fr-FR" dirty="0"/>
              <a:t> article </a:t>
            </a:r>
            <a:r>
              <a:rPr lang="fr-FR" dirty="0" err="1"/>
              <a:t>contains</a:t>
            </a:r>
            <a:r>
              <a:rPr lang="fr-FR" dirty="0"/>
              <a:t> </a:t>
            </a:r>
            <a:r>
              <a:rPr lang="fr-FR" dirty="0" err="1"/>
              <a:t>less</a:t>
            </a:r>
            <a:r>
              <a:rPr lang="fr-FR" dirty="0"/>
              <a:t> quantitative information </a:t>
            </a:r>
            <a:r>
              <a:rPr lang="fr-FR" dirty="0" err="1"/>
              <a:t>than</a:t>
            </a:r>
            <a:r>
              <a:rPr lang="fr-FR" dirty="0"/>
              <a:t> the </a:t>
            </a:r>
            <a:r>
              <a:rPr lang="fr-FR" dirty="0" err="1"/>
              <a:t>technical</a:t>
            </a:r>
            <a:r>
              <a:rPr lang="fr-FR" dirty="0"/>
              <a:t> report. Information has been </a:t>
            </a:r>
            <a:r>
              <a:rPr lang="fr-FR" dirty="0" err="1"/>
              <a:t>lost</a:t>
            </a:r>
            <a:r>
              <a:rPr lang="fr-FR" dirty="0"/>
              <a:t> by </a:t>
            </a:r>
            <a:r>
              <a:rPr lang="fr-FR" dirty="0" err="1"/>
              <a:t>simplifying</a:t>
            </a:r>
            <a:r>
              <a:rPr lang="fr-FR" dirty="0"/>
              <a:t> the description. In </a:t>
            </a:r>
            <a:r>
              <a:rPr lang="fr-FR" dirty="0" err="1"/>
              <a:t>particular</a:t>
            </a:r>
            <a:r>
              <a:rPr lang="fr-FR" dirty="0"/>
              <a:t>, the exact </a:t>
            </a:r>
            <a:r>
              <a:rPr lang="fr-FR" dirty="0" err="1"/>
              <a:t>meaning</a:t>
            </a:r>
            <a:r>
              <a:rPr lang="fr-FR" dirty="0"/>
              <a:t> of "</a:t>
            </a:r>
            <a:r>
              <a:rPr lang="fr-FR" dirty="0" err="1"/>
              <a:t>overall</a:t>
            </a:r>
            <a:r>
              <a:rPr lang="fr-FR" dirty="0"/>
              <a:t> conversion </a:t>
            </a:r>
            <a:r>
              <a:rPr lang="fr-FR" dirty="0" err="1"/>
              <a:t>efficiency</a:t>
            </a:r>
            <a:r>
              <a:rPr lang="fr-FR" dirty="0"/>
              <a:t>" and "system </a:t>
            </a:r>
            <a:r>
              <a:rPr lang="fr-FR" dirty="0" err="1"/>
              <a:t>efficiency</a:t>
            </a:r>
            <a:r>
              <a:rPr lang="fr-FR" dirty="0"/>
              <a:t>" </a:t>
            </a:r>
            <a:r>
              <a:rPr lang="fr-FR" dirty="0" err="1"/>
              <a:t>is</a:t>
            </a:r>
            <a:r>
              <a:rPr lang="fr-FR" dirty="0"/>
              <a:t> </a:t>
            </a:r>
            <a:r>
              <a:rPr lang="fr-FR" dirty="0" err="1"/>
              <a:t>unclear</a:t>
            </a:r>
            <a:r>
              <a:rPr lang="fr-FR" dirty="0"/>
              <a:t> as </a:t>
            </a:r>
            <a:r>
              <a:rPr lang="fr-FR" dirty="0" err="1"/>
              <a:t>there</a:t>
            </a:r>
            <a:r>
              <a:rPr lang="fr-FR" dirty="0"/>
              <a:t> are no </a:t>
            </a:r>
            <a:r>
              <a:rPr lang="fr-FR" dirty="0" err="1"/>
              <a:t>definitions</a:t>
            </a:r>
            <a:r>
              <a:rPr lang="fr-FR" dirty="0"/>
              <a:t> </a:t>
            </a:r>
            <a:r>
              <a:rPr lang="fr-FR" dirty="0" err="1"/>
              <a:t>provided</a:t>
            </a:r>
            <a:r>
              <a:rPr lang="fr-FR" dirty="0"/>
              <a:t> (</a:t>
            </a:r>
            <a:r>
              <a:rPr lang="fr-FR" dirty="0" err="1"/>
              <a:t>which</a:t>
            </a:r>
            <a:r>
              <a:rPr lang="fr-FR" dirty="0"/>
              <a:t> </a:t>
            </a:r>
            <a:r>
              <a:rPr lang="fr-FR" dirty="0" err="1"/>
              <a:t>cannot</a:t>
            </a:r>
            <a:r>
              <a:rPr lang="fr-FR" dirty="0"/>
              <a:t> </a:t>
            </a:r>
            <a:r>
              <a:rPr lang="fr-FR" dirty="0" err="1"/>
              <a:t>be</a:t>
            </a:r>
            <a:r>
              <a:rPr lang="fr-FR" dirty="0"/>
              <a:t> </a:t>
            </a:r>
            <a:r>
              <a:rPr lang="fr-FR" dirty="0" err="1"/>
              <a:t>expected</a:t>
            </a:r>
            <a:r>
              <a:rPr lang="fr-FR" dirty="0"/>
              <a:t> </a:t>
            </a:r>
            <a:r>
              <a:rPr lang="fr-FR" dirty="0" err="1"/>
              <a:t>from</a:t>
            </a:r>
            <a:r>
              <a:rPr lang="fr-FR" dirty="0"/>
              <a:t> a log).</a:t>
            </a:r>
          </a:p>
          <a:p>
            <a:pPr marL="0" indent="0">
              <a:buNone/>
              <a:defRPr/>
            </a:pPr>
            <a:endParaRPr lang="fr-FR" dirty="0"/>
          </a:p>
          <a:p>
            <a:pPr marL="0" indent="0">
              <a:buNone/>
              <a:defRPr/>
            </a:pPr>
            <a:r>
              <a:rPr lang="fr-FR" dirty="0"/>
              <a:t>The </a:t>
            </a:r>
            <a:r>
              <a:rPr lang="fr-FR" dirty="0" err="1"/>
              <a:t>above-mentioned</a:t>
            </a:r>
            <a:r>
              <a:rPr lang="fr-FR" dirty="0"/>
              <a:t> </a:t>
            </a:r>
            <a:r>
              <a:rPr lang="fr-FR" dirty="0" err="1"/>
              <a:t>technical</a:t>
            </a:r>
            <a:r>
              <a:rPr lang="fr-FR" dirty="0"/>
              <a:t> report </a:t>
            </a:r>
            <a:r>
              <a:rPr lang="fr-FR" dirty="0" err="1"/>
              <a:t>does</a:t>
            </a:r>
            <a:r>
              <a:rPr lang="fr-FR" dirty="0"/>
              <a:t> not </a:t>
            </a:r>
            <a:r>
              <a:rPr lang="fr-FR" dirty="0" err="1"/>
              <a:t>provide</a:t>
            </a:r>
            <a:r>
              <a:rPr lang="fr-FR" dirty="0"/>
              <a:t> </a:t>
            </a:r>
            <a:r>
              <a:rPr lang="fr-FR" dirty="0" err="1"/>
              <a:t>clear</a:t>
            </a:r>
            <a:r>
              <a:rPr lang="fr-FR" dirty="0"/>
              <a:t> </a:t>
            </a:r>
            <a:r>
              <a:rPr lang="fr-FR" dirty="0" err="1"/>
              <a:t>definitions</a:t>
            </a:r>
            <a:r>
              <a:rPr lang="fr-FR" dirty="0"/>
              <a:t> </a:t>
            </a:r>
            <a:r>
              <a:rPr lang="fr-FR" dirty="0" err="1"/>
              <a:t>either</a:t>
            </a:r>
            <a:r>
              <a:rPr lang="fr-FR" dirty="0"/>
              <a:t>, but the </a:t>
            </a:r>
            <a:r>
              <a:rPr lang="fr-FR" dirty="0" err="1"/>
              <a:t>text</a:t>
            </a:r>
            <a:r>
              <a:rPr lang="fr-FR" dirty="0"/>
              <a:t> and </a:t>
            </a:r>
            <a:r>
              <a:rPr lang="fr-FR" dirty="0" err="1"/>
              <a:t>numbers</a:t>
            </a:r>
            <a:r>
              <a:rPr lang="fr-FR" dirty="0"/>
              <a:t> </a:t>
            </a:r>
            <a:r>
              <a:rPr lang="fr-FR" dirty="0" err="1"/>
              <a:t>provided</a:t>
            </a:r>
            <a:r>
              <a:rPr lang="fr-FR" dirty="0"/>
              <a:t> </a:t>
            </a:r>
            <a:r>
              <a:rPr lang="fr-FR" dirty="0" err="1"/>
              <a:t>clearly</a:t>
            </a:r>
            <a:r>
              <a:rPr lang="fr-FR" dirty="0"/>
              <a:t> </a:t>
            </a:r>
            <a:r>
              <a:rPr lang="fr-FR" dirty="0" err="1"/>
              <a:t>imply</a:t>
            </a:r>
            <a:r>
              <a:rPr lang="fr-FR" dirty="0"/>
              <a:t> </a:t>
            </a:r>
            <a:r>
              <a:rPr lang="fr-FR" dirty="0" err="1"/>
              <a:t>that</a:t>
            </a:r>
            <a:r>
              <a:rPr lang="fr-FR" dirty="0"/>
              <a:t> the "</a:t>
            </a:r>
            <a:r>
              <a:rPr lang="fr-FR" dirty="0" err="1"/>
              <a:t>overall</a:t>
            </a:r>
            <a:r>
              <a:rPr lang="fr-FR" dirty="0"/>
              <a:t> conversion </a:t>
            </a:r>
            <a:r>
              <a:rPr lang="fr-FR" dirty="0" err="1"/>
              <a:t>efficiency</a:t>
            </a:r>
            <a:r>
              <a:rPr lang="fr-FR" dirty="0"/>
              <a:t>" </a:t>
            </a:r>
            <a:r>
              <a:rPr lang="fr-FR" dirty="0" err="1"/>
              <a:t>should</a:t>
            </a:r>
            <a:r>
              <a:rPr lang="fr-FR" dirty="0"/>
              <a:t> </a:t>
            </a:r>
            <a:r>
              <a:rPr lang="fr-FR" dirty="0" err="1"/>
              <a:t>be</a:t>
            </a:r>
            <a:r>
              <a:rPr lang="fr-FR" dirty="0"/>
              <a:t> the ratio of </a:t>
            </a:r>
            <a:r>
              <a:rPr lang="fr-FR" dirty="0" err="1"/>
              <a:t>electricity</a:t>
            </a:r>
            <a:r>
              <a:rPr lang="fr-FR" dirty="0"/>
              <a:t> </a:t>
            </a:r>
            <a:r>
              <a:rPr lang="fr-FR" dirty="0" err="1"/>
              <a:t>supplied</a:t>
            </a:r>
            <a:r>
              <a:rPr lang="fr-FR" dirty="0"/>
              <a:t> to the </a:t>
            </a:r>
            <a:r>
              <a:rPr lang="fr-FR" dirty="0" err="1"/>
              <a:t>grid</a:t>
            </a:r>
            <a:r>
              <a:rPr lang="fr-FR" dirty="0"/>
              <a:t> and sunlight. It can </a:t>
            </a:r>
            <a:r>
              <a:rPr lang="fr-FR" dirty="0" err="1"/>
              <a:t>be</a:t>
            </a:r>
            <a:r>
              <a:rPr lang="fr-FR" dirty="0"/>
              <a:t> </a:t>
            </a:r>
            <a:r>
              <a:rPr lang="fr-FR" dirty="0" err="1"/>
              <a:t>calculated</a:t>
            </a:r>
            <a:r>
              <a:rPr lang="fr-FR" dirty="0"/>
              <a:t> by (1-0.02)*0.17. This </a:t>
            </a:r>
            <a:r>
              <a:rPr lang="fr-FR" dirty="0" err="1"/>
              <a:t>understanding</a:t>
            </a:r>
            <a:r>
              <a:rPr lang="fr-FR" dirty="0"/>
              <a:t> of the </a:t>
            </a:r>
            <a:r>
              <a:rPr lang="fr-FR" dirty="0" err="1"/>
              <a:t>meaning</a:t>
            </a:r>
            <a:r>
              <a:rPr lang="fr-FR" dirty="0"/>
              <a:t> of the </a:t>
            </a:r>
            <a:r>
              <a:rPr lang="fr-FR" dirty="0" err="1"/>
              <a:t>indicator</a:t>
            </a:r>
            <a:r>
              <a:rPr lang="fr-FR" dirty="0"/>
              <a:t> </a:t>
            </a:r>
            <a:r>
              <a:rPr lang="fr-FR" dirty="0" err="1"/>
              <a:t>is</a:t>
            </a:r>
            <a:r>
              <a:rPr lang="fr-FR" dirty="0"/>
              <a:t> </a:t>
            </a:r>
            <a:r>
              <a:rPr lang="fr-FR" dirty="0" err="1"/>
              <a:t>lost</a:t>
            </a:r>
            <a:r>
              <a:rPr lang="fr-FR" dirty="0"/>
              <a:t> in the </a:t>
            </a:r>
            <a:r>
              <a:rPr lang="fr-FR" dirty="0" err="1"/>
              <a:t>newspaper</a:t>
            </a:r>
            <a:r>
              <a:rPr lang="fr-FR" dirty="0"/>
              <a:t> article.</a:t>
            </a:r>
          </a:p>
          <a:p>
            <a:pPr marL="0" indent="0">
              <a:buNone/>
              <a:defRPr/>
            </a:pPr>
            <a:endParaRPr lang="fr-FR" dirty="0"/>
          </a:p>
          <a:p>
            <a:pPr marL="0" indent="0">
              <a:buNone/>
              <a:defRPr/>
            </a:pPr>
            <a:endParaRPr dirty="0"/>
          </a:p>
          <a:p>
            <a:pPr marL="0" indent="0">
              <a:buNone/>
              <a:defRPr/>
            </a:pPr>
            <a:r>
              <a:rPr lang="fr-FR" dirty="0"/>
              <a:t>By </a:t>
            </a:r>
            <a:r>
              <a:rPr lang="fr-FR" dirty="0" err="1"/>
              <a:t>providing</a:t>
            </a:r>
            <a:r>
              <a:rPr lang="fr-FR" dirty="0"/>
              <a:t> explicit </a:t>
            </a:r>
            <a:r>
              <a:rPr lang="fr-FR" dirty="0" err="1"/>
              <a:t>definitions</a:t>
            </a:r>
            <a:r>
              <a:rPr lang="fr-FR" dirty="0"/>
              <a:t> of </a:t>
            </a:r>
            <a:r>
              <a:rPr lang="fr-FR" dirty="0" err="1"/>
              <a:t>effectiveness</a:t>
            </a:r>
            <a:r>
              <a:rPr lang="fr-FR" dirty="0"/>
              <a:t> </a:t>
            </a:r>
            <a:r>
              <a:rPr lang="fr-FR" dirty="0" err="1"/>
              <a:t>indicators</a:t>
            </a:r>
            <a:r>
              <a:rPr lang="fr-FR" dirty="0"/>
              <a:t> and </a:t>
            </a:r>
            <a:r>
              <a:rPr lang="fr-FR" dirty="0" err="1"/>
              <a:t>using</a:t>
            </a:r>
            <a:r>
              <a:rPr lang="fr-FR" dirty="0"/>
              <a:t> </a:t>
            </a:r>
            <a:r>
              <a:rPr lang="fr-FR" dirty="0" err="1"/>
              <a:t>them</a:t>
            </a:r>
            <a:r>
              <a:rPr lang="fr-FR" dirty="0"/>
              <a:t> </a:t>
            </a:r>
            <a:r>
              <a:rPr lang="fr-FR" dirty="0" err="1"/>
              <a:t>consistently</a:t>
            </a:r>
            <a:r>
              <a:rPr lang="fr-FR" dirty="0"/>
              <a:t>, </a:t>
            </a:r>
            <a:r>
              <a:rPr lang="fr-FR" dirty="0" err="1"/>
              <a:t>ambiguities</a:t>
            </a:r>
            <a:r>
              <a:rPr lang="fr-FR" dirty="0"/>
              <a:t> can </a:t>
            </a:r>
            <a:r>
              <a:rPr lang="fr-FR" dirty="0" err="1"/>
              <a:t>be</a:t>
            </a:r>
            <a:r>
              <a:rPr lang="fr-FR" dirty="0"/>
              <a:t> </a:t>
            </a:r>
            <a:r>
              <a:rPr lang="fr-FR" dirty="0" err="1"/>
              <a:t>removed</a:t>
            </a:r>
            <a:r>
              <a:rPr lang="fr-FR" dirty="0"/>
              <a:t>. To </a:t>
            </a:r>
            <a:r>
              <a:rPr lang="fr-FR" dirty="0" err="1"/>
              <a:t>formalize</a:t>
            </a:r>
            <a:r>
              <a:rPr lang="fr-FR" dirty="0"/>
              <a:t> the </a:t>
            </a:r>
            <a:r>
              <a:rPr lang="fr-FR" dirty="0" err="1"/>
              <a:t>knowledge</a:t>
            </a:r>
            <a:r>
              <a:rPr lang="fr-FR" dirty="0"/>
              <a:t> </a:t>
            </a:r>
            <a:r>
              <a:rPr lang="fr-FR" dirty="0" err="1"/>
              <a:t>provided</a:t>
            </a:r>
            <a:r>
              <a:rPr lang="fr-FR" dirty="0"/>
              <a:t> in the </a:t>
            </a:r>
            <a:r>
              <a:rPr lang="fr-FR" dirty="0" err="1"/>
              <a:t>technical</a:t>
            </a:r>
            <a:r>
              <a:rPr lang="fr-FR" dirty="0"/>
              <a:t> report, </a:t>
            </a:r>
            <a:r>
              <a:rPr lang="fr-FR" dirty="0" err="1"/>
              <a:t>provide</a:t>
            </a:r>
            <a:r>
              <a:rPr lang="fr-FR" dirty="0"/>
              <a:t> an explicit </a:t>
            </a:r>
            <a:r>
              <a:rPr lang="fr-FR" dirty="0" err="1"/>
              <a:t>definition</a:t>
            </a:r>
            <a:r>
              <a:rPr lang="fr-FR" dirty="0"/>
              <a:t> to </a:t>
            </a:r>
            <a:r>
              <a:rPr lang="fr-FR" dirty="0" err="1"/>
              <a:t>define</a:t>
            </a:r>
            <a:r>
              <a:rPr lang="fr-FR" dirty="0"/>
              <a:t> and </a:t>
            </a:r>
            <a:r>
              <a:rPr lang="fr-FR" dirty="0" err="1"/>
              <a:t>quantify</a:t>
            </a:r>
            <a:r>
              <a:rPr lang="fr-FR" dirty="0"/>
              <a:t> the </a:t>
            </a:r>
            <a:r>
              <a:rPr lang="fr-FR" dirty="0" err="1"/>
              <a:t>indicators</a:t>
            </a:r>
            <a:r>
              <a:rPr lang="fr-FR" dirty="0"/>
              <a:t> of </a:t>
            </a:r>
            <a:r>
              <a:rPr lang="fr-FR" dirty="0" err="1"/>
              <a:t>this</a:t>
            </a:r>
            <a:r>
              <a:rPr lang="fr-FR" dirty="0"/>
              <a:t> case by </a:t>
            </a:r>
            <a:r>
              <a:rPr lang="fr-FR" dirty="0" err="1"/>
              <a:t>answering</a:t>
            </a:r>
            <a:r>
              <a:rPr lang="fr-FR" dirty="0"/>
              <a:t> </a:t>
            </a:r>
            <a:r>
              <a:rPr lang="fr-FR" dirty="0" err="1"/>
              <a:t>these</a:t>
            </a:r>
            <a:r>
              <a:rPr lang="fr-FR" dirty="0"/>
              <a:t> questions:</a:t>
            </a:r>
            <a:endParaRPr dirty="0"/>
          </a:p>
          <a:p>
            <a:pPr marL="0" indent="0">
              <a:buNone/>
              <a:defRPr/>
            </a:pPr>
            <a:endParaRPr lang="fr-FR" dirty="0"/>
          </a:p>
          <a:p>
            <a:pPr marL="0" indent="0">
              <a:buNone/>
              <a:defRPr/>
            </a:pPr>
            <a:r>
              <a:rPr lang="fr-FR" b="1" dirty="0"/>
              <a:t>Questions</a:t>
            </a:r>
            <a:r>
              <a:rPr lang="fr-FR" dirty="0"/>
              <a:t> :</a:t>
            </a:r>
            <a:endParaRPr dirty="0"/>
          </a:p>
          <a:p>
            <a:pPr marL="228600" indent="-228600">
              <a:buFont typeface="+mj-lt"/>
              <a:buAutoNum type="arabicPeriod"/>
              <a:defRPr/>
            </a:pPr>
            <a:r>
              <a:rPr lang="fr-FR" dirty="0" err="1"/>
              <a:t>Draw</a:t>
            </a:r>
            <a:r>
              <a:rPr lang="fr-FR" dirty="0"/>
              <a:t> a MEFA </a:t>
            </a:r>
            <a:r>
              <a:rPr lang="fr-FR" dirty="0" err="1"/>
              <a:t>describing</a:t>
            </a:r>
            <a:r>
              <a:rPr lang="fr-FR" dirty="0"/>
              <a:t> the situation.</a:t>
            </a:r>
            <a:endParaRPr dirty="0"/>
          </a:p>
          <a:p>
            <a:pPr marL="228600" indent="-228600">
              <a:buFont typeface="+mj-lt"/>
              <a:buAutoNum type="arabicPeriod"/>
              <a:defRPr/>
            </a:pPr>
            <a:r>
              <a:rPr lang="fr-FR" dirty="0" err="1"/>
              <a:t>Define</a:t>
            </a:r>
            <a:r>
              <a:rPr lang="fr-FR" dirty="0"/>
              <a:t> system variables.</a:t>
            </a:r>
            <a:endParaRPr dirty="0"/>
          </a:p>
          <a:p>
            <a:pPr marL="228600" indent="-228600">
              <a:buFont typeface="+mj-lt"/>
              <a:buAutoNum type="arabicPeriod"/>
              <a:defRPr/>
            </a:pPr>
            <a:r>
              <a:rPr lang="fr-FR" dirty="0" err="1"/>
              <a:t>Define</a:t>
            </a:r>
            <a:r>
              <a:rPr lang="fr-FR" dirty="0"/>
              <a:t> and </a:t>
            </a:r>
            <a:r>
              <a:rPr lang="fr-FR" dirty="0" err="1"/>
              <a:t>calculate</a:t>
            </a:r>
            <a:r>
              <a:rPr lang="fr-FR" dirty="0"/>
              <a:t> the </a:t>
            </a:r>
            <a:r>
              <a:rPr lang="fr-FR" dirty="0" err="1"/>
              <a:t>efficiency</a:t>
            </a:r>
            <a:r>
              <a:rPr lang="fr-FR" dirty="0"/>
              <a:t> </a:t>
            </a:r>
            <a:r>
              <a:rPr lang="fr-FR" dirty="0" err="1"/>
              <a:t>indicators</a:t>
            </a:r>
            <a:r>
              <a:rPr lang="fr-FR" dirty="0"/>
              <a:t> in the </a:t>
            </a:r>
            <a:r>
              <a:rPr lang="fr-FR" dirty="0" err="1"/>
              <a:t>text</a:t>
            </a:r>
            <a:r>
              <a:rPr lang="fr-FR" dirty="0"/>
              <a:t> </a:t>
            </a:r>
            <a:r>
              <a:rPr lang="fr-FR" dirty="0" err="1"/>
              <a:t>above</a:t>
            </a:r>
            <a:r>
              <a:rPr lang="fr-FR" dirty="0"/>
              <a:t> and </a:t>
            </a:r>
            <a:r>
              <a:rPr lang="fr-FR" dirty="0" err="1"/>
              <a:t>find</a:t>
            </a:r>
            <a:r>
              <a:rPr lang="fr-FR" dirty="0"/>
              <a:t> more descriptive </a:t>
            </a:r>
            <a:r>
              <a:rPr lang="fr-FR" dirty="0" err="1"/>
              <a:t>names</a:t>
            </a:r>
            <a:r>
              <a:rPr lang="fr-FR" dirty="0"/>
              <a:t> for the </a:t>
            </a:r>
            <a:r>
              <a:rPr lang="fr-FR" dirty="0" err="1"/>
              <a:t>different</a:t>
            </a:r>
            <a:r>
              <a:rPr lang="fr-FR" dirty="0"/>
              <a:t> </a:t>
            </a:r>
            <a:r>
              <a:rPr lang="fr-FR" dirty="0" err="1"/>
              <a:t>efficiencies</a:t>
            </a:r>
            <a:r>
              <a:rPr lang="fr-FR" dirty="0"/>
              <a:t>.</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15</a:t>
            </a:fld>
            <a:endParaRPr lang="fr-FR"/>
          </a:p>
        </p:txBody>
      </p:sp>
      <p:sp>
        <p:nvSpPr>
          <p:cNvPr id="6" name="Title 3"/>
          <p:cNvSpPr>
            <a:spLocks noGrp="1"/>
          </p:cNvSpPr>
          <p:nvPr>
            <p:ph type="title"/>
          </p:nvPr>
        </p:nvSpPr>
        <p:spPr bwMode="auto"/>
        <p:txBody>
          <a:bodyPr/>
          <a:lstStyle/>
          <a:p>
            <a:pPr>
              <a:defRPr/>
            </a:pPr>
            <a:r>
              <a:rPr lang="fr-FR"/>
              <a:t>Exo1: Defining and locating indicators in the definition of a system (question 2/2)</a:t>
            </a:r>
            <a:endParaRPr dirty="0"/>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447116" cy="3589291"/>
              </a:xfrm>
            </p:spPr>
            <p:txBody>
              <a:bodyPr>
                <a:normAutofit/>
              </a:bodyPr>
              <a:lstStyle/>
              <a:p>
                <a:pPr marL="0" indent="0">
                  <a:buNone/>
                  <a:defRPr/>
                </a:pPr>
                <a:endParaRPr lang="fr-FR" sz="1050" dirty="0"/>
              </a:p>
              <a:p>
                <a:pPr marL="0" indent="0">
                  <a:buNone/>
                  <a:defRPr/>
                </a:pPr>
                <a:endParaRPr lang="fr-FR" sz="1050" dirty="0"/>
              </a:p>
              <a:p>
                <a:pPr marL="0" indent="0">
                  <a:buNone/>
                  <a:defRPr/>
                </a:pPr>
                <a:endParaRPr lang="fr-FR" sz="1050" dirty="0"/>
              </a:p>
              <a:p>
                <a:pPr marL="0" indent="0">
                  <a:buNone/>
                  <a:defRPr/>
                </a:pPr>
                <a:endParaRPr lang="fr-FR" sz="1050" dirty="0"/>
              </a:p>
              <a:p>
                <a:pPr marL="0" indent="0">
                  <a:buNone/>
                  <a:defRPr/>
                </a:pPr>
                <a:endParaRPr lang="fr-FR" dirty="0"/>
              </a:p>
              <a:p>
                <a:pPr marL="0" indent="0">
                  <a:buNone/>
                  <a:defRPr/>
                </a:pPr>
                <a:endParaRPr lang="fr-FR" dirty="0"/>
              </a:p>
              <a:p>
                <a:pPr marL="0" indent="0">
                  <a:buNone/>
                  <a:defRPr/>
                </a:pPr>
                <a:r>
                  <a:rPr lang="fr-FR" dirty="0" err="1"/>
                  <a:t>We</a:t>
                </a:r>
                <a:r>
                  <a:rPr lang="fr-FR" dirty="0"/>
                  <a:t> </a:t>
                </a:r>
                <a:r>
                  <a:rPr lang="fr-FR" dirty="0" err="1"/>
                  <a:t>define</a:t>
                </a:r>
                <a:r>
                  <a:rPr lang="fr-FR" dirty="0"/>
                  <a:t>:</a:t>
                </a:r>
                <a:endParaRPr dirty="0"/>
              </a:p>
              <a:p>
                <a:pPr marL="0" indent="0">
                  <a:tabLst>
                    <a:tab pos="3317875" algn="l"/>
                    <a:tab pos="3586163" algn="l"/>
                  </a:tabLst>
                  <a:defRPr/>
                </a:pPr>
                <a:r>
                  <a:rPr lang="fr-FR" dirty="0"/>
                  <a:t> (E</a:t>
                </a:r>
                <a:r>
                  <a:rPr lang="fr-FR" baseline="-25000" dirty="0"/>
                  <a:t>0</a:t>
                </a:r>
                <a:r>
                  <a:rPr lang="fr-FR" dirty="0"/>
                  <a:t> = E</a:t>
                </a:r>
                <a:r>
                  <a:rPr lang="fr-FR" baseline="-25000" dirty="0"/>
                  <a:t>0’</a:t>
                </a:r>
                <a:r>
                  <a:rPr lang="fr-FR" dirty="0"/>
                  <a:t> + E</a:t>
                </a:r>
                <a:r>
                  <a:rPr lang="fr-FR" baseline="-25000" dirty="0"/>
                  <a:t>0’’</a:t>
                </a:r>
                <a:r>
                  <a:rPr lang="fr-FR" dirty="0"/>
                  <a:t> + E</a:t>
                </a:r>
                <a:r>
                  <a:rPr lang="fr-FR" baseline="-25000" dirty="0"/>
                  <a:t>0’’’</a:t>
                </a:r>
                <a:r>
                  <a:rPr lang="fr-FR" dirty="0"/>
                  <a:t> + E</a:t>
                </a:r>
                <a:r>
                  <a:rPr lang="fr-FR" baseline="-25000" dirty="0"/>
                  <a:t>0’’’’</a:t>
                </a:r>
                <a:r>
                  <a:rPr lang="fr-FR" dirty="0"/>
                  <a:t>)</a:t>
                </a:r>
                <a:endParaRPr dirty="0"/>
              </a:p>
              <a:p>
                <a:pPr marL="0" indent="0">
                  <a:tabLst>
                    <a:tab pos="3317875" algn="l"/>
                    <a:tab pos="3586163" algn="l"/>
                  </a:tabLst>
                  <a:defRPr/>
                </a:pPr>
                <a:r>
                  <a:rPr lang="fr-FR" dirty="0">
                    <a:solidFill>
                      <a:srgbClr val="0070C0"/>
                    </a:solidFill>
                  </a:rPr>
                  <a:t> </a:t>
                </a:r>
                <a:r>
                  <a:rPr lang="fr-FR" dirty="0" err="1">
                    <a:solidFill>
                      <a:srgbClr val="0070C0"/>
                    </a:solidFill>
                  </a:rPr>
                  <a:t>Average</a:t>
                </a:r>
                <a:r>
                  <a:rPr lang="fr-FR" dirty="0">
                    <a:solidFill>
                      <a:srgbClr val="0070C0"/>
                    </a:solidFill>
                  </a:rPr>
                  <a:t> </a:t>
                </a:r>
                <a:r>
                  <a:rPr lang="fr-FR" dirty="0" err="1">
                    <a:solidFill>
                      <a:srgbClr val="0070C0"/>
                    </a:solidFill>
                  </a:rPr>
                  <a:t>cell</a:t>
                </a:r>
                <a:r>
                  <a:rPr lang="fr-FR" dirty="0">
                    <a:solidFill>
                      <a:srgbClr val="0070C0"/>
                    </a:solidFill>
                  </a:rPr>
                  <a:t> conversion </a:t>
                </a:r>
                <a:r>
                  <a:rPr lang="fr-FR" dirty="0" err="1">
                    <a:solidFill>
                      <a:srgbClr val="0070C0"/>
                    </a:solidFill>
                  </a:rPr>
                  <a:t>efficiency</a:t>
                </a:r>
                <a:r>
                  <a:rPr lang="fr-FR" dirty="0"/>
                  <a:t>:	</a:t>
                </a:r>
                <a:r>
                  <a:rPr lang="fr-FR" dirty="0" err="1">
                    <a:solidFill>
                      <a:srgbClr val="0070C0"/>
                    </a:solidFill>
                  </a:rPr>
                  <a:t>e</a:t>
                </a:r>
                <a:r>
                  <a:rPr lang="fr-FR" baseline="-25000" dirty="0" err="1">
                    <a:solidFill>
                      <a:srgbClr val="0070C0"/>
                    </a:solidFill>
                  </a:rPr>
                  <a:t>c</a:t>
                </a:r>
                <a:r>
                  <a:rPr lang="fr-FR" dirty="0"/>
                  <a:t>	:=</a:t>
                </a:r>
                <a:r>
                  <a:rPr lang="fr-FR" dirty="0">
                    <a:solidFill>
                      <a:srgbClr val="0070C0"/>
                    </a:solidFill>
                  </a:rPr>
                  <a:t>	E</a:t>
                </a:r>
                <a:r>
                  <a:rPr lang="fr-FR" baseline="-25000" dirty="0">
                    <a:solidFill>
                      <a:srgbClr val="0070C0"/>
                    </a:solidFill>
                  </a:rPr>
                  <a:t>1</a:t>
                </a:r>
                <a:r>
                  <a:rPr lang="fr-FR" dirty="0">
                    <a:solidFill>
                      <a:srgbClr val="0070C0"/>
                    </a:solidFill>
                  </a:rPr>
                  <a:t> </a:t>
                </a:r>
                <a:r>
                  <a:rPr lang="fr-FR" dirty="0"/>
                  <a:t>/ </a:t>
                </a:r>
                <a:r>
                  <a:rPr lang="fr-FR" dirty="0">
                    <a:solidFill>
                      <a:srgbClr val="FF0000"/>
                    </a:solidFill>
                  </a:rPr>
                  <a:t>E</a:t>
                </a:r>
                <a:r>
                  <a:rPr lang="fr-FR" baseline="-25000" dirty="0">
                    <a:solidFill>
                      <a:srgbClr val="FF0000"/>
                    </a:solidFill>
                  </a:rPr>
                  <a:t>0</a:t>
                </a:r>
                <a:endParaRPr lang="fr-FR" dirty="0">
                  <a:solidFill>
                    <a:srgbClr val="FF0000"/>
                  </a:solidFill>
                </a:endParaRPr>
              </a:p>
              <a:p>
                <a:pPr marL="0" indent="0">
                  <a:tabLst>
                    <a:tab pos="3317875" algn="l"/>
                    <a:tab pos="3586163" algn="l"/>
                  </a:tabLst>
                  <a:defRPr/>
                </a:pPr>
                <a:r>
                  <a:rPr lang="fr-FR" dirty="0">
                    <a:solidFill>
                      <a:srgbClr val="FFC000"/>
                    </a:solidFill>
                  </a:rPr>
                  <a:t> </a:t>
                </a:r>
                <a:r>
                  <a:rPr lang="fr-FR" dirty="0">
                    <a:solidFill>
                      <a:schemeClr val="accent5"/>
                    </a:solidFill>
                  </a:rPr>
                  <a:t>Solar-to-</a:t>
                </a:r>
                <a:r>
                  <a:rPr lang="fr-FR" dirty="0" err="1">
                    <a:solidFill>
                      <a:schemeClr val="accent5"/>
                    </a:solidFill>
                  </a:rPr>
                  <a:t>grid</a:t>
                </a:r>
                <a:r>
                  <a:rPr lang="fr-FR" dirty="0">
                    <a:solidFill>
                      <a:schemeClr val="accent5"/>
                    </a:solidFill>
                  </a:rPr>
                  <a:t> </a:t>
                </a:r>
                <a:r>
                  <a:rPr lang="fr-FR" dirty="0" err="1">
                    <a:solidFill>
                      <a:schemeClr val="accent5"/>
                    </a:solidFill>
                  </a:rPr>
                  <a:t>efficiency</a:t>
                </a:r>
                <a:r>
                  <a:rPr lang="fr-FR" dirty="0"/>
                  <a:t>:	</a:t>
                </a:r>
                <a:r>
                  <a:rPr lang="fr-FR" dirty="0" err="1">
                    <a:solidFill>
                      <a:schemeClr val="accent5"/>
                    </a:solidFill>
                  </a:rPr>
                  <a:t>e</a:t>
                </a:r>
                <a:r>
                  <a:rPr lang="fr-FR" baseline="-25000" dirty="0" err="1">
                    <a:solidFill>
                      <a:schemeClr val="accent5"/>
                    </a:solidFill>
                  </a:rPr>
                  <a:t>sr</a:t>
                </a:r>
                <a:r>
                  <a:rPr lang="fr-FR" dirty="0"/>
                  <a:t>	:=	</a:t>
                </a:r>
                <a:r>
                  <a:rPr lang="fr-FR" dirty="0">
                    <a:solidFill>
                      <a:schemeClr val="accent5"/>
                    </a:solidFill>
                  </a:rPr>
                  <a:t>E</a:t>
                </a:r>
                <a:r>
                  <a:rPr lang="fr-FR" baseline="-25000" dirty="0">
                    <a:solidFill>
                      <a:schemeClr val="accent5"/>
                    </a:solidFill>
                  </a:rPr>
                  <a:t>2</a:t>
                </a:r>
                <a:r>
                  <a:rPr lang="fr-FR" dirty="0"/>
                  <a:t> / </a:t>
                </a:r>
                <a:r>
                  <a:rPr lang="fr-FR" dirty="0">
                    <a:solidFill>
                      <a:srgbClr val="FF0000"/>
                    </a:solidFill>
                  </a:rPr>
                  <a:t>E</a:t>
                </a:r>
                <a:r>
                  <a:rPr lang="fr-FR" baseline="-25000" dirty="0">
                    <a:solidFill>
                      <a:srgbClr val="FF0000"/>
                    </a:solidFill>
                  </a:rPr>
                  <a:t>0</a:t>
                </a:r>
                <a:r>
                  <a:rPr lang="fr-FR" dirty="0"/>
                  <a:t>		</a:t>
                </a:r>
                <a:r>
                  <a:rPr lang="fr-FR" b="1" dirty="0">
                    <a:solidFill>
                      <a:srgbClr val="FF0000"/>
                    </a:solidFill>
                  </a:rPr>
                  <a:t>Simple, </a:t>
                </a:r>
                <a:r>
                  <a:rPr lang="fr-FR" b="1" dirty="0" err="1">
                    <a:solidFill>
                      <a:srgbClr val="FF0000"/>
                    </a:solidFill>
                  </a:rPr>
                  <a:t>clear</a:t>
                </a:r>
                <a:r>
                  <a:rPr lang="fr-FR" b="1" dirty="0">
                    <a:solidFill>
                      <a:srgbClr val="FF0000"/>
                    </a:solidFill>
                  </a:rPr>
                  <a:t> and </a:t>
                </a:r>
                <a:r>
                  <a:rPr lang="fr-FR" b="1" dirty="0" err="1">
                    <a:solidFill>
                      <a:srgbClr val="FF0000"/>
                    </a:solidFill>
                  </a:rPr>
                  <a:t>unambiguous</a:t>
                </a:r>
                <a:endParaRPr lang="fr-FR" b="1" baseline="-25000" dirty="0">
                  <a:solidFill>
                    <a:srgbClr val="FF0000"/>
                  </a:solidFill>
                </a:endParaRPr>
              </a:p>
              <a:p>
                <a:pPr marL="0" indent="0">
                  <a:tabLst>
                    <a:tab pos="3317875" algn="l"/>
                    <a:tab pos="3586163" algn="l"/>
                  </a:tabLst>
                  <a:defRPr/>
                </a:pPr>
                <a:r>
                  <a:rPr lang="fr-FR" dirty="0">
                    <a:solidFill>
                      <a:srgbClr val="7030A0"/>
                    </a:solidFill>
                  </a:rPr>
                  <a:t> Sun-to-consumer </a:t>
                </a:r>
                <a:r>
                  <a:rPr lang="fr-FR" dirty="0" err="1">
                    <a:solidFill>
                      <a:srgbClr val="7030A0"/>
                    </a:solidFill>
                  </a:rPr>
                  <a:t>efficiency</a:t>
                </a:r>
                <a:r>
                  <a:rPr lang="fr-FR" dirty="0"/>
                  <a:t>:	</a:t>
                </a:r>
                <a:r>
                  <a:rPr lang="fr-FR" dirty="0">
                    <a:solidFill>
                      <a:srgbClr val="7030A0"/>
                    </a:solidFill>
                  </a:rPr>
                  <a:t>e</a:t>
                </a:r>
                <a:r>
                  <a:rPr lang="fr-FR" baseline="-25000" dirty="0">
                    <a:solidFill>
                      <a:srgbClr val="7030A0"/>
                    </a:solidFill>
                  </a:rPr>
                  <a:t>sc</a:t>
                </a:r>
                <a:r>
                  <a:rPr lang="fr-FR" dirty="0"/>
                  <a:t>	:=	</a:t>
                </a:r>
                <a:r>
                  <a:rPr lang="fr-FR" dirty="0">
                    <a:solidFill>
                      <a:srgbClr val="7030A0"/>
                    </a:solidFill>
                  </a:rPr>
                  <a:t>E</a:t>
                </a:r>
                <a:r>
                  <a:rPr lang="fr-FR" baseline="-25000" dirty="0">
                    <a:solidFill>
                      <a:srgbClr val="7030A0"/>
                    </a:solidFill>
                  </a:rPr>
                  <a:t>3</a:t>
                </a:r>
                <a:r>
                  <a:rPr lang="fr-FR" dirty="0"/>
                  <a:t> / </a:t>
                </a:r>
                <a:r>
                  <a:rPr lang="fr-FR" dirty="0">
                    <a:solidFill>
                      <a:srgbClr val="FF0000"/>
                    </a:solidFill>
                  </a:rPr>
                  <a:t>E</a:t>
                </a:r>
                <a:r>
                  <a:rPr lang="fr-FR" baseline="-25000" dirty="0">
                    <a:solidFill>
                      <a:srgbClr val="FF0000"/>
                    </a:solidFill>
                  </a:rPr>
                  <a:t>0</a:t>
                </a:r>
                <a:endParaRPr lang="fr-FR" dirty="0">
                  <a:solidFill>
                    <a:srgbClr val="FF0000"/>
                  </a:solidFill>
                </a:endParaRPr>
              </a:p>
              <a:p>
                <a:pPr marL="0" indent="0">
                  <a:buNone/>
                  <a:tabLst>
                    <a:tab pos="3317875" algn="l"/>
                    <a:tab pos="3586163" algn="l"/>
                  </a:tabLst>
                  <a:defRPr/>
                </a:pPr>
                <a:endParaRPr lang="fr-FR" dirty="0"/>
              </a:p>
              <a:p>
                <a:pPr marL="0" indent="0">
                  <a:buNone/>
                  <a:tabLst>
                    <a:tab pos="3317875" algn="l"/>
                    <a:tab pos="3586163" algn="l"/>
                  </a:tabLst>
                  <a:defRPr/>
                </a:pPr>
                <a:r>
                  <a:rPr lang="fr-FR" dirty="0" err="1"/>
                  <a:t>Renaming</a:t>
                </a:r>
                <a:r>
                  <a:rPr lang="fr-FR" dirty="0"/>
                  <a:t> :</a:t>
                </a:r>
                <a:endParaRPr dirty="0"/>
              </a:p>
              <a:p>
                <a:pPr marL="0" indent="0">
                  <a:tabLst>
                    <a:tab pos="3317875" algn="l"/>
                    <a:tab pos="3586163" algn="l"/>
                  </a:tabLst>
                  <a:defRPr/>
                </a:pPr>
                <a:r>
                  <a:rPr lang="fr-FR" dirty="0"/>
                  <a:t>"</a:t>
                </a:r>
                <a:r>
                  <a:rPr lang="fr-FR" dirty="0" err="1"/>
                  <a:t>Average</a:t>
                </a:r>
                <a:r>
                  <a:rPr lang="fr-FR" dirty="0"/>
                  <a:t> conversion </a:t>
                </a:r>
                <a:r>
                  <a:rPr lang="fr-FR" dirty="0" err="1"/>
                  <a:t>efficiency</a:t>
                </a:r>
                <a:r>
                  <a:rPr lang="fr-FR" dirty="0"/>
                  <a:t>" =&gt; "</a:t>
                </a:r>
                <a:r>
                  <a:rPr lang="fr-FR" dirty="0" err="1"/>
                  <a:t>average</a:t>
                </a:r>
                <a:r>
                  <a:rPr lang="fr-FR" dirty="0"/>
                  <a:t> </a:t>
                </a:r>
                <a:r>
                  <a:rPr lang="fr-FR" dirty="0" err="1"/>
                  <a:t>cell</a:t>
                </a:r>
                <a:r>
                  <a:rPr lang="fr-FR" dirty="0"/>
                  <a:t> conversion </a:t>
                </a:r>
                <a:r>
                  <a:rPr lang="fr-FR" dirty="0" err="1"/>
                  <a:t>efficiency</a:t>
                </a:r>
                <a:r>
                  <a:rPr lang="fr-FR" dirty="0"/>
                  <a:t>" </a:t>
                </a:r>
                <a:r>
                  <a:rPr lang="fr-FR" dirty="0">
                    <a:solidFill>
                      <a:srgbClr val="0070C0"/>
                    </a:solidFill>
                  </a:rPr>
                  <a:t>: </a:t>
                </a:r>
                <a:r>
                  <a:rPr lang="fr-FR" dirty="0" err="1">
                    <a:solidFill>
                      <a:srgbClr val="0070C0"/>
                    </a:solidFill>
                  </a:rPr>
                  <a:t>e</a:t>
                </a:r>
                <a:r>
                  <a:rPr lang="fr-FR" baseline="-25000" dirty="0" err="1">
                    <a:solidFill>
                      <a:srgbClr val="0070C0"/>
                    </a:solidFill>
                  </a:rPr>
                  <a:t>c</a:t>
                </a:r>
                <a:r>
                  <a:rPr lang="fr-FR" dirty="0">
                    <a:solidFill>
                      <a:srgbClr val="0070C0"/>
                    </a:solidFill>
                  </a:rPr>
                  <a:t> </a:t>
                </a:r>
                <a:r>
                  <a:rPr lang="fr-FR" dirty="0"/>
                  <a:t>:= </a:t>
                </a:r>
                <a:r>
                  <a:rPr lang="fr-FR" dirty="0">
                    <a:solidFill>
                      <a:srgbClr val="0070C0"/>
                    </a:solidFill>
                  </a:rPr>
                  <a:t>E</a:t>
                </a:r>
                <a:r>
                  <a:rPr lang="fr-FR" baseline="-25000" dirty="0">
                    <a:solidFill>
                      <a:srgbClr val="0070C0"/>
                    </a:solidFill>
                  </a:rPr>
                  <a:t>1</a:t>
                </a:r>
                <a:r>
                  <a:rPr lang="fr-FR" dirty="0"/>
                  <a:t> / </a:t>
                </a:r>
                <a:r>
                  <a:rPr lang="fr-FR" dirty="0">
                    <a:solidFill>
                      <a:srgbClr val="FF0000"/>
                    </a:solidFill>
                  </a:rPr>
                  <a:t>E</a:t>
                </a:r>
                <a:r>
                  <a:rPr lang="fr-FR" baseline="-25000" dirty="0">
                    <a:solidFill>
                      <a:srgbClr val="FF0000"/>
                    </a:solidFill>
                  </a:rPr>
                  <a:t>0</a:t>
                </a:r>
                <a:r>
                  <a:rPr lang="fr-FR" dirty="0"/>
                  <a:t> = 17%</a:t>
                </a:r>
                <a:endParaRPr dirty="0"/>
              </a:p>
              <a:p>
                <a:pPr marL="0" indent="0">
                  <a:tabLst>
                    <a:tab pos="3317875" algn="l"/>
                    <a:tab pos="3586163" algn="l"/>
                  </a:tabLst>
                  <a:defRPr/>
                </a:pPr>
                <a:r>
                  <a:rPr lang="fr-FR" dirty="0"/>
                  <a:t> DC/AC Converter </a:t>
                </a:r>
                <a:r>
                  <a:rPr lang="fr-FR" dirty="0" err="1"/>
                  <a:t>Loss</a:t>
                </a:r>
                <a:r>
                  <a:rPr lang="fr-FR" dirty="0"/>
                  <a:t> Rate: </a:t>
                </a:r>
                <a:r>
                  <a:rPr lang="fr-FR" dirty="0">
                    <a:solidFill>
                      <a:srgbClr val="0070C0"/>
                    </a:solidFill>
                  </a:rPr>
                  <a:t>P</a:t>
                </a:r>
                <a:r>
                  <a:rPr lang="fr-FR" baseline="-25000" dirty="0">
                    <a:solidFill>
                      <a:srgbClr val="0070C0"/>
                    </a:solidFill>
                  </a:rPr>
                  <a:t>DC/AC</a:t>
                </a:r>
                <a:r>
                  <a:rPr lang="fr-FR" dirty="0"/>
                  <a:t> := </a:t>
                </a:r>
                <a:r>
                  <a:rPr lang="fr-FR" dirty="0">
                    <a:solidFill>
                      <a:srgbClr val="0070C0"/>
                    </a:solidFill>
                  </a:rPr>
                  <a:t>E</a:t>
                </a:r>
                <a:r>
                  <a:rPr lang="fr-FR" baseline="-25000" dirty="0">
                    <a:solidFill>
                      <a:srgbClr val="0070C0"/>
                    </a:solidFill>
                  </a:rPr>
                  <a:t>0’’</a:t>
                </a:r>
                <a:r>
                  <a:rPr lang="fr-FR" dirty="0">
                    <a:solidFill>
                      <a:srgbClr val="0070C0"/>
                    </a:solidFill>
                  </a:rPr>
                  <a:t> </a:t>
                </a:r>
                <a:r>
                  <a:rPr lang="fr-FR" dirty="0"/>
                  <a:t>/ </a:t>
                </a:r>
                <a:r>
                  <a:rPr lang="fr-FR" dirty="0">
                    <a:solidFill>
                      <a:srgbClr val="0070C0"/>
                    </a:solidFill>
                  </a:rPr>
                  <a:t>E</a:t>
                </a:r>
                <a:r>
                  <a:rPr lang="fr-FR" baseline="-25000" dirty="0">
                    <a:solidFill>
                      <a:srgbClr val="0070C0"/>
                    </a:solidFill>
                  </a:rPr>
                  <a:t>1</a:t>
                </a:r>
                <a:r>
                  <a:rPr lang="fr-FR" dirty="0"/>
                  <a:t> = 2%</a:t>
                </a:r>
                <a:endParaRPr dirty="0"/>
              </a:p>
              <a:p>
                <a:pPr marL="0" indent="0">
                  <a:tabLst>
                    <a:tab pos="3317875" algn="l"/>
                    <a:tab pos="3586163" algn="l"/>
                  </a:tabLst>
                  <a:defRPr/>
                </a:pPr>
                <a:r>
                  <a:rPr lang="fr-FR" dirty="0"/>
                  <a:t> "</a:t>
                </a:r>
                <a:r>
                  <a:rPr lang="fr-FR" dirty="0" err="1"/>
                  <a:t>Effic</a:t>
                </a:r>
                <a:r>
                  <a:rPr lang="fr-FR" dirty="0"/>
                  <a:t>. of global </a:t>
                </a:r>
                <a:r>
                  <a:rPr lang="fr-FR" dirty="0" err="1"/>
                  <a:t>conv</a:t>
                </a:r>
                <a:r>
                  <a:rPr lang="fr-FR" dirty="0"/>
                  <a:t>. » =&gt; "Sun-to-</a:t>
                </a:r>
                <a:r>
                  <a:rPr lang="fr-FR" dirty="0" err="1"/>
                  <a:t>Grid</a:t>
                </a:r>
                <a:r>
                  <a:rPr lang="fr-FR" dirty="0"/>
                  <a:t> </a:t>
                </a:r>
                <a:r>
                  <a:rPr lang="fr-FR" dirty="0" err="1"/>
                  <a:t>Effic</a:t>
                </a:r>
                <a:r>
                  <a:rPr lang="fr-FR" dirty="0"/>
                  <a:t>." : </a:t>
                </a:r>
                <a14:m>
                  <m:oMath xmlns:m="http://schemas.openxmlformats.org/officeDocument/2006/math">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m:rPr>
                            <m:sty m:val="p"/>
                          </m:rPr>
                          <a:rPr lang="fr-FR" b="0" i="0">
                            <a:solidFill>
                              <a:schemeClr val="accent5"/>
                            </a:solidFill>
                            <a:latin typeface="Cambria Math"/>
                          </a:rPr>
                          <m:t>sr</m:t>
                        </m:r>
                      </m:sub>
                    </m:sSub>
                    <m:r>
                      <a:rPr lang="fr-FR" b="0" i="0">
                        <a:latin typeface="Cambria Math"/>
                      </a:rPr>
                      <m:t>≔ </m:t>
                    </m:r>
                    <m:f>
                      <m:fPr>
                        <m:ctrlPr>
                          <a:rPr lang="fr-FR" b="0" i="1">
                            <a:latin typeface="Cambria Math" panose="02040503050406030204" pitchFamily="18" charset="0"/>
                            <a:ea typeface="Cambria Math"/>
                            <a:cs typeface="Cambria Math"/>
                          </a:rPr>
                        </m:ctrlPr>
                      </m:fPr>
                      <m:num>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a:rPr lang="fr-FR" b="0" i="0">
                                <a:solidFill>
                                  <a:schemeClr val="accent5"/>
                                </a:solidFill>
                                <a:latin typeface="Cambria Math"/>
                              </a:rPr>
                              <m:t>2</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i="0">
                        <a:latin typeface="Cambria Math"/>
                      </a:rPr>
                      <m:t>=</m:t>
                    </m:r>
                    <m:f>
                      <m:fPr>
                        <m:ctrlPr>
                          <a:rPr lang="fr-FR"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i="0">
                                <a:solidFill>
                                  <a:srgbClr val="0070C0"/>
                                </a:solidFill>
                                <a:latin typeface="Cambria Math"/>
                              </a:rPr>
                              <m:t>1</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0">
                                <a:solidFill>
                                  <a:srgbClr val="FF0000"/>
                                </a:solidFill>
                                <a:latin typeface="Cambria Math"/>
                              </a:rPr>
                              <m:t>0</m:t>
                            </m:r>
                          </m:sub>
                        </m:sSub>
                      </m:den>
                    </m:f>
                    <m:d>
                      <m:dPr>
                        <m:ctrlPr>
                          <a:rPr lang="fr-FR" i="1">
                            <a:latin typeface="Cambria Math" panose="02040503050406030204" pitchFamily="18" charset="0"/>
                            <a:ea typeface="Cambria Math"/>
                            <a:cs typeface="Cambria Math"/>
                          </a:rPr>
                        </m:ctrlPr>
                      </m:dPr>
                      <m:e>
                        <m:r>
                          <a:rPr lang="fr-FR" b="0" i="0">
                            <a:latin typeface="Cambria Math"/>
                          </a:rPr>
                          <m:t>1−</m:t>
                        </m:r>
                        <m:f>
                          <m:fPr>
                            <m:ctrlPr>
                              <a:rPr lang="fr-FR" i="1">
                                <a:solidFill>
                                  <a:schemeClr val="tx1"/>
                                </a:solidFill>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sub>
                            </m:sSub>
                          </m:num>
                          <m:den>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den>
                        </m:f>
                      </m:e>
                    </m:d>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e</m:t>
                        </m:r>
                      </m:e>
                      <m:sub>
                        <m:r>
                          <m:rPr>
                            <m:sty m:val="p"/>
                          </m:rPr>
                          <a:rPr lang="fr-FR" b="0" i="0">
                            <a:solidFill>
                              <a:srgbClr val="0070C0"/>
                            </a:solidFill>
                            <a:latin typeface="Cambria Math"/>
                          </a:rPr>
                          <m:t>c</m:t>
                        </m:r>
                      </m:sub>
                    </m:sSub>
                    <m:r>
                      <a:rPr lang="fr-FR" b="0" i="0">
                        <a:latin typeface="Cambria Math"/>
                      </a:rPr>
                      <m:t>.</m:t>
                    </m:r>
                    <m:d>
                      <m:dPr>
                        <m:ctrlPr>
                          <a:rPr lang="fr-FR" b="0" i="1">
                            <a:latin typeface="Cambria Math" panose="02040503050406030204" pitchFamily="18" charset="0"/>
                            <a:ea typeface="Cambria Math"/>
                            <a:cs typeface="Cambria Math"/>
                          </a:rPr>
                        </m:ctrlPr>
                      </m:dPr>
                      <m:e>
                        <m:r>
                          <a:rPr lang="fr-FR" b="0" i="0">
                            <a:latin typeface="Cambria Math"/>
                          </a:rPr>
                          <m:t>1−</m:t>
                        </m:r>
                        <m:sSub>
                          <m:sSubPr>
                            <m:ctrlPr>
                              <a:rPr lang="fr-FR" b="0"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P</m:t>
                            </m:r>
                          </m:e>
                          <m:sub>
                            <m:r>
                              <m:rPr>
                                <m:sty m:val="p"/>
                              </m:rPr>
                              <a:rPr lang="fr-FR" b="0" i="0">
                                <a:solidFill>
                                  <a:srgbClr val="0070C0"/>
                                </a:solidFill>
                                <a:latin typeface="Cambria Math"/>
                              </a:rPr>
                              <m:t>DC</m:t>
                            </m:r>
                            <m:r>
                              <a:rPr lang="fr-FR" b="0" i="0">
                                <a:solidFill>
                                  <a:srgbClr val="0070C0"/>
                                </a:solidFill>
                                <a:latin typeface="Cambria Math"/>
                              </a:rPr>
                              <m:t>/</m:t>
                            </m:r>
                            <m:r>
                              <m:rPr>
                                <m:sty m:val="p"/>
                              </m:rPr>
                              <a:rPr lang="fr-FR" b="0" i="0">
                                <a:solidFill>
                                  <a:srgbClr val="0070C0"/>
                                </a:solidFill>
                                <a:latin typeface="Cambria Math"/>
                              </a:rPr>
                              <m:t>AC</m:t>
                            </m:r>
                          </m:sub>
                        </m:sSub>
                      </m:e>
                    </m:d>
                    <m:r>
                      <a:rPr lang="fr-FR">
                        <a:latin typeface="Cambria Math"/>
                      </a:rPr>
                      <m:t>=16,7%</m:t>
                    </m:r>
                  </m:oMath>
                </a14:m>
                <a:endParaRPr lang="fr-FR" dirty="0"/>
              </a:p>
              <a:p>
                <a:pPr marL="0" indent="0">
                  <a:buNone/>
                  <a:tabLst>
                    <a:tab pos="3317875" algn="l"/>
                    <a:tab pos="3586163" algn="l"/>
                  </a:tabLst>
                  <a:defRPr/>
                </a:pPr>
                <a:r>
                  <a:rPr lang="fr-FR" dirty="0"/>
                  <a:t>	 	(1st </a:t>
                </a:r>
                <a:r>
                  <a:rPr lang="fr-FR" dirty="0" err="1"/>
                  <a:t>law</a:t>
                </a:r>
                <a:r>
                  <a:rPr lang="fr-FR" dirty="0"/>
                  <a:t> of </a:t>
                </a:r>
                <a:r>
                  <a:rPr lang="fr-FR" dirty="0" err="1"/>
                  <a:t>thermodynamics</a:t>
                </a:r>
                <a:r>
                  <a:rPr lang="fr-FR" dirty="0"/>
                  <a:t> = conservation of </a:t>
                </a:r>
                <a:r>
                  <a:rPr lang="fr-FR" dirty="0" err="1"/>
                  <a:t>energy</a:t>
                </a:r>
                <a:r>
                  <a:rPr lang="fr-FR" dirty="0"/>
                  <a:t>)</a:t>
                </a:r>
                <a:endParaRPr dirty="0"/>
              </a:p>
              <a:p>
                <a:pPr marL="0" indent="0">
                  <a:tabLst>
                    <a:tab pos="3317875" algn="l"/>
                    <a:tab pos="3586163" algn="l"/>
                  </a:tabLst>
                  <a:defRPr/>
                </a:pPr>
                <a:r>
                  <a:rPr lang="fr-FR" dirty="0"/>
                  <a:t>"</a:t>
                </a:r>
                <a:r>
                  <a:rPr lang="fr-FR" dirty="0" err="1"/>
                  <a:t>Efficiency</a:t>
                </a:r>
                <a:r>
                  <a:rPr lang="fr-FR" dirty="0"/>
                  <a:t> of the system" =&gt; "</a:t>
                </a:r>
                <a:r>
                  <a:rPr lang="fr-FR" dirty="0">
                    <a:solidFill>
                      <a:srgbClr val="7030A0"/>
                    </a:solidFill>
                  </a:rPr>
                  <a:t>Sun-to-consumer </a:t>
                </a:r>
                <a:r>
                  <a:rPr lang="fr-FR" dirty="0" err="1">
                    <a:solidFill>
                      <a:srgbClr val="7030A0"/>
                    </a:solidFill>
                  </a:rPr>
                  <a:t>efficiency</a:t>
                </a:r>
                <a:r>
                  <a:rPr lang="fr-FR" dirty="0"/>
                  <a:t>" : </a:t>
                </a:r>
                <a14:m>
                  <m:oMath xmlns:m="http://schemas.openxmlformats.org/officeDocument/2006/math">
                    <m:sSub>
                      <m:sSubPr>
                        <m:ctrlPr>
                          <a:rPr lang="fr-FR"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m:rPr>
                            <m:sty m:val="p"/>
                          </m:rPr>
                          <a:rPr lang="fr-FR" b="0" i="0">
                            <a:solidFill>
                              <a:srgbClr val="7030A0"/>
                            </a:solidFill>
                            <a:latin typeface="Cambria Math"/>
                          </a:rPr>
                          <m:t>sc</m:t>
                        </m:r>
                      </m:sub>
                    </m:sSub>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b="0"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a:rPr lang="fr-FR" b="0" i="0">
                                <a:solidFill>
                                  <a:srgbClr val="7030A0"/>
                                </a:solidFill>
                                <a:latin typeface="Cambria Math"/>
                              </a:rPr>
                              <m:t>3</m:t>
                            </m:r>
                          </m:sub>
                        </m:sSub>
                      </m:num>
                      <m:den>
                        <m:sSub>
                          <m:sSubPr>
                            <m:ctrlPr>
                              <a:rPr lang="fr-FR" b="0" i="1">
                                <a:solidFill>
                                  <a:srgbClr val="FF0000"/>
                                </a:solidFill>
                                <a:latin typeface="Cambria Math" panose="02040503050406030204" pitchFamily="18" charset="0"/>
                                <a:ea typeface="Cambria Math"/>
                                <a:cs typeface="Cambria Math"/>
                              </a:rPr>
                            </m:ctrlPr>
                          </m:sSubPr>
                          <m:e>
                            <m:r>
                              <m:rPr>
                                <m:sty m:val="p"/>
                              </m:rPr>
                              <a:rPr lang="fr-FR" b="0" i="0">
                                <a:solidFill>
                                  <a:srgbClr val="FF0000"/>
                                </a:solidFill>
                                <a:latin typeface="Cambria Math"/>
                              </a:rPr>
                              <m:t>E</m:t>
                            </m:r>
                          </m:e>
                          <m:sub>
                            <m:r>
                              <a:rPr lang="fr-FR" b="0" i="0">
                                <a:solidFill>
                                  <a:srgbClr val="FF0000"/>
                                </a:solidFill>
                                <a:latin typeface="Cambria Math"/>
                              </a:rPr>
                              <m:t>0</m:t>
                            </m:r>
                          </m:sub>
                        </m:sSub>
                      </m:den>
                    </m:f>
                    <m:r>
                      <a:rPr lang="fr-FR" b="0" i="0">
                        <a:latin typeface="Cambria Math"/>
                      </a:rPr>
                      <m:t>=15,3%</m:t>
                    </m:r>
                  </m:oMath>
                </a14:m>
                <a:endParaRP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447116" cy="3589291"/>
              </a:xfrm>
              <a:blipFill>
                <a:blip r:embed="rId3"/>
                <a:stretch>
                  <a:fillRect/>
                </a:stretch>
              </a:blipFill>
            </p:spPr>
            <p:txBody>
              <a:bodyPr/>
              <a:lstStyle/>
              <a:p>
                <a:r>
                  <a:rPr lang="en-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16</a:t>
            </a:fld>
            <a:endParaRPr lang="fr-FR"/>
          </a:p>
        </p:txBody>
      </p:sp>
      <p:sp>
        <p:nvSpPr>
          <p:cNvPr id="6" name="Title 3"/>
          <p:cNvSpPr>
            <a:spLocks noGrp="1"/>
          </p:cNvSpPr>
          <p:nvPr>
            <p:ph type="title"/>
          </p:nvPr>
        </p:nvSpPr>
        <p:spPr bwMode="auto"/>
        <p:txBody>
          <a:bodyPr/>
          <a:lstStyle/>
          <a:p>
            <a:pPr>
              <a:defRPr/>
            </a:pPr>
            <a:r>
              <a:rPr lang="fr-FR"/>
              <a:t>Exo1: Defining and Locating Indicators in System Definition (Solution)</a:t>
            </a:r>
            <a:endParaRPr/>
          </a:p>
        </p:txBody>
      </p:sp>
      <p:sp>
        <p:nvSpPr>
          <p:cNvPr id="7" name="TextBox 4"/>
          <p:cNvSpPr/>
          <p:nvPr/>
        </p:nvSpPr>
        <p:spPr bwMode="auto">
          <a:xfrm>
            <a:off x="345714" y="4461225"/>
            <a:ext cx="8163645"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4" tooltip="https://www.teaching.industrialecology.uni-freiburg.de/Content/IEooc_Methods1_Exercise1_Indicator_Definition_Solution.pdf"/>
              </a:rPr>
              <a:t>https://www.teaching.industrialecology.uni-freiburg.de/Content/IEooc_Methods1_Exercise1_Indicator_Definition_Solution.pdf</a:t>
            </a:r>
            <a:r>
              <a:rPr lang="fr-FR" sz="1200"/>
              <a:t>]</a:t>
            </a:r>
            <a:endParaRPr/>
          </a:p>
        </p:txBody>
      </p:sp>
      <p:cxnSp>
        <p:nvCxnSpPr>
          <p:cNvPr id="8" name="Connecteur droit avec flèche 5"/>
          <p:cNvCxnSpPr>
            <a:cxnSpLocks/>
            <a:endCxn id="9" idx="1"/>
          </p:cNvCxnSpPr>
          <p:nvPr/>
        </p:nvCxnSpPr>
        <p:spPr bwMode="auto">
          <a:xfrm>
            <a:off x="97971" y="1221428"/>
            <a:ext cx="703522"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6"/>
          <p:cNvSpPr/>
          <p:nvPr/>
        </p:nvSpPr>
        <p:spPr bwMode="auto">
          <a:xfrm>
            <a:off x="801493"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defRPr/>
            </a:pPr>
            <a:r>
              <a:rPr lang="fr-FR" sz="1200">
                <a:solidFill>
                  <a:schemeClr val="tx1"/>
                </a:solidFill>
              </a:rPr>
              <a:t>PV cells</a:t>
            </a:r>
            <a:endParaRPr dirty="0"/>
          </a:p>
        </p:txBody>
      </p:sp>
      <p:sp>
        <p:nvSpPr>
          <p:cNvPr id="10" name="ZoneTexte 7"/>
          <p:cNvSpPr/>
          <p:nvPr/>
        </p:nvSpPr>
        <p:spPr bwMode="auto">
          <a:xfrm>
            <a:off x="-48242" y="803424"/>
            <a:ext cx="785792" cy="415498"/>
          </a:xfrm>
          <a:prstGeom prst="rect">
            <a:avLst/>
          </a:prstGeom>
          <a:noFill/>
          <a:effectLst/>
        </p:spPr>
        <p:txBody>
          <a:bodyPr wrap="none" rtlCol="0">
            <a:spAutoFit/>
          </a:bodyPr>
          <a:lstStyle/>
          <a:p>
            <a:pPr algn="ctr">
              <a:defRPr/>
            </a:pPr>
            <a:r>
              <a:rPr lang="fr-FR" sz="1050">
                <a:solidFill>
                  <a:srgbClr val="FF0000"/>
                </a:solidFill>
              </a:rPr>
              <a:t>E0 (light</a:t>
            </a:r>
            <a:br>
              <a:rPr lang="fr-FR" sz="1050">
                <a:solidFill>
                  <a:srgbClr val="FF0000"/>
                </a:solidFill>
              </a:rPr>
            </a:br>
            <a:r>
              <a:rPr lang="fr-FR" sz="1050">
                <a:solidFill>
                  <a:srgbClr val="FF0000"/>
                </a:solidFill>
              </a:rPr>
              <a:t>of the sun)</a:t>
            </a:r>
            <a:endParaRPr lang="fr-FR" sz="1050" baseline="-25000" dirty="0">
              <a:solidFill>
                <a:srgbClr val="FF0000"/>
              </a:solidFill>
            </a:endParaRPr>
          </a:p>
        </p:txBody>
      </p:sp>
      <p:sp>
        <p:nvSpPr>
          <p:cNvPr id="11" name="Rectangle 11"/>
          <p:cNvSpPr/>
          <p:nvPr/>
        </p:nvSpPr>
        <p:spPr bwMode="auto">
          <a:xfrm>
            <a:off x="662837" y="800605"/>
            <a:ext cx="5472000" cy="86496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2" name="ZoneTexte 12"/>
          <p:cNvSpPr/>
          <p:nvPr/>
        </p:nvSpPr>
        <p:spPr bwMode="auto">
          <a:xfrm>
            <a:off x="545290" y="571650"/>
            <a:ext cx="3871573" cy="246221"/>
          </a:xfrm>
          <a:prstGeom prst="rect">
            <a:avLst/>
          </a:prstGeom>
          <a:noFill/>
          <a:effectLst/>
        </p:spPr>
        <p:txBody>
          <a:bodyPr wrap="none" rtlCol="0">
            <a:spAutoFit/>
          </a:bodyPr>
          <a:lstStyle/>
          <a:p>
            <a:pPr>
              <a:defRPr/>
            </a:pPr>
            <a:r>
              <a:rPr lang="fr-FR" sz="1000"/>
              <a:t>System Definition: Electricity Supply, Solar Park A, Energy Flow, Year ??</a:t>
            </a:r>
            <a:endParaRPr dirty="0"/>
          </a:p>
        </p:txBody>
      </p:sp>
      <p:sp>
        <p:nvSpPr>
          <p:cNvPr id="13" name="Rectangle 13"/>
          <p:cNvSpPr/>
          <p:nvPr/>
        </p:nvSpPr>
        <p:spPr bwMode="auto">
          <a:xfrm>
            <a:off x="2893320"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DC/AC converter</a:t>
            </a:r>
            <a:endParaRPr/>
          </a:p>
        </p:txBody>
      </p:sp>
      <p:sp>
        <p:nvSpPr>
          <p:cNvPr id="14" name="Rectangle 14"/>
          <p:cNvSpPr/>
          <p:nvPr/>
        </p:nvSpPr>
        <p:spPr bwMode="auto">
          <a:xfrm>
            <a:off x="4985147"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Network</a:t>
            </a:r>
            <a:endParaRPr/>
          </a:p>
        </p:txBody>
      </p:sp>
      <p:sp>
        <p:nvSpPr>
          <p:cNvPr id="15" name="Rectangle 15"/>
          <p:cNvSpPr/>
          <p:nvPr/>
        </p:nvSpPr>
        <p:spPr bwMode="auto">
          <a:xfrm>
            <a:off x="7076974"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Consumer</a:t>
            </a:r>
            <a:endParaRPr/>
          </a:p>
        </p:txBody>
      </p:sp>
      <p:sp>
        <p:nvSpPr>
          <p:cNvPr id="16" name="ZoneTexte 16"/>
          <p:cNvSpPr/>
          <p:nvPr/>
        </p:nvSpPr>
        <p:spPr bwMode="auto">
          <a:xfrm>
            <a:off x="1870473" y="965006"/>
            <a:ext cx="974946" cy="253916"/>
          </a:xfrm>
          <a:prstGeom prst="rect">
            <a:avLst/>
          </a:prstGeom>
          <a:noFill/>
          <a:effectLst/>
        </p:spPr>
        <p:txBody>
          <a:bodyPr wrap="none" rtlCol="0">
            <a:spAutoFit/>
          </a:bodyPr>
          <a:lstStyle/>
          <a:p>
            <a:pPr algn="ctr">
              <a:defRPr/>
            </a:pPr>
            <a:r>
              <a:rPr lang="fr-FR" sz="1050">
                <a:solidFill>
                  <a:srgbClr val="0070C0"/>
                </a:solidFill>
              </a:rPr>
              <a:t>E1 (electricity)</a:t>
            </a:r>
            <a:endParaRPr lang="fr-FR" sz="1050" baseline="-25000" dirty="0">
              <a:solidFill>
                <a:srgbClr val="0070C0"/>
              </a:solidFill>
            </a:endParaRPr>
          </a:p>
        </p:txBody>
      </p:sp>
      <p:sp>
        <p:nvSpPr>
          <p:cNvPr id="17" name="ZoneTexte 17"/>
          <p:cNvSpPr/>
          <p:nvPr/>
        </p:nvSpPr>
        <p:spPr bwMode="auto">
          <a:xfrm>
            <a:off x="3962300" y="965006"/>
            <a:ext cx="974946" cy="253916"/>
          </a:xfrm>
          <a:prstGeom prst="rect">
            <a:avLst/>
          </a:prstGeom>
          <a:noFill/>
          <a:effectLst/>
        </p:spPr>
        <p:txBody>
          <a:bodyPr wrap="none" rtlCol="0">
            <a:spAutoFit/>
          </a:bodyPr>
          <a:lstStyle/>
          <a:p>
            <a:pPr algn="ctr">
              <a:defRPr/>
            </a:pPr>
            <a:r>
              <a:rPr lang="fr-FR" sz="1050">
                <a:solidFill>
                  <a:schemeClr val="accent5"/>
                </a:solidFill>
              </a:rPr>
              <a:t>E2 (electricity)</a:t>
            </a:r>
            <a:endParaRPr lang="fr-FR" sz="1050" baseline="-25000">
              <a:solidFill>
                <a:schemeClr val="accent5"/>
              </a:solidFill>
            </a:endParaRPr>
          </a:p>
        </p:txBody>
      </p:sp>
      <p:sp>
        <p:nvSpPr>
          <p:cNvPr id="18" name="ZoneTexte 18"/>
          <p:cNvSpPr/>
          <p:nvPr/>
        </p:nvSpPr>
        <p:spPr bwMode="auto">
          <a:xfrm>
            <a:off x="6057332" y="965006"/>
            <a:ext cx="968535" cy="253916"/>
          </a:xfrm>
          <a:prstGeom prst="rect">
            <a:avLst/>
          </a:prstGeom>
          <a:noFill/>
          <a:effectLst/>
        </p:spPr>
        <p:txBody>
          <a:bodyPr wrap="none" rtlCol="0">
            <a:spAutoFit/>
          </a:bodyPr>
          <a:lstStyle/>
          <a:p>
            <a:pPr algn="ctr">
              <a:defRPr/>
            </a:pPr>
            <a:r>
              <a:rPr lang="fr-FR" sz="1050">
                <a:solidFill>
                  <a:srgbClr val="7030A0"/>
                </a:solidFill>
              </a:rPr>
              <a:t>E3 (electricity)</a:t>
            </a:r>
            <a:endParaRPr lang="fr-FR" sz="1050" baseline="-25000">
              <a:solidFill>
                <a:srgbClr val="7030A0"/>
              </a:solidFill>
            </a:endParaRPr>
          </a:p>
        </p:txBody>
      </p:sp>
      <p:sp>
        <p:nvSpPr>
          <p:cNvPr id="19" name="ZoneTexte 19"/>
          <p:cNvSpPr/>
          <p:nvPr/>
        </p:nvSpPr>
        <p:spPr bwMode="auto">
          <a:xfrm>
            <a:off x="8092876" y="965006"/>
            <a:ext cx="798617" cy="253916"/>
          </a:xfrm>
          <a:prstGeom prst="rect">
            <a:avLst/>
          </a:prstGeom>
          <a:noFill/>
          <a:effectLst/>
        </p:spPr>
        <p:txBody>
          <a:bodyPr wrap="none" rtlCol="0">
            <a:spAutoFit/>
          </a:bodyPr>
          <a:lstStyle/>
          <a:p>
            <a:pPr algn="ctr">
              <a:defRPr/>
            </a:pPr>
            <a:r>
              <a:rPr lang="fr-FR" sz="1050"/>
              <a:t>E0'''' (heat)</a:t>
            </a:r>
            <a:endParaRPr lang="fr-FR" sz="1050" baseline="-25000"/>
          </a:p>
        </p:txBody>
      </p:sp>
      <p:cxnSp>
        <p:nvCxnSpPr>
          <p:cNvPr id="20" name="Connecteur droit avec flèche 22"/>
          <p:cNvCxnSpPr>
            <a:cxnSpLocks/>
            <a:stCxn id="9" idx="3"/>
            <a:endCxn id="13" idx="1"/>
          </p:cNvCxnSpPr>
          <p:nvPr/>
        </p:nvCxnSpPr>
        <p:spPr bwMode="auto">
          <a:xfrm>
            <a:off x="1822572"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25"/>
          <p:cNvCxnSpPr>
            <a:cxnSpLocks/>
            <a:stCxn id="13" idx="3"/>
            <a:endCxn id="14" idx="1"/>
          </p:cNvCxnSpPr>
          <p:nvPr/>
        </p:nvCxnSpPr>
        <p:spPr bwMode="auto">
          <a:xfrm>
            <a:off x="3914399"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28"/>
          <p:cNvCxnSpPr>
            <a:cxnSpLocks/>
            <a:stCxn id="14" idx="3"/>
            <a:endCxn id="15" idx="1"/>
          </p:cNvCxnSpPr>
          <p:nvPr/>
        </p:nvCxnSpPr>
        <p:spPr bwMode="auto">
          <a:xfrm>
            <a:off x="6006226"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31"/>
          <p:cNvCxnSpPr>
            <a:cxnSpLocks/>
            <a:stCxn id="15" idx="3"/>
          </p:cNvCxnSpPr>
          <p:nvPr/>
        </p:nvCxnSpPr>
        <p:spPr bwMode="auto">
          <a:xfrm>
            <a:off x="8098053" y="1221428"/>
            <a:ext cx="687785"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36"/>
          <p:cNvCxnSpPr>
            <a:cxnSpLocks/>
            <a:stCxn id="9" idx="2"/>
            <a:endCxn id="25" idx="0"/>
          </p:cNvCxnSpPr>
          <p:nvPr/>
        </p:nvCxnSpPr>
        <p:spPr bwMode="auto">
          <a:xfrm flipH="1">
            <a:off x="1308272" y="1528405"/>
            <a:ext cx="3761"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39"/>
          <p:cNvSpPr/>
          <p:nvPr/>
        </p:nvSpPr>
        <p:spPr bwMode="auto">
          <a:xfrm>
            <a:off x="806372" y="1789663"/>
            <a:ext cx="1003800" cy="253916"/>
          </a:xfrm>
          <a:prstGeom prst="rect">
            <a:avLst/>
          </a:prstGeom>
          <a:noFill/>
          <a:effectLst/>
        </p:spPr>
        <p:txBody>
          <a:bodyPr wrap="none" rtlCol="0">
            <a:spAutoFit/>
          </a:bodyPr>
          <a:lstStyle/>
          <a:p>
            <a:pPr algn="ctr">
              <a:defRPr/>
            </a:pPr>
            <a:r>
              <a:rPr lang="fr-FR" sz="1050">
                <a:solidFill>
                  <a:srgbClr val="FF0000"/>
                </a:solidFill>
              </a:rPr>
              <a:t>E0' (cell losses)</a:t>
            </a:r>
            <a:endParaRPr lang="fr-FR" sz="1050" baseline="-25000" dirty="0"/>
          </a:p>
        </p:txBody>
      </p:sp>
      <p:cxnSp>
        <p:nvCxnSpPr>
          <p:cNvPr id="26" name="Connecteur droit avec flèche 40"/>
          <p:cNvCxnSpPr>
            <a:cxnSpLocks/>
            <a:stCxn id="13" idx="2"/>
            <a:endCxn id="27" idx="0"/>
          </p:cNvCxnSpPr>
          <p:nvPr/>
        </p:nvCxnSpPr>
        <p:spPr bwMode="auto">
          <a:xfrm>
            <a:off x="3403860" y="1528405"/>
            <a:ext cx="8461"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41"/>
          <p:cNvSpPr/>
          <p:nvPr/>
        </p:nvSpPr>
        <p:spPr bwMode="auto">
          <a:xfrm>
            <a:off x="2722068" y="1789663"/>
            <a:ext cx="1380506" cy="253916"/>
          </a:xfrm>
          <a:prstGeom prst="rect">
            <a:avLst/>
          </a:prstGeom>
          <a:noFill/>
          <a:effectLst/>
        </p:spPr>
        <p:txBody>
          <a:bodyPr wrap="none" rtlCol="0">
            <a:spAutoFit/>
          </a:bodyPr>
          <a:lstStyle/>
          <a:p>
            <a:pPr algn="ctr">
              <a:defRPr/>
            </a:pPr>
            <a:r>
              <a:rPr lang="fr-FR" sz="1050">
                <a:solidFill>
                  <a:srgbClr val="0070C0"/>
                </a:solidFill>
              </a:rPr>
              <a:t>E0'' (converter losses)</a:t>
            </a:r>
            <a:endParaRPr lang="fr-FR" sz="1050" baseline="-25000" dirty="0"/>
          </a:p>
        </p:txBody>
      </p:sp>
      <p:cxnSp>
        <p:nvCxnSpPr>
          <p:cNvPr id="28" name="Connecteur droit avec flèche 42"/>
          <p:cNvCxnSpPr>
            <a:cxnSpLocks/>
            <a:stCxn id="14" idx="2"/>
            <a:endCxn id="29" idx="0"/>
          </p:cNvCxnSpPr>
          <p:nvPr/>
        </p:nvCxnSpPr>
        <p:spPr bwMode="auto">
          <a:xfrm flipH="1">
            <a:off x="5494612" y="1528405"/>
            <a:ext cx="1075"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ZoneTexte 43"/>
          <p:cNvSpPr/>
          <p:nvPr/>
        </p:nvSpPr>
        <p:spPr bwMode="auto">
          <a:xfrm>
            <a:off x="4826801" y="1789663"/>
            <a:ext cx="1335622" cy="253916"/>
          </a:xfrm>
          <a:prstGeom prst="rect">
            <a:avLst/>
          </a:prstGeom>
          <a:noFill/>
          <a:effectLst/>
        </p:spPr>
        <p:txBody>
          <a:bodyPr wrap="none" rtlCol="0">
            <a:spAutoFit/>
          </a:bodyPr>
          <a:lstStyle/>
          <a:p>
            <a:pPr algn="ctr">
              <a:defRPr/>
            </a:pPr>
            <a:r>
              <a:rPr lang="fr-FR" sz="1050">
                <a:solidFill>
                  <a:schemeClr val="accent5"/>
                </a:solidFill>
              </a:rPr>
              <a:t>E0''' (network losses)</a:t>
            </a:r>
            <a:endParaRPr lang="fr-FR" sz="1050" baseline="-25000" dirty="0"/>
          </a:p>
        </p:txBody>
      </p:sp>
      <p:sp>
        <p:nvSpPr>
          <p:cNvPr id="2" name="Rectangle 35">
            <a:extLst>
              <a:ext uri="{FF2B5EF4-FFF2-40B4-BE49-F238E27FC236}">
                <a16:creationId xmlns:a16="http://schemas.microsoft.com/office/drawing/2014/main" id="{9693AD94-C72A-5F5F-F155-0EDCD1BAEAEA}"/>
              </a:ext>
            </a:extLst>
          </p:cNvPr>
          <p:cNvSpPr/>
          <p:nvPr/>
        </p:nvSpPr>
        <p:spPr bwMode="auto">
          <a:xfrm>
            <a:off x="35496" y="647188"/>
            <a:ext cx="9032962" cy="1389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a:defRPr/>
            </a:pPr>
            <a:endParaRPr lang="fr-FR" sz="4400">
              <a:solidFill>
                <a:schemeClr val="bg1">
                  <a:lumMod val="75000"/>
                </a:schemeClr>
              </a:solidFill>
            </a:endParaRPr>
          </a:p>
        </p:txBody>
      </p:sp>
      <p:sp>
        <p:nvSpPr>
          <p:cNvPr id="3" name="Rectangle 35">
            <a:extLst>
              <a:ext uri="{FF2B5EF4-FFF2-40B4-BE49-F238E27FC236}">
                <a16:creationId xmlns:a16="http://schemas.microsoft.com/office/drawing/2014/main" id="{141CB8F2-FF56-8A22-D45C-E62B96D2C7EB}"/>
              </a:ext>
            </a:extLst>
          </p:cNvPr>
          <p:cNvSpPr/>
          <p:nvPr/>
        </p:nvSpPr>
        <p:spPr bwMode="auto">
          <a:xfrm>
            <a:off x="97971" y="2094707"/>
            <a:ext cx="9032962" cy="880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3" name="Rectangle 35">
            <a:extLst>
              <a:ext uri="{FF2B5EF4-FFF2-40B4-BE49-F238E27FC236}">
                <a16:creationId xmlns:a16="http://schemas.microsoft.com/office/drawing/2014/main" id="{408F351F-322C-83C6-D655-1A3037B6C3BC}"/>
              </a:ext>
            </a:extLst>
          </p:cNvPr>
          <p:cNvSpPr/>
          <p:nvPr/>
        </p:nvSpPr>
        <p:spPr bwMode="auto">
          <a:xfrm>
            <a:off x="111038" y="3033298"/>
            <a:ext cx="9032962" cy="1389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p>
          <a:p>
            <a:pPr marL="0" indent="-358775" defTabSz="457200">
              <a:buNone/>
              <a:tabLst>
                <a:tab pos="358775" algn="l"/>
              </a:tabLst>
              <a:defRPr/>
            </a:pPr>
            <a:r>
              <a:rPr lang="fr-FR" dirty="0"/>
              <a:t>8 variables: 4 flows (F</a:t>
            </a:r>
            <a:r>
              <a:rPr lang="fr-FR" baseline="-25000" dirty="0"/>
              <a:t>01</a:t>
            </a:r>
            <a:r>
              <a:rPr lang="fr-FR" dirty="0"/>
              <a:t>, F</a:t>
            </a:r>
            <a:r>
              <a:rPr lang="fr-FR" baseline="-25000" dirty="0"/>
              <a:t>12</a:t>
            </a:r>
            <a:r>
              <a:rPr lang="fr-FR" dirty="0"/>
              <a:t>, F</a:t>
            </a:r>
            <a:r>
              <a:rPr lang="fr-FR" baseline="-25000" dirty="0"/>
              <a:t>21</a:t>
            </a:r>
            <a:r>
              <a:rPr lang="fr-FR" dirty="0"/>
              <a:t> and F</a:t>
            </a:r>
            <a:r>
              <a:rPr lang="fr-FR" baseline="-25000" dirty="0"/>
              <a:t>20</a:t>
            </a:r>
            <a:r>
              <a:rPr lang="fr-FR" dirty="0"/>
              <a:t>) + 2 stocks (S</a:t>
            </a:r>
            <a:r>
              <a:rPr lang="fr-FR" baseline="-25000" dirty="0"/>
              <a:t>1</a:t>
            </a:r>
            <a:r>
              <a:rPr lang="fr-FR" dirty="0"/>
              <a:t> and S</a:t>
            </a:r>
            <a:r>
              <a:rPr lang="fr-FR" baseline="-25000" dirty="0"/>
              <a:t>2</a:t>
            </a:r>
            <a:r>
              <a:rPr lang="fr-FR" dirty="0"/>
              <a:t>) + 2 stock changes (</a:t>
            </a:r>
            <a:r>
              <a:rPr lang="el-GR" dirty="0"/>
              <a:t>Δ</a:t>
            </a:r>
            <a:r>
              <a:rPr lang="fr-FR" dirty="0"/>
              <a:t>S</a:t>
            </a:r>
            <a:r>
              <a:rPr lang="fr-FR" baseline="-25000" dirty="0"/>
              <a:t>1</a:t>
            </a:r>
            <a:r>
              <a:rPr lang="fr-FR" dirty="0"/>
              <a:t> and </a:t>
            </a:r>
            <a:r>
              <a:rPr lang="el-GR" dirty="0"/>
              <a:t>Δ</a:t>
            </a:r>
            <a:r>
              <a:rPr lang="fr-FR" dirty="0"/>
              <a:t>S</a:t>
            </a:r>
            <a:r>
              <a:rPr lang="fr-FR" baseline="-25000" dirty="0"/>
              <a:t>2</a:t>
            </a:r>
            <a:r>
              <a:rPr lang="fr-FR" dirty="0"/>
              <a:t>)
=</a:t>
            </a:r>
          </a:p>
          <a:p>
            <a:pPr marL="0" indent="-358775" defTabSz="457200">
              <a:buNone/>
              <a:tabLst>
                <a:tab pos="358775" algn="l"/>
              </a:tabLst>
              <a:defRPr/>
            </a:pPr>
            <a:r>
              <a:rPr lang="fr-FR" dirty="0"/>
              <a:t>2 </a:t>
            </a:r>
            <a:r>
              <a:rPr lang="fr-FR" dirty="0" err="1"/>
              <a:t>parameters</a:t>
            </a:r>
            <a:r>
              <a:rPr lang="fr-FR" dirty="0"/>
              <a:t>: Input M (</a:t>
            </a:r>
            <a:r>
              <a:rPr lang="fr-FR" i="1" dirty="0" err="1">
                <a:solidFill>
                  <a:srgbClr val="FF0000"/>
                </a:solidFill>
              </a:rPr>
              <a:t>Measured</a:t>
            </a:r>
            <a:r>
              <a:rPr lang="fr-FR" dirty="0"/>
              <a:t>) := F</a:t>
            </a:r>
            <a:r>
              <a:rPr lang="fr-FR" baseline="-25000" dirty="0"/>
              <a:t>01</a:t>
            </a:r>
            <a:r>
              <a:rPr lang="fr-FR" dirty="0"/>
              <a:t> and </a:t>
            </a:r>
            <a:r>
              <a:rPr lang="fr-FR" dirty="0" err="1"/>
              <a:t>recycling</a:t>
            </a:r>
            <a:r>
              <a:rPr lang="fr-FR" dirty="0"/>
              <a:t> rate </a:t>
            </a:r>
            <a:r>
              <a:rPr lang="el-GR" dirty="0"/>
              <a:t>α</a:t>
            </a:r>
            <a:r>
              <a:rPr lang="fr-FR" dirty="0"/>
              <a:t> (</a:t>
            </a:r>
            <a:r>
              <a:rPr lang="fr-FR" i="1" dirty="0" err="1">
                <a:solidFill>
                  <a:srgbClr val="FF0000"/>
                </a:solidFill>
              </a:rPr>
              <a:t>parameter</a:t>
            </a:r>
            <a:r>
              <a:rPr lang="fr-FR" dirty="0"/>
              <a:t>) := F</a:t>
            </a:r>
            <a:r>
              <a:rPr lang="fr-FR" baseline="-25000" dirty="0"/>
              <a:t>21</a:t>
            </a:r>
            <a:r>
              <a:rPr lang="fr-FR" dirty="0"/>
              <a:t> / F</a:t>
            </a:r>
            <a:r>
              <a:rPr lang="fr-FR" baseline="-25000" dirty="0"/>
              <a:t>12</a:t>
            </a:r>
            <a:endParaRPr dirty="0"/>
          </a:p>
          <a:p>
            <a:pPr marL="0" indent="-358775" defTabSz="457200">
              <a:buNone/>
              <a:tabLst>
                <a:tab pos="358775" algn="l"/>
              </a:tabLst>
              <a:defRPr/>
            </a:pPr>
            <a:r>
              <a:rPr lang="fr-FR" dirty="0"/>
              <a:t>+</a:t>
            </a:r>
            <a:endParaRPr dirty="0"/>
          </a:p>
          <a:p>
            <a:pPr marL="0" indent="-358775" defTabSz="457200">
              <a:buNone/>
              <a:tabLst>
                <a:tab pos="358775" algn="l"/>
              </a:tabLst>
              <a:defRPr/>
            </a:pPr>
            <a:r>
              <a:rPr lang="fr-FR" dirty="0"/>
              <a:t>2 flow conservation </a:t>
            </a:r>
            <a:r>
              <a:rPr lang="fr-FR" dirty="0" err="1"/>
              <a:t>equations</a:t>
            </a:r>
            <a:r>
              <a:rPr lang="fr-FR" dirty="0"/>
              <a:t> (one per process)</a:t>
            </a:r>
            <a:endParaRPr dirty="0"/>
          </a:p>
          <a:p>
            <a:pPr marL="0" indent="-358775" defTabSz="457200">
              <a:buNone/>
              <a:tabLst>
                <a:tab pos="358775" algn="l"/>
              </a:tabLst>
              <a:defRPr/>
            </a:pPr>
            <a:r>
              <a:rPr lang="fr-FR" dirty="0"/>
              <a:t>+</a:t>
            </a:r>
            <a:endParaRPr dirty="0"/>
          </a:p>
          <a:p>
            <a:pPr marL="0" indent="-358775" defTabSz="457200">
              <a:buNone/>
              <a:tabLst>
                <a:tab pos="358775" algn="l"/>
              </a:tabLst>
              <a:defRPr/>
            </a:pPr>
            <a:r>
              <a:rPr lang="fr-FR" dirty="0"/>
              <a:t>2*2 </a:t>
            </a:r>
            <a:r>
              <a:rPr lang="fr-FR" i="1" dirty="0">
                <a:solidFill>
                  <a:srgbClr val="FF0000"/>
                </a:solidFill>
              </a:rPr>
              <a:t>stocks variables </a:t>
            </a:r>
            <a:r>
              <a:rPr lang="fr-FR" dirty="0"/>
              <a:t>(S</a:t>
            </a:r>
            <a:r>
              <a:rPr lang="fr-FR" baseline="-25000" dirty="0"/>
              <a:t>1</a:t>
            </a:r>
            <a:r>
              <a:rPr lang="fr-FR" dirty="0"/>
              <a:t>, S</a:t>
            </a:r>
            <a:r>
              <a:rPr lang="fr-FR" baseline="-25000" dirty="0"/>
              <a:t>2</a:t>
            </a:r>
            <a:r>
              <a:rPr lang="fr-FR" dirty="0"/>
              <a:t>, </a:t>
            </a:r>
            <a:r>
              <a:rPr lang="el-GR" dirty="0">
                <a:latin typeface="Times New Roman"/>
                <a:cs typeface="Times New Roman"/>
              </a:rPr>
              <a:t>Δ</a:t>
            </a:r>
            <a:r>
              <a:rPr lang="fr-FR" dirty="0">
                <a:latin typeface="Times New Roman"/>
                <a:cs typeface="Times New Roman"/>
              </a:rPr>
              <a:t>S</a:t>
            </a:r>
            <a:r>
              <a:rPr lang="fr-FR" baseline="-25000" dirty="0">
                <a:latin typeface="Times New Roman"/>
                <a:cs typeface="Times New Roman"/>
              </a:rPr>
              <a:t>1</a:t>
            </a:r>
            <a:r>
              <a:rPr lang="fr-FR" dirty="0"/>
              <a:t> et </a:t>
            </a:r>
            <a:r>
              <a:rPr lang="el-GR" dirty="0">
                <a:latin typeface="Times New Roman"/>
                <a:cs typeface="Times New Roman"/>
              </a:rPr>
              <a:t>Δ</a:t>
            </a:r>
            <a:r>
              <a:rPr lang="fr-FR" dirty="0">
                <a:latin typeface="Times New Roman"/>
                <a:cs typeface="Times New Roman"/>
              </a:rPr>
              <a:t>S</a:t>
            </a:r>
            <a:r>
              <a:rPr lang="fr-FR" baseline="-25000" dirty="0">
                <a:latin typeface="Times New Roman"/>
                <a:cs typeface="Times New Roman"/>
              </a:rPr>
              <a:t>2</a:t>
            </a:r>
            <a:r>
              <a:rPr lang="fr-FR" dirty="0"/>
              <a:t>)</a:t>
            </a:r>
            <a:r>
              <a:rPr lang="fr-FR" i="1" dirty="0">
                <a:solidFill>
                  <a:srgbClr val="FF0000"/>
                </a:solidFill>
              </a:rPr>
              <a:t> </a:t>
            </a:r>
            <a:r>
              <a:rPr lang="fr-FR" i="1" dirty="0" err="1">
                <a:solidFill>
                  <a:srgbClr val="FF0000"/>
                </a:solidFill>
              </a:rPr>
              <a:t>ignored</a:t>
            </a:r>
            <a:r>
              <a:rPr lang="fr-FR" i="1" dirty="0">
                <a:solidFill>
                  <a:srgbClr val="FF0000"/>
                </a:solidFill>
              </a:rPr>
              <a:t> </a:t>
            </a:r>
            <a:r>
              <a:rPr lang="fr-FR" i="1" dirty="0" err="1">
                <a:solidFill>
                  <a:srgbClr val="FF0000"/>
                </a:solidFill>
              </a:rPr>
              <a:t>because</a:t>
            </a:r>
            <a:r>
              <a:rPr lang="fr-FR" i="1" dirty="0">
                <a:solidFill>
                  <a:srgbClr val="FF0000"/>
                </a:solidFill>
              </a:rPr>
              <a:t> </a:t>
            </a:r>
            <a:r>
              <a:rPr lang="fr-FR" i="1" dirty="0" err="1">
                <a:solidFill>
                  <a:srgbClr val="FF0000"/>
                </a:solidFill>
              </a:rPr>
              <a:t>we</a:t>
            </a:r>
            <a:r>
              <a:rPr lang="fr-FR" i="1" dirty="0">
                <a:solidFill>
                  <a:srgbClr val="FF0000"/>
                </a:solidFill>
              </a:rPr>
              <a:t> </a:t>
            </a:r>
            <a:r>
              <a:rPr lang="fr-FR" i="1" dirty="0" err="1">
                <a:solidFill>
                  <a:srgbClr val="FF0000"/>
                </a:solidFill>
              </a:rPr>
              <a:t>consider</a:t>
            </a:r>
            <a:r>
              <a:rPr lang="fr-FR" i="1" dirty="0">
                <a:solidFill>
                  <a:srgbClr val="FF0000"/>
                </a:solidFill>
              </a:rPr>
              <a:t> the </a:t>
            </a:r>
            <a:r>
              <a:rPr lang="fr-FR" i="1" dirty="0" err="1">
                <a:solidFill>
                  <a:srgbClr val="FF0000"/>
                </a:solidFill>
              </a:rPr>
              <a:t>stationary</a:t>
            </a:r>
            <a:r>
              <a:rPr lang="fr-FR" i="1" dirty="0">
                <a:solidFill>
                  <a:srgbClr val="FF0000"/>
                </a:solidFill>
              </a:rPr>
              <a:t> model</a:t>
            </a:r>
            <a:r>
              <a:rPr lang="fr-FR" dirty="0"/>
              <a:t> (</a:t>
            </a:r>
            <a:r>
              <a:rPr lang="fr-FR" dirty="0">
                <a:latin typeface="Times New Roman"/>
                <a:cs typeface="Times New Roman"/>
              </a:rPr>
              <a:t>≠</a:t>
            </a:r>
            <a:r>
              <a:rPr lang="fr-FR" dirty="0"/>
              <a:t> </a:t>
            </a:r>
            <a:r>
              <a:rPr lang="fr-FR" dirty="0" err="1"/>
              <a:t>dynamic</a:t>
            </a:r>
            <a:r>
              <a:rPr lang="fr-FR" dirty="0"/>
              <a:t>) </a:t>
            </a:r>
            <a:r>
              <a:rPr lang="fr-FR" dirty="0" err="1"/>
              <a:t>because</a:t>
            </a:r>
            <a:r>
              <a:rPr lang="fr-FR" dirty="0"/>
              <a:t> </a:t>
            </a:r>
            <a:r>
              <a:rPr lang="fr-FR" dirty="0" err="1"/>
              <a:t>we</a:t>
            </a:r>
            <a:r>
              <a:rPr lang="fr-FR" dirty="0"/>
              <a:t> are </a:t>
            </a:r>
            <a:r>
              <a:rPr lang="fr-FR" dirty="0" err="1"/>
              <a:t>interested</a:t>
            </a:r>
            <a:r>
              <a:rPr lang="fr-FR" dirty="0"/>
              <a:t> in a </a:t>
            </a:r>
            <a:r>
              <a:rPr lang="fr-FR" dirty="0" err="1"/>
              <a:t>whole</a:t>
            </a:r>
            <a:r>
              <a:rPr lang="fr-FR" dirty="0"/>
              <a:t> </a:t>
            </a:r>
            <a:r>
              <a:rPr lang="fr-FR" dirty="0" err="1"/>
              <a:t>year</a:t>
            </a:r>
            <a:r>
              <a:rPr lang="fr-FR" dirty="0"/>
              <a:t> (= Assumption of no net accumulation over a long time horizon)</a:t>
            </a:r>
            <a:endParaRPr dirty="0"/>
          </a:p>
          <a:p>
            <a:pPr marL="0" indent="-358775" defTabSz="457200">
              <a:buNone/>
              <a:tabLst>
                <a:tab pos="358775" algn="l"/>
              </a:tabLst>
              <a:defRPr/>
            </a:pPr>
            <a:endParaRPr lang="fr-FR" dirty="0"/>
          </a:p>
          <a:p>
            <a:pPr marL="0" indent="-358775" defTabSz="457200">
              <a:buNone/>
              <a:tabLst>
                <a:tab pos="358775" algn="l"/>
              </a:tabLst>
              <a:defRPr/>
            </a:pPr>
            <a:r>
              <a:rPr lang="fr-FR" b="1" dirty="0"/>
              <a:t>Question</a:t>
            </a:r>
            <a:r>
              <a:rPr lang="fr-FR" dirty="0"/>
              <a:t> : Express </a:t>
            </a:r>
            <a:r>
              <a:rPr lang="fr-FR" dirty="0" err="1"/>
              <a:t>each</a:t>
            </a:r>
            <a:r>
              <a:rPr lang="fr-FR" dirty="0"/>
              <a:t> of the 8 variables </a:t>
            </a:r>
            <a:r>
              <a:rPr lang="fr-FR" dirty="0" err="1"/>
              <a:t>only</a:t>
            </a:r>
            <a:r>
              <a:rPr lang="fr-FR" dirty="0"/>
              <a:t> </a:t>
            </a:r>
            <a:r>
              <a:rPr lang="fr-FR" dirty="0" err="1"/>
              <a:t>according</a:t>
            </a:r>
            <a:r>
              <a:rPr lang="fr-FR" dirty="0"/>
              <a:t> to the 2 </a:t>
            </a:r>
            <a:r>
              <a:rPr lang="fr-FR" dirty="0" err="1"/>
              <a:t>parameters</a:t>
            </a:r>
            <a:r>
              <a:rPr lang="fr-FR" dirty="0"/>
              <a:t> on the </a:t>
            </a:r>
            <a:r>
              <a:rPr lang="fr-FR" dirty="0" err="1"/>
              <a:t>next</a:t>
            </a:r>
            <a:r>
              <a:rPr lang="fr-FR" dirty="0"/>
              <a:t> slide.</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17</a:t>
            </a:fld>
            <a:endParaRPr lang="fr-FR"/>
          </a:p>
        </p:txBody>
      </p:sp>
      <p:sp>
        <p:nvSpPr>
          <p:cNvPr id="6" name="Title 3"/>
          <p:cNvSpPr>
            <a:spLocks noGrp="1"/>
          </p:cNvSpPr>
          <p:nvPr>
            <p:ph type="title"/>
          </p:nvPr>
        </p:nvSpPr>
        <p:spPr bwMode="auto"/>
        <p:txBody>
          <a:bodyPr>
            <a:normAutofit/>
          </a:bodyPr>
          <a:lstStyle/>
          <a:p>
            <a:pPr>
              <a:defRPr/>
            </a:pPr>
            <a:r>
              <a:rPr lang="fr-FR"/>
              <a:t>Exo2: Algebraic Solving an MFA by Hand (Question)</a:t>
            </a:r>
            <a:endParaRPr/>
          </a:p>
        </p:txBody>
      </p:sp>
      <p:sp>
        <p:nvSpPr>
          <p:cNvPr id="7" name="TextBox 4"/>
          <p:cNvSpPr/>
          <p:nvPr/>
        </p:nvSpPr>
        <p:spPr bwMode="auto">
          <a:xfrm>
            <a:off x="471878" y="4363790"/>
            <a:ext cx="8472191" cy="461665"/>
          </a:xfrm>
          <a:prstGeom prst="rect">
            <a:avLst/>
          </a:prstGeom>
          <a:noFill/>
        </p:spPr>
        <p:txBody>
          <a:bodyPr wrap="none" rtlCol="0">
            <a:spAutoFit/>
          </a:bodyPr>
          <a:lstStyle/>
          <a:p>
            <a:pPr marL="0" lvl="1" algn="r">
              <a:defRPr/>
            </a:pPr>
            <a:r>
              <a:rPr lang="fr-FR" sz="1200"/>
              <a:t>[S. Pauliuk, « </a:t>
            </a:r>
            <a:r>
              <a:rPr lang="en-US" sz="1200"/>
              <a:t>IEooc Methods2 Lecture1:</a:t>
            </a:r>
            <a:br>
              <a:rPr lang="en-US" sz="1200"/>
            </a:br>
            <a:r>
              <a:rPr lang="en-US" sz="1200"/>
              <a:t>MFA system models and their analytical and numerical solution</a:t>
            </a:r>
            <a:r>
              <a:rPr lang="fr-FR" sz="1200"/>
              <a:t> », </a:t>
            </a:r>
            <a:r>
              <a:rPr lang="fr-FR" sz="1200" u="sng">
                <a:hlinkClick r:id="rId3" tooltip="https://youtu.be/562-lBuoF1Q"/>
              </a:rPr>
              <a:t>https://youtu.be/562-lBuoF1Q</a:t>
            </a:r>
            <a:r>
              <a:rPr lang="fr-FR" sz="1200"/>
              <a:t>, d’après Daniel B. Müller de NTNU]</a:t>
            </a:r>
            <a:endParaRPr/>
          </a:p>
        </p:txBody>
      </p:sp>
      <p:sp>
        <p:nvSpPr>
          <p:cNvPr id="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9" name="Connecteur droit avec flèche 25"/>
          <p:cNvCxnSpPr>
            <a:cxnSpLocks/>
            <a:endCxn id="10"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11"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12"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cteur droit avec flèche 34"/>
          <p:cNvCxnSpPr>
            <a:cxnSpLocks/>
            <a:stCxn id="10" idx="3"/>
            <a:endCxn id="1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Connecteur droit avec flèche 37"/>
          <p:cNvCxnSpPr>
            <a:cxnSpLocks/>
            <a:endCxn id="10"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20"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21"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3"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a:p>
        </p:txBody>
      </p:sp>
      <p:cxnSp>
        <p:nvCxnSpPr>
          <p:cNvPr id="24" name="Connecteur droit avec flèche 81"/>
          <p:cNvCxnSpPr>
            <a:cxnSpLocks/>
            <a:stCxn id="1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6" name="Connecteur droit avec flèche 85"/>
          <p:cNvCxnSpPr>
            <a:cxnSpLocks/>
            <a:endCxn id="1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8"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29"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30"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3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dirty="0"/>
              <a:t>Transport</a:t>
            </a:r>
            <a:endParaRPr lang="fr-FR" sz="1050" baseline="-2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p>
          <a:p>
            <a:pPr marL="0" indent="-358775" defTabSz="457200">
              <a:buNone/>
              <a:tabLst>
                <a:tab pos="358775" algn="l"/>
                <a:tab pos="1881188" algn="l"/>
              </a:tabLst>
              <a:defRPr/>
            </a:pPr>
            <a:r>
              <a:rPr lang="fr-FR" dirty="0"/>
              <a:t>The </a:t>
            </a:r>
            <a:r>
              <a:rPr lang="fr-FR" dirty="0" err="1"/>
              <a:t>answer</a:t>
            </a:r>
            <a:r>
              <a:rPr lang="fr-FR" dirty="0"/>
              <a:t> </a:t>
            </a:r>
            <a:r>
              <a:rPr lang="fr-FR" dirty="0" err="1"/>
              <a:t>is</a:t>
            </a:r>
            <a:r>
              <a:rPr lang="fr-FR" dirty="0"/>
              <a:t> </a:t>
            </a:r>
            <a:r>
              <a:rPr lang="fr-FR" dirty="0" err="1"/>
              <a:t>highlighted</a:t>
            </a:r>
            <a:r>
              <a:rPr lang="fr-FR" dirty="0"/>
              <a:t> in </a:t>
            </a:r>
            <a:r>
              <a:rPr lang="fr-FR" i="1" dirty="0" err="1">
                <a:solidFill>
                  <a:srgbClr val="FF0000"/>
                </a:solidFill>
              </a:rPr>
              <a:t>red</a:t>
            </a:r>
            <a:r>
              <a:rPr lang="fr-FR" dirty="0"/>
              <a:t>:</a:t>
            </a:r>
            <a:endParaRPr dirty="0"/>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dirty="0"/>
              <a:t>Hypo. </a:t>
            </a:r>
            <a:r>
              <a:rPr lang="fr-FR" dirty="0" err="1"/>
              <a:t>Steady</a:t>
            </a:r>
            <a:r>
              <a:rPr lang="fr-FR" dirty="0"/>
              <a:t> state:	</a:t>
            </a:r>
            <a:r>
              <a:rPr lang="fr-FR" dirty="0">
                <a:solidFill>
                  <a:srgbClr val="FF0000"/>
                </a:solidFill>
              </a:rPr>
              <a:t>S</a:t>
            </a:r>
            <a:r>
              <a:rPr lang="fr-FR" baseline="-25000" dirty="0">
                <a:solidFill>
                  <a:srgbClr val="FF0000"/>
                </a:solidFill>
              </a:rPr>
              <a:t>1</a:t>
            </a:r>
            <a:r>
              <a:rPr lang="fr-FR" dirty="0">
                <a:solidFill>
                  <a:srgbClr val="FF0000"/>
                </a:solidFill>
              </a:rPr>
              <a:t> = ?</a:t>
            </a:r>
            <a:r>
              <a:rPr lang="fr-FR" dirty="0"/>
              <a:t> and </a:t>
            </a:r>
            <a:r>
              <a:rPr lang="fr-FR" dirty="0">
                <a:solidFill>
                  <a:srgbClr val="FF0000"/>
                </a:solidFill>
              </a:rPr>
              <a:t>S</a:t>
            </a:r>
            <a:r>
              <a:rPr lang="fr-FR" baseline="-25000" dirty="0">
                <a:solidFill>
                  <a:srgbClr val="FF0000"/>
                </a:solidFill>
              </a:rPr>
              <a:t>2</a:t>
            </a:r>
            <a:r>
              <a:rPr lang="fr-FR" dirty="0">
                <a:solidFill>
                  <a:srgbClr val="FF0000"/>
                </a:solidFill>
              </a:rPr>
              <a:t> = ?? </a:t>
            </a:r>
            <a:r>
              <a:rPr lang="fr-FR" dirty="0"/>
              <a:t>(not </a:t>
            </a:r>
            <a:r>
              <a:rPr lang="fr-FR" dirty="0" err="1"/>
              <a:t>necessarily</a:t>
            </a:r>
            <a:r>
              <a:rPr lang="fr-FR" dirty="0"/>
              <a:t> 0) and</a:t>
            </a:r>
            <a:r>
              <a:rPr lang="fr-FR" dirty="0">
                <a:solidFill>
                  <a:srgbClr val="FF0000"/>
                </a:solidFill>
              </a:rPr>
              <a:t> </a:t>
            </a:r>
            <a:r>
              <a:rPr lang="el-GR" dirty="0">
                <a:solidFill>
                  <a:srgbClr val="FF0000"/>
                </a:solidFill>
              </a:rPr>
              <a:t>Δ</a:t>
            </a:r>
            <a:r>
              <a:rPr lang="fr-FR" dirty="0">
                <a:solidFill>
                  <a:srgbClr val="FF0000"/>
                </a:solidFill>
              </a:rPr>
              <a:t>S</a:t>
            </a:r>
            <a:r>
              <a:rPr lang="fr-FR" baseline="-25000" dirty="0">
                <a:solidFill>
                  <a:srgbClr val="FF0000"/>
                </a:solidFill>
              </a:rPr>
              <a:t>1</a:t>
            </a:r>
            <a:r>
              <a:rPr lang="fr-FR" dirty="0">
                <a:solidFill>
                  <a:srgbClr val="FF0000"/>
                </a:solidFill>
              </a:rPr>
              <a:t> = </a:t>
            </a:r>
            <a:r>
              <a:rPr lang="el-GR" dirty="0">
                <a:solidFill>
                  <a:srgbClr val="FF0000"/>
                </a:solidFill>
              </a:rPr>
              <a:t>Δ</a:t>
            </a:r>
            <a:r>
              <a:rPr lang="fr-FR" dirty="0">
                <a:solidFill>
                  <a:srgbClr val="FF0000"/>
                </a:solidFill>
              </a:rPr>
              <a:t>S</a:t>
            </a:r>
            <a:r>
              <a:rPr lang="fr-FR" baseline="-25000" dirty="0">
                <a:solidFill>
                  <a:srgbClr val="FF0000"/>
                </a:solidFill>
              </a:rPr>
              <a:t>2</a:t>
            </a:r>
            <a:r>
              <a:rPr lang="fr-FR" dirty="0">
                <a:solidFill>
                  <a:srgbClr val="FF0000"/>
                </a:solidFill>
              </a:rPr>
              <a:t> = 0</a:t>
            </a:r>
            <a:endParaRPr dirty="0"/>
          </a:p>
          <a:p>
            <a:pPr marL="0" indent="-358775" defTabSz="457200">
              <a:buNone/>
              <a:tabLst>
                <a:tab pos="358775" algn="l"/>
                <a:tab pos="1881188" algn="l"/>
              </a:tabLst>
              <a:defRPr/>
            </a:pPr>
            <a:endParaRPr lang="fr-FR" dirty="0">
              <a:solidFill>
                <a:srgbClr val="FF0000"/>
              </a:solidFill>
            </a:endParaRPr>
          </a:p>
          <a:p>
            <a:pPr marL="0" indent="-358775" defTabSz="457200">
              <a:buNone/>
              <a:tabLst>
                <a:tab pos="358775" algn="l"/>
                <a:tab pos="1881188" algn="l"/>
              </a:tabLst>
              <a:defRPr/>
            </a:pPr>
            <a:r>
              <a:rPr lang="fr-FR" dirty="0" err="1"/>
              <a:t>Definition</a:t>
            </a:r>
            <a:r>
              <a:rPr lang="fr-FR" dirty="0"/>
              <a:t> of D:	</a:t>
            </a:r>
            <a:r>
              <a:rPr lang="fr-FR" dirty="0">
                <a:solidFill>
                  <a:srgbClr val="FF0000"/>
                </a:solidFill>
              </a:rPr>
              <a:t>F</a:t>
            </a:r>
            <a:r>
              <a:rPr lang="fr-FR" baseline="-25000" dirty="0">
                <a:solidFill>
                  <a:srgbClr val="FF0000"/>
                </a:solidFill>
              </a:rPr>
              <a:t>01</a:t>
            </a:r>
            <a:r>
              <a:rPr lang="fr-FR" dirty="0">
                <a:solidFill>
                  <a:srgbClr val="FF0000"/>
                </a:solidFill>
              </a:rPr>
              <a:t> = M</a:t>
            </a:r>
            <a:endParaRPr dirty="0"/>
          </a:p>
          <a:p>
            <a:pPr marL="0" indent="-358775" defTabSz="457200">
              <a:buNone/>
              <a:tabLst>
                <a:tab pos="358775" algn="l"/>
                <a:tab pos="1881188" algn="l"/>
              </a:tabLst>
              <a:defRPr/>
            </a:pPr>
            <a:endParaRPr lang="fr-FR" dirty="0">
              <a:solidFill>
                <a:srgbClr val="FF0000"/>
              </a:solidFill>
            </a:endParaRPr>
          </a:p>
          <a:p>
            <a:pPr marL="0" indent="-358775" defTabSz="457200">
              <a:buNone/>
              <a:tabLst>
                <a:tab pos="358775" algn="l"/>
                <a:tab pos="1881188" algn="l"/>
              </a:tabLst>
              <a:defRPr/>
            </a:pPr>
            <a:r>
              <a:rPr lang="fr-FR" dirty="0"/>
              <a:t>Balance of Process Flow 1:	F</a:t>
            </a:r>
            <a:r>
              <a:rPr lang="fr-FR" baseline="-25000" dirty="0"/>
              <a:t>01</a:t>
            </a:r>
            <a:r>
              <a:rPr lang="fr-FR" dirty="0"/>
              <a:t> + F</a:t>
            </a:r>
            <a:r>
              <a:rPr lang="fr-FR" baseline="-25000" dirty="0"/>
              <a:t>21</a:t>
            </a:r>
            <a:r>
              <a:rPr lang="fr-FR" dirty="0"/>
              <a:t> = F</a:t>
            </a:r>
            <a:r>
              <a:rPr lang="fr-FR" baseline="-25000" dirty="0"/>
              <a:t>12</a:t>
            </a:r>
            <a:r>
              <a:rPr lang="fr-FR" dirty="0"/>
              <a:t> &lt;=&gt; D + </a:t>
            </a:r>
            <a:r>
              <a:rPr lang="el-GR" dirty="0"/>
              <a:t>α</a:t>
            </a:r>
            <a:r>
              <a:rPr lang="fr-FR" dirty="0"/>
              <a:t>.F</a:t>
            </a:r>
            <a:r>
              <a:rPr lang="fr-FR" baseline="-25000" dirty="0"/>
              <a:t>12</a:t>
            </a:r>
            <a:r>
              <a:rPr lang="fr-FR" dirty="0"/>
              <a:t> = F</a:t>
            </a:r>
            <a:r>
              <a:rPr lang="fr-FR" baseline="-25000" dirty="0"/>
              <a:t>12</a:t>
            </a:r>
            <a:r>
              <a:rPr lang="fr-FR" dirty="0"/>
              <a:t> &lt;=&gt; </a:t>
            </a:r>
            <a:r>
              <a:rPr lang="fr-FR" dirty="0">
                <a:solidFill>
                  <a:srgbClr val="FF0000"/>
                </a:solidFill>
              </a:rPr>
              <a:t>F</a:t>
            </a:r>
            <a:r>
              <a:rPr lang="fr-FR" baseline="-25000" dirty="0">
                <a:solidFill>
                  <a:srgbClr val="FF0000"/>
                </a:solidFill>
              </a:rPr>
              <a:t>12</a:t>
            </a:r>
            <a:r>
              <a:rPr lang="fr-FR" dirty="0">
                <a:solidFill>
                  <a:srgbClr val="FF0000"/>
                </a:solidFill>
              </a:rPr>
              <a:t> = M/(1-</a:t>
            </a:r>
            <a:r>
              <a:rPr lang="el-GR" dirty="0">
                <a:solidFill>
                  <a:srgbClr val="FF0000"/>
                </a:solidFill>
              </a:rPr>
              <a:t>α</a:t>
            </a:r>
            <a:r>
              <a:rPr lang="fr-FR" dirty="0">
                <a:solidFill>
                  <a:srgbClr val="FF0000"/>
                </a:solidFill>
              </a:rPr>
              <a:t>)</a:t>
            </a:r>
            <a:endParaRPr dirty="0"/>
          </a:p>
          <a:p>
            <a:pPr marL="0" indent="-358775" defTabSz="457200">
              <a:buNone/>
              <a:tabLst>
                <a:tab pos="358775" algn="l"/>
                <a:tab pos="1881188" algn="l"/>
              </a:tabLst>
              <a:defRPr/>
            </a:pPr>
            <a:endParaRPr lang="fr-FR" dirty="0">
              <a:solidFill>
                <a:srgbClr val="FF0000"/>
              </a:solidFill>
            </a:endParaRPr>
          </a:p>
          <a:p>
            <a:pPr marL="0" indent="-358775" defTabSz="457200">
              <a:buNone/>
              <a:tabLst>
                <a:tab pos="358775" algn="l"/>
                <a:tab pos="1881188" algn="l"/>
              </a:tabLst>
              <a:defRPr/>
            </a:pPr>
            <a:r>
              <a:rPr lang="fr-FR" dirty="0"/>
              <a:t>Balance of Process Flow 2:	F</a:t>
            </a:r>
            <a:r>
              <a:rPr lang="fr-FR" baseline="-25000" dirty="0"/>
              <a:t>12</a:t>
            </a:r>
            <a:r>
              <a:rPr lang="fr-FR" dirty="0"/>
              <a:t> = F</a:t>
            </a:r>
            <a:r>
              <a:rPr lang="fr-FR" baseline="-25000" dirty="0"/>
              <a:t>20</a:t>
            </a:r>
            <a:r>
              <a:rPr lang="fr-FR" dirty="0"/>
              <a:t> + F</a:t>
            </a:r>
            <a:r>
              <a:rPr lang="fr-FR" baseline="-25000" dirty="0"/>
              <a:t>21</a:t>
            </a:r>
            <a:r>
              <a:rPr lang="fr-FR" dirty="0"/>
              <a:t> &lt;=&gt; F</a:t>
            </a:r>
            <a:r>
              <a:rPr lang="fr-FR" baseline="-25000" dirty="0"/>
              <a:t>12</a:t>
            </a:r>
            <a:r>
              <a:rPr lang="fr-FR" dirty="0"/>
              <a:t> = F</a:t>
            </a:r>
            <a:r>
              <a:rPr lang="fr-FR" baseline="-25000" dirty="0"/>
              <a:t>20</a:t>
            </a:r>
            <a:r>
              <a:rPr lang="fr-FR" dirty="0"/>
              <a:t> + F</a:t>
            </a:r>
            <a:r>
              <a:rPr lang="fr-FR" baseline="-25000" dirty="0"/>
              <a:t>21</a:t>
            </a:r>
            <a:r>
              <a:rPr lang="fr-FR" dirty="0"/>
              <a:t> &lt;=&gt; F</a:t>
            </a:r>
            <a:r>
              <a:rPr lang="fr-FR" baseline="-25000" dirty="0"/>
              <a:t>12</a:t>
            </a:r>
            <a:r>
              <a:rPr lang="fr-FR" dirty="0"/>
              <a:t> = F</a:t>
            </a:r>
            <a:r>
              <a:rPr lang="fr-FR" baseline="-25000" dirty="0"/>
              <a:t>20</a:t>
            </a:r>
            <a:r>
              <a:rPr lang="fr-FR" dirty="0"/>
              <a:t> + </a:t>
            </a:r>
            <a:r>
              <a:rPr lang="el-GR" dirty="0"/>
              <a:t>α</a:t>
            </a:r>
            <a:r>
              <a:rPr lang="fr-FR" dirty="0"/>
              <a:t>.F</a:t>
            </a:r>
            <a:r>
              <a:rPr lang="fr-FR" baseline="-25000" dirty="0"/>
              <a:t>12</a:t>
            </a:r>
            <a:r>
              <a:rPr lang="fr-FR" dirty="0"/>
              <a:t> &lt;=&gt; F</a:t>
            </a:r>
            <a:r>
              <a:rPr lang="fr-FR" baseline="-25000" dirty="0"/>
              <a:t>20</a:t>
            </a:r>
            <a:r>
              <a:rPr lang="fr-FR" dirty="0"/>
              <a:t> = (1-</a:t>
            </a:r>
            <a:r>
              <a:rPr lang="el-GR" dirty="0"/>
              <a:t>α</a:t>
            </a:r>
            <a:r>
              <a:rPr lang="fr-FR" dirty="0"/>
              <a:t>).F</a:t>
            </a:r>
            <a:r>
              <a:rPr lang="fr-FR" baseline="-25000" dirty="0"/>
              <a:t>12</a:t>
            </a:r>
            <a:r>
              <a:rPr lang="fr-FR" dirty="0"/>
              <a:t> = (1-</a:t>
            </a:r>
            <a:r>
              <a:rPr lang="el-GR" dirty="0"/>
              <a:t>α</a:t>
            </a:r>
            <a:r>
              <a:rPr lang="fr-FR" dirty="0"/>
              <a:t>).M/(1-</a:t>
            </a:r>
            <a:r>
              <a:rPr lang="el-GR" dirty="0"/>
              <a:t>α</a:t>
            </a:r>
            <a:r>
              <a:rPr lang="fr-FR" dirty="0"/>
              <a:t>) = M</a:t>
            </a:r>
            <a:endParaRPr dirty="0"/>
          </a:p>
          <a:p>
            <a:pPr marL="0" indent="-358775" defTabSz="457200">
              <a:buNone/>
              <a:tabLst>
                <a:tab pos="358775" algn="l"/>
                <a:tab pos="1881188" algn="l"/>
              </a:tabLst>
              <a:defRPr/>
            </a:pPr>
            <a:r>
              <a:rPr lang="fr-FR" dirty="0"/>
              <a:t>(</a:t>
            </a:r>
            <a:r>
              <a:rPr lang="fr-FR" dirty="0" err="1"/>
              <a:t>Faster</a:t>
            </a:r>
            <a:r>
              <a:rPr lang="fr-FR" dirty="0"/>
              <a:t> </a:t>
            </a:r>
            <a:r>
              <a:rPr lang="fr-FR" dirty="0" err="1"/>
              <a:t>method</a:t>
            </a:r>
            <a:r>
              <a:rPr lang="fr-FR" dirty="0"/>
              <a:t> to </a:t>
            </a:r>
            <a:r>
              <a:rPr lang="fr-FR" dirty="0" err="1"/>
              <a:t>find</a:t>
            </a:r>
            <a:r>
              <a:rPr lang="fr-FR" dirty="0"/>
              <a:t> F</a:t>
            </a:r>
            <a:r>
              <a:rPr lang="fr-FR" baseline="-25000" dirty="0"/>
              <a:t>20</a:t>
            </a:r>
            <a:r>
              <a:rPr lang="fr-FR" dirty="0"/>
              <a:t> : balance of the flow of the </a:t>
            </a:r>
            <a:r>
              <a:rPr lang="fr-FR" dirty="0" err="1"/>
              <a:t>entire</a:t>
            </a:r>
            <a:r>
              <a:rPr lang="fr-FR" dirty="0"/>
              <a:t> system in the </a:t>
            </a:r>
            <a:r>
              <a:rPr lang="fr-FR" dirty="0" err="1"/>
              <a:t>dotted</a:t>
            </a:r>
            <a:r>
              <a:rPr lang="fr-FR" dirty="0"/>
              <a:t> </a:t>
            </a:r>
            <a:r>
              <a:rPr lang="fr-FR" dirty="0" err="1"/>
              <a:t>lines</a:t>
            </a:r>
            <a:r>
              <a:rPr lang="fr-FR" dirty="0"/>
              <a:t>: F</a:t>
            </a:r>
            <a:r>
              <a:rPr lang="fr-FR" baseline="-25000" dirty="0"/>
              <a:t>01</a:t>
            </a:r>
            <a:r>
              <a:rPr lang="fr-FR" dirty="0"/>
              <a:t> = </a:t>
            </a:r>
            <a:r>
              <a:rPr lang="fr-FR" dirty="0">
                <a:solidFill>
                  <a:srgbClr val="FF0000"/>
                </a:solidFill>
              </a:rPr>
              <a:t>F</a:t>
            </a:r>
            <a:r>
              <a:rPr lang="fr-FR" baseline="-25000" dirty="0">
                <a:solidFill>
                  <a:srgbClr val="FF0000"/>
                </a:solidFill>
              </a:rPr>
              <a:t>20</a:t>
            </a:r>
            <a:r>
              <a:rPr lang="fr-FR" dirty="0">
                <a:solidFill>
                  <a:srgbClr val="FF0000"/>
                </a:solidFill>
              </a:rPr>
              <a:t> = M</a:t>
            </a:r>
            <a:r>
              <a:rPr lang="fr-FR" dirty="0"/>
              <a:t>)</a:t>
            </a:r>
            <a:endParaRPr dirty="0"/>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dirty="0" err="1"/>
              <a:t>Definition</a:t>
            </a:r>
            <a:r>
              <a:rPr lang="fr-FR" dirty="0"/>
              <a:t> of </a:t>
            </a:r>
            <a:r>
              <a:rPr lang="el-GR" dirty="0"/>
              <a:t>α</a:t>
            </a:r>
            <a:r>
              <a:rPr lang="fr-FR" dirty="0"/>
              <a:t>:	</a:t>
            </a:r>
            <a:r>
              <a:rPr lang="fr-FR" dirty="0">
                <a:solidFill>
                  <a:srgbClr val="FF0000"/>
                </a:solidFill>
              </a:rPr>
              <a:t>F</a:t>
            </a:r>
            <a:r>
              <a:rPr lang="fr-FR" baseline="-25000" dirty="0">
                <a:solidFill>
                  <a:srgbClr val="FF0000"/>
                </a:solidFill>
              </a:rPr>
              <a:t>21</a:t>
            </a:r>
            <a:r>
              <a:rPr lang="fr-FR" dirty="0">
                <a:solidFill>
                  <a:srgbClr val="FF0000"/>
                </a:solidFill>
              </a:rPr>
              <a:t> =</a:t>
            </a:r>
            <a:r>
              <a:rPr lang="fr-FR" dirty="0"/>
              <a:t> </a:t>
            </a:r>
            <a:r>
              <a:rPr lang="el-GR" dirty="0"/>
              <a:t>α</a:t>
            </a:r>
            <a:r>
              <a:rPr lang="fr-FR" dirty="0"/>
              <a:t>.F</a:t>
            </a:r>
            <a:r>
              <a:rPr lang="fr-FR" baseline="-25000" dirty="0"/>
              <a:t>12</a:t>
            </a:r>
            <a:r>
              <a:rPr lang="fr-FR" dirty="0"/>
              <a:t> </a:t>
            </a:r>
            <a:r>
              <a:rPr lang="fr-FR" dirty="0">
                <a:solidFill>
                  <a:srgbClr val="FF0000"/>
                </a:solidFill>
              </a:rPr>
              <a:t>= </a:t>
            </a:r>
            <a:r>
              <a:rPr lang="el-GR" dirty="0">
                <a:solidFill>
                  <a:srgbClr val="FF0000"/>
                </a:solidFill>
              </a:rPr>
              <a:t>α</a:t>
            </a:r>
            <a:r>
              <a:rPr lang="fr-FR" dirty="0">
                <a:solidFill>
                  <a:srgbClr val="FF0000"/>
                </a:solidFill>
              </a:rPr>
              <a:t>.M/(1-</a:t>
            </a:r>
            <a:r>
              <a:rPr lang="el-GR" dirty="0">
                <a:solidFill>
                  <a:srgbClr val="FF0000"/>
                </a:solidFill>
              </a:rPr>
              <a:t>α</a:t>
            </a:r>
            <a:r>
              <a:rPr lang="fr-FR" dirty="0">
                <a:solidFill>
                  <a:srgbClr val="FF0000"/>
                </a:solidFill>
              </a:rPr>
              <a:t>)</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18</a:t>
            </a:fld>
            <a:endParaRPr lang="fr-FR"/>
          </a:p>
        </p:txBody>
      </p:sp>
      <p:sp>
        <p:nvSpPr>
          <p:cNvPr id="6" name="Title 3"/>
          <p:cNvSpPr>
            <a:spLocks noGrp="1"/>
          </p:cNvSpPr>
          <p:nvPr>
            <p:ph type="title"/>
          </p:nvPr>
        </p:nvSpPr>
        <p:spPr bwMode="auto"/>
        <p:txBody>
          <a:bodyPr>
            <a:normAutofit/>
          </a:bodyPr>
          <a:lstStyle/>
          <a:p>
            <a:pPr>
              <a:defRPr/>
            </a:pPr>
            <a:r>
              <a:rPr lang="fr-FR"/>
              <a:t>Exo2: Algebraic solution of an MFA by hand (solution)</a:t>
            </a:r>
            <a:endParaRPr/>
          </a:p>
        </p:txBody>
      </p:sp>
      <p:sp>
        <p:nvSpPr>
          <p:cNvPr id="7" name="TextBox 4"/>
          <p:cNvSpPr/>
          <p:nvPr/>
        </p:nvSpPr>
        <p:spPr bwMode="auto">
          <a:xfrm>
            <a:off x="471877" y="4363790"/>
            <a:ext cx="8472192" cy="461665"/>
          </a:xfrm>
          <a:prstGeom prst="rect">
            <a:avLst/>
          </a:prstGeom>
          <a:noFill/>
        </p:spPr>
        <p:txBody>
          <a:bodyPr wrap="none" rtlCol="0">
            <a:spAutoFit/>
          </a:bodyPr>
          <a:lstStyle/>
          <a:p>
            <a:pPr marL="0" lvl="1" algn="r">
              <a:defRPr/>
            </a:pPr>
            <a:r>
              <a:rPr lang="fr-FR" sz="1200"/>
              <a:t>[S. Pauliuk, « </a:t>
            </a:r>
            <a:r>
              <a:rPr lang="en-US" sz="1200"/>
              <a:t>IEooc Methods2 Lecture1:</a:t>
            </a:r>
            <a:br>
              <a:rPr lang="en-US" sz="1200"/>
            </a:br>
            <a:r>
              <a:rPr lang="en-US" sz="1200"/>
              <a:t>MFA system models and their analytical and numerical solution</a:t>
            </a:r>
            <a:r>
              <a:rPr lang="fr-FR" sz="1200"/>
              <a:t> », </a:t>
            </a:r>
            <a:r>
              <a:rPr lang="fr-FR" sz="1200" u="sng">
                <a:hlinkClick r:id="rId2" tooltip="https://youtu.be/562-lBuoF1Q"/>
              </a:rPr>
              <a:t>https://youtu.be/562-lBuoF1Q</a:t>
            </a:r>
            <a:r>
              <a:rPr lang="fr-FR" sz="1200"/>
              <a:t>, d’après Daniel B. Müller de NTNU]</a:t>
            </a:r>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6"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2"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3"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3" name="Rectangle 35">
            <a:extLst>
              <a:ext uri="{FF2B5EF4-FFF2-40B4-BE49-F238E27FC236}">
                <a16:creationId xmlns:a16="http://schemas.microsoft.com/office/drawing/2014/main" id="{895A3591-B5BE-48AA-FFB7-FB5CFE799486}"/>
              </a:ext>
            </a:extLst>
          </p:cNvPr>
          <p:cNvSpPr/>
          <p:nvPr/>
        </p:nvSpPr>
        <p:spPr bwMode="auto">
          <a:xfrm>
            <a:off x="35496" y="3147814"/>
            <a:ext cx="9032962" cy="192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8" name="Rectangle 35">
            <a:extLst>
              <a:ext uri="{FF2B5EF4-FFF2-40B4-BE49-F238E27FC236}">
                <a16:creationId xmlns:a16="http://schemas.microsoft.com/office/drawing/2014/main" id="{8171B4ED-D749-654D-931F-821C800E52FE}"/>
              </a:ext>
            </a:extLst>
          </p:cNvPr>
          <p:cNvSpPr/>
          <p:nvPr/>
        </p:nvSpPr>
        <p:spPr bwMode="auto">
          <a:xfrm>
            <a:off x="35496" y="3422173"/>
            <a:ext cx="9032962" cy="877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a:defRPr/>
            </a:pPr>
            <a:endParaRPr lang="fr-FR" sz="4400">
              <a:solidFill>
                <a:schemeClr val="bg1">
                  <a:lumMod val="75000"/>
                </a:schemeClr>
              </a:solidFill>
            </a:endParaRPr>
          </a:p>
        </p:txBody>
      </p:sp>
      <p:sp>
        <p:nvSpPr>
          <p:cNvPr id="9" name="Rectangle 35">
            <a:extLst>
              <a:ext uri="{FF2B5EF4-FFF2-40B4-BE49-F238E27FC236}">
                <a16:creationId xmlns:a16="http://schemas.microsoft.com/office/drawing/2014/main" id="{45836DD2-DBA6-D3C1-5422-1E4AF4A5BC9B}"/>
              </a:ext>
            </a:extLst>
          </p:cNvPr>
          <p:cNvSpPr/>
          <p:nvPr/>
        </p:nvSpPr>
        <p:spPr bwMode="auto">
          <a:xfrm>
            <a:off x="35496" y="2283718"/>
            <a:ext cx="9032962" cy="780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p>
              <a:p>
                <a:pPr marL="0" indent="-358775" defTabSz="457200">
                  <a:buNone/>
                  <a:tabLst>
                    <a:tab pos="358775" algn="l"/>
                    <a:tab pos="1881188" algn="l"/>
                  </a:tabLst>
                  <a:defRPr/>
                </a:pPr>
                <a:r>
                  <a:rPr lang="fr-FR" dirty="0"/>
                  <a:t>Suppose </a:t>
                </a:r>
                <a:r>
                  <a:rPr lang="fr-FR" dirty="0" err="1"/>
                  <a:t>consumption</a:t>
                </a:r>
                <a:r>
                  <a:rPr lang="fr-FR" dirty="0"/>
                  <a:t> </a:t>
                </a:r>
                <a:r>
                  <a:rPr lang="fr-FR" dirty="0" err="1"/>
                  <a:t>remains</a:t>
                </a:r>
                <a:r>
                  <a:rPr lang="fr-FR" dirty="0"/>
                  <a:t> constant, but the </a:t>
                </a:r>
                <a:r>
                  <a:rPr lang="fr-FR" dirty="0" err="1"/>
                  <a:t>recycling</a:t>
                </a:r>
                <a:r>
                  <a:rPr lang="fr-FR" dirty="0"/>
                  <a:t> rate </a:t>
                </a:r>
                <a:r>
                  <a:rPr lang="fr-FR" dirty="0" err="1"/>
                  <a:t>increases</a:t>
                </a:r>
                <a:r>
                  <a:rPr lang="fr-FR" dirty="0"/>
                  <a:t> by 10%.
</a:t>
                </a:r>
                <a:r>
                  <a:rPr lang="fr-FR" dirty="0" err="1"/>
                  <a:t>Quantify</a:t>
                </a:r>
                <a:r>
                  <a:rPr lang="fr-FR" dirty="0"/>
                  <a:t> the </a:t>
                </a:r>
                <a:r>
                  <a:rPr lang="fr-FR" dirty="0" err="1"/>
                  <a:t>decline</a:t>
                </a:r>
                <a:r>
                  <a:rPr lang="fr-FR" dirty="0"/>
                  <a:t> in the extraction of </a:t>
                </a:r>
                <a:r>
                  <a:rPr lang="fr-FR" dirty="0" err="1"/>
                  <a:t>raw</a:t>
                </a:r>
                <a:r>
                  <a:rPr lang="fr-FR" dirty="0"/>
                  <a:t> </a:t>
                </a:r>
                <a:r>
                  <a:rPr lang="fr-FR" dirty="0" err="1"/>
                  <a:t>materials</a:t>
                </a:r>
                <a:r>
                  <a:rPr lang="fr-FR" dirty="0"/>
                  <a:t> </a:t>
                </a:r>
                <a:r>
                  <a:rPr lang="fr-FR" dirty="0" err="1"/>
                  <a:t>from</a:t>
                </a:r>
                <a:r>
                  <a:rPr lang="fr-FR" dirty="0"/>
                  <a:t> the </a:t>
                </a:r>
                <a:r>
                  <a:rPr lang="fr-FR" dirty="0" err="1"/>
                  <a:t>environment</a:t>
                </a:r>
                <a:r>
                  <a:rPr lang="fr-FR" dirty="0"/>
                  <a:t>.</a:t>
                </a:r>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dirty="0" err="1"/>
                  <a:t>We</a:t>
                </a:r>
                <a:r>
                  <a:rPr lang="fr-FR" dirty="0"/>
                  <a:t> note :</a:t>
                </a:r>
              </a:p>
              <a:p>
                <a:pPr marL="0" indent="-358775" defTabSz="457200">
                  <a:tabLst>
                    <a:tab pos="358775" algn="l"/>
                    <a:tab pos="1881188" algn="l"/>
                  </a:tabLst>
                  <a:defRPr/>
                </a:pPr>
                <a14:m>
                  <m:oMath xmlns:m="http://schemas.openxmlformats.org/officeDocument/2006/math">
                    <m:sSubSup>
                      <m:sSubSupPr>
                        <m:ctrlPr>
                          <a:rPr lang="ar-SA" i="1">
                            <a:latin typeface="Cambria Math" panose="02040503050406030204" pitchFamily="18" charset="0"/>
                            <a:ea typeface="Cambria Math"/>
                            <a:cs typeface="Cambria Math"/>
                          </a:rPr>
                        </m:ctrlPr>
                      </m:sSubSupPr>
                      <m:e>
                        <m:r>
                          <a:rPr lang="ar-SA" b="0" i="1">
                            <a:latin typeface="Cambria Math"/>
                          </a:rPr>
                          <m:t>𝐹</m:t>
                        </m:r>
                      </m:e>
                      <m:sub>
                        <m:r>
                          <a:rPr lang="ar-SA" b="0" i="1">
                            <a:latin typeface="Cambria Math"/>
                          </a:rPr>
                          <m:t>12</m:t>
                        </m:r>
                      </m:sub>
                      <m:sup>
                        <m:r>
                          <a:rPr lang="ar-SA" b="0" i="1" smtClean="0">
                            <a:latin typeface="Cambria Math" panose="02040503050406030204" pitchFamily="18" charset="0"/>
                          </a:rPr>
                          <m:t>𝑜</m:t>
                        </m:r>
                        <m:r>
                          <a:rPr lang="fr-FR" b="0" i="1" smtClean="0">
                            <a:latin typeface="Cambria Math" panose="02040503050406030204" pitchFamily="18" charset="0"/>
                          </a:rPr>
                          <m:t>𝑙𝑑</m:t>
                        </m:r>
                      </m:sup>
                    </m:sSubSup>
                    <m:r>
                      <a:rPr lang="ar-SA" b="0" i="1">
                        <a:latin typeface="Cambria Math"/>
                      </a:rPr>
                      <m:t>=</m:t>
                    </m:r>
                    <m:f>
                      <m:fPr>
                        <m:type m:val="skw"/>
                        <m:ctrlPr>
                          <a:rPr lang="ar-SA" b="0" i="1">
                            <a:latin typeface="Cambria Math" panose="02040503050406030204" pitchFamily="18" charset="0"/>
                            <a:ea typeface="Cambria Math"/>
                            <a:cs typeface="Cambria Math"/>
                          </a:rPr>
                        </m:ctrlPr>
                      </m:fPr>
                      <m:num>
                        <m:sSup>
                          <m:sSupPr>
                            <m:ctrlPr>
                              <a:rPr lang="ar-SA" b="0" i="1">
                                <a:latin typeface="Cambria Math" panose="02040503050406030204" pitchFamily="18" charset="0"/>
                                <a:ea typeface="Cambria Math"/>
                                <a:cs typeface="Cambria Math"/>
                              </a:rPr>
                            </m:ctrlPr>
                          </m:sSupPr>
                          <m:e>
                            <m:r>
                              <a:rPr lang="ar-SA" b="0" i="1">
                                <a:latin typeface="Cambria Math"/>
                              </a:rPr>
                              <m:t>𝑀</m:t>
                            </m:r>
                          </m:e>
                          <m:sup>
                            <m:r>
                              <a:rPr lang="fr-FR" b="0" i="1" smtClean="0">
                                <a:latin typeface="Cambria Math" panose="02040503050406030204" pitchFamily="18" charset="0"/>
                              </a:rPr>
                              <m:t>𝑜𝑙𝑑</m:t>
                            </m:r>
                          </m:sup>
                        </m:sSup>
                      </m:num>
                      <m:den>
                        <m:r>
                          <a:rPr lang="ar-SA" b="0" i="1">
                            <a:latin typeface="Cambria Math"/>
                          </a:rPr>
                          <m:t>1−</m:t>
                        </m:r>
                        <m:r>
                          <m:rPr>
                            <m:sty m:val="p"/>
                          </m:rPr>
                          <a:rPr lang="el-GR" b="0" i="1">
                            <a:latin typeface="Cambria Math"/>
                          </a:rPr>
                          <m:t>α</m:t>
                        </m:r>
                      </m:den>
                    </m:f>
                    <m:r>
                      <a:rPr lang="ar-SA" b="0" i="1">
                        <a:latin typeface="Cambria Math"/>
                      </a:rPr>
                      <m:t> </m:t>
                    </m:r>
                  </m:oMath>
                </a14:m>
                <a:r>
                  <a:rPr lang="ar-SA" dirty="0"/>
                  <a:t> (</a:t>
                </a:r>
                <a:r>
                  <a:rPr lang="fr-FR" dirty="0"/>
                  <a:t>cf. previous slide where M is renamed </a:t>
                </a:r>
                <a14:m>
                  <m:oMath xmlns:m="http://schemas.openxmlformats.org/officeDocument/2006/math">
                    <m:sSup>
                      <m:sSupPr>
                        <m:ctrlPr>
                          <a:rPr lang="ar-SA" i="1">
                            <a:latin typeface="Cambria Math" panose="02040503050406030204" pitchFamily="18" charset="0"/>
                            <a:ea typeface="Cambria Math"/>
                            <a:cs typeface="Cambria Math"/>
                          </a:rPr>
                        </m:ctrlPr>
                      </m:sSupPr>
                      <m:e>
                        <m:r>
                          <a:rPr lang="ar-SA" b="0" i="1">
                            <a:latin typeface="Cambria Math"/>
                          </a:rPr>
                          <m:t>𝑀</m:t>
                        </m:r>
                      </m:e>
                      <m:sup>
                        <m:r>
                          <a:rPr lang="ar-SA" b="0" i="1">
                            <a:latin typeface="Cambria Math"/>
                          </a:rPr>
                          <m:t>𝑛</m:t>
                        </m:r>
                        <m:r>
                          <a:rPr lang="fr-FR" b="0" i="1" smtClean="0">
                            <a:latin typeface="Cambria Math" panose="02040503050406030204" pitchFamily="18" charset="0"/>
                          </a:rPr>
                          <m:t>𝑒𝑤</m:t>
                        </m:r>
                      </m:sup>
                    </m:sSup>
                  </m:oMath>
                </a14:m>
                <a:r>
                  <a:rPr lang="fr-FR" dirty="0"/>
                  <a:t>)</a:t>
                </a:r>
                <a:endParaRPr lang="ar-SA" dirty="0"/>
              </a:p>
              <a:p>
                <a:pPr marL="0" indent="-358775" defTabSz="457200">
                  <a:tabLst>
                    <a:tab pos="358775" algn="l"/>
                    <a:tab pos="1881188" algn="l"/>
                  </a:tabLst>
                  <a:defRPr/>
                </a:pPr>
                <a14:m>
                  <m:oMath xmlns:m="http://schemas.openxmlformats.org/officeDocument/2006/math">
                    <m:sSubSup>
                      <m:sSubSupPr>
                        <m:ctrlPr>
                          <a:rPr lang="ar-SA" i="1">
                            <a:latin typeface="Cambria Math" panose="02040503050406030204" pitchFamily="18" charset="0"/>
                            <a:ea typeface="Cambria Math"/>
                            <a:cs typeface="Cambria Math"/>
                          </a:rPr>
                        </m:ctrlPr>
                      </m:sSubSupPr>
                      <m:e>
                        <m:r>
                          <a:rPr lang="ar-SA" i="1">
                            <a:latin typeface="Cambria Math"/>
                          </a:rPr>
                          <m:t>𝐹</m:t>
                        </m:r>
                      </m:e>
                      <m:sub>
                        <m:r>
                          <a:rPr lang="ar-SA" i="1">
                            <a:latin typeface="Cambria Math"/>
                          </a:rPr>
                          <m:t>12</m:t>
                        </m:r>
                      </m:sub>
                      <m:sup>
                        <m:r>
                          <a:rPr lang="ar-SA" b="0" i="1">
                            <a:latin typeface="Cambria Math"/>
                          </a:rPr>
                          <m:t>𝑛</m:t>
                        </m:r>
                        <m:r>
                          <a:rPr lang="fr-FR" b="0" i="1" smtClean="0">
                            <a:latin typeface="Cambria Math" panose="02040503050406030204" pitchFamily="18" charset="0"/>
                          </a:rPr>
                          <m:t>𝑒𝑤</m:t>
                        </m:r>
                      </m:sup>
                    </m:sSubSup>
                    <m:r>
                      <a:rPr lang="ar-SA" i="1">
                        <a:latin typeface="Cambria Math"/>
                      </a:rPr>
                      <m:t>=</m:t>
                    </m:r>
                    <m:f>
                      <m:fPr>
                        <m:type m:val="skw"/>
                        <m:ctrlPr>
                          <a:rPr lang="ar-SA" i="1">
                            <a:latin typeface="Cambria Math" panose="02040503050406030204" pitchFamily="18" charset="0"/>
                            <a:ea typeface="Cambria Math"/>
                            <a:cs typeface="Cambria Math"/>
                          </a:rPr>
                        </m:ctrlPr>
                      </m:fPr>
                      <m:num>
                        <m:sSup>
                          <m:sSupPr>
                            <m:ctrlPr>
                              <a:rPr lang="ar-SA" i="1">
                                <a:latin typeface="Cambria Math" panose="02040503050406030204" pitchFamily="18" charset="0"/>
                                <a:ea typeface="Cambria Math"/>
                                <a:cs typeface="Cambria Math"/>
                              </a:rPr>
                            </m:ctrlPr>
                          </m:sSupPr>
                          <m:e>
                            <m:r>
                              <a:rPr lang="ar-SA" b="0" i="1">
                                <a:latin typeface="Cambria Math"/>
                              </a:rPr>
                              <m:t>𝑀</m:t>
                            </m:r>
                          </m:e>
                          <m:sup>
                            <m:r>
                              <a:rPr lang="ar-SA" b="0" i="1">
                                <a:latin typeface="Cambria Math"/>
                              </a:rPr>
                              <m:t>𝑛</m:t>
                            </m:r>
                            <m:r>
                              <a:rPr lang="fr-FR" b="0" i="1" smtClean="0">
                                <a:latin typeface="Cambria Math" panose="02040503050406030204" pitchFamily="18" charset="0"/>
                              </a:rPr>
                              <m:t>𝑒𝑤</m:t>
                            </m:r>
                          </m:sup>
                        </m:sSup>
                      </m:num>
                      <m:den>
                        <m:r>
                          <a:rPr lang="ar-SA" i="1">
                            <a:latin typeface="Cambria Math"/>
                          </a:rPr>
                          <m:t>1−</m:t>
                        </m:r>
                        <m:r>
                          <a:rPr lang="ar-SA" b="0" i="1">
                            <a:latin typeface="Cambria Math"/>
                          </a:rPr>
                          <m:t>1,1.</m:t>
                        </m:r>
                        <m:r>
                          <m:rPr>
                            <m:sty m:val="p"/>
                          </m:rPr>
                          <a:rPr lang="el-GR" i="1">
                            <a:latin typeface="Cambria Math"/>
                          </a:rPr>
                          <m:t>α</m:t>
                        </m:r>
                      </m:den>
                    </m:f>
                    <m:r>
                      <a:rPr lang="ar-SA" i="1">
                        <a:latin typeface="Cambria Math"/>
                      </a:rPr>
                      <m:t> </m:t>
                    </m:r>
                  </m:oMath>
                </a14:m>
                <a:r>
                  <a:rPr lang="ar-SA" dirty="0"/>
                  <a:t>(</a:t>
                </a:r>
                <a:r>
                  <a:rPr lang="fr-FR" dirty="0"/>
                  <a:t>Same with recycling rate increased by 10%)</a:t>
                </a:r>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dirty="0" err="1"/>
                  <a:t>Since</a:t>
                </a:r>
                <a:r>
                  <a:rPr lang="fr-FR" dirty="0"/>
                  <a:t> </a:t>
                </a:r>
                <a:r>
                  <a:rPr lang="fr-FR" dirty="0" err="1"/>
                  <a:t>we</a:t>
                </a:r>
                <a:r>
                  <a:rPr lang="fr-FR" dirty="0"/>
                  <a:t> </a:t>
                </a:r>
                <a:r>
                  <a:rPr lang="fr-FR" dirty="0" err="1"/>
                  <a:t>want</a:t>
                </a:r>
                <a:r>
                  <a:rPr lang="fr-FR" dirty="0"/>
                  <a:t> the F12 </a:t>
                </a:r>
                <a:r>
                  <a:rPr lang="fr-FR" dirty="0" err="1"/>
                  <a:t>consumption</a:t>
                </a:r>
                <a:r>
                  <a:rPr lang="fr-FR" dirty="0"/>
                  <a:t> to </a:t>
                </a:r>
                <a:r>
                  <a:rPr lang="fr-FR" dirty="0" err="1"/>
                  <a:t>remain</a:t>
                </a:r>
                <a:r>
                  <a:rPr lang="fr-FR" dirty="0"/>
                  <a:t> constant,</a:t>
                </a:r>
                <a:br>
                  <a:rPr lang="fr-FR" dirty="0"/>
                </a:br>
                <a:r>
                  <a:rPr lang="fr-FR" dirty="0"/>
                  <a:t>one </a:t>
                </a:r>
                <a:r>
                  <a:rPr lang="fr-FR" dirty="0" err="1"/>
                  <a:t>equalizes</a:t>
                </a:r>
                <a:r>
                  <a:rPr lang="fr-FR" dirty="0"/>
                  <a:t> </a:t>
                </a:r>
                <a:r>
                  <a:rPr lang="fr-FR" dirty="0" err="1"/>
                  <a:t>its</a:t>
                </a:r>
                <a:r>
                  <a:rPr lang="fr-FR" dirty="0"/>
                  <a:t> </a:t>
                </a:r>
                <a:r>
                  <a:rPr lang="fr-FR" dirty="0" err="1"/>
                  <a:t>old</a:t>
                </a:r>
                <a:r>
                  <a:rPr lang="fr-FR" dirty="0"/>
                  <a:t> and new expressions,</a:t>
                </a:r>
                <a:br>
                  <a:rPr lang="fr-FR" dirty="0"/>
                </a:br>
                <a:r>
                  <a:rPr lang="fr-FR" dirty="0" err="1"/>
                  <a:t>then</a:t>
                </a:r>
                <a:r>
                  <a:rPr lang="fr-FR" dirty="0"/>
                  <a:t> </a:t>
                </a:r>
                <a:r>
                  <a:rPr lang="fr-FR" dirty="0" err="1"/>
                  <a:t>we</a:t>
                </a:r>
                <a:r>
                  <a:rPr lang="fr-FR" dirty="0"/>
                  <a:t> </a:t>
                </a:r>
                <a:r>
                  <a:rPr lang="fr-FR" dirty="0" err="1"/>
                  <a:t>isolate</a:t>
                </a:r>
                <a:r>
                  <a:rPr lang="fr-FR" dirty="0"/>
                  <a:t> the expression </a:t>
                </a:r>
                <a14:m>
                  <m:oMath xmlns:m="http://schemas.openxmlformats.org/officeDocument/2006/math">
                    <m:sSup>
                      <m:sSupPr>
                        <m:ctrlPr>
                          <a:rPr lang="ar-SA" i="1">
                            <a:latin typeface="Cambria Math" panose="02040503050406030204" pitchFamily="18" charset="0"/>
                            <a:ea typeface="Cambria Math"/>
                            <a:cs typeface="Cambria Math"/>
                          </a:rPr>
                        </m:ctrlPr>
                      </m:sSupPr>
                      <m:e>
                        <m:r>
                          <a:rPr lang="ar-SA" b="0" i="1">
                            <a:latin typeface="Cambria Math"/>
                          </a:rPr>
                          <m:t>𝑀</m:t>
                        </m:r>
                      </m:e>
                      <m:sup>
                        <m:r>
                          <a:rPr lang="ar-SA" b="0" i="1">
                            <a:latin typeface="Cambria Math"/>
                          </a:rPr>
                          <m:t>𝑛</m:t>
                        </m:r>
                        <m:r>
                          <a:rPr lang="fr-FR" b="0" i="1" smtClean="0">
                            <a:latin typeface="Cambria Math" panose="02040503050406030204" pitchFamily="18" charset="0"/>
                          </a:rPr>
                          <m:t>𝑒𝑤</m:t>
                        </m:r>
                      </m:sup>
                    </m:sSup>
                    <m:r>
                      <a:rPr lang="ar-SA" b="0" i="1">
                        <a:latin typeface="Cambria Math"/>
                      </a:rPr>
                      <m:t>=</m:t>
                    </m:r>
                    <m:sSup>
                      <m:sSupPr>
                        <m:ctrlPr>
                          <a:rPr lang="ar-SA" i="1">
                            <a:latin typeface="Cambria Math" panose="02040503050406030204" pitchFamily="18" charset="0"/>
                            <a:ea typeface="Cambria Math"/>
                            <a:cs typeface="Cambria Math"/>
                          </a:rPr>
                        </m:ctrlPr>
                      </m:sSupPr>
                      <m:e>
                        <m:r>
                          <a:rPr lang="ar-SA" b="0" i="1">
                            <a:latin typeface="Cambria Math"/>
                          </a:rPr>
                          <m:t>𝑀</m:t>
                        </m:r>
                      </m:e>
                      <m:sup>
                        <m:r>
                          <a:rPr lang="fr-FR" b="0" i="1" smtClean="0">
                            <a:latin typeface="Cambria Math" panose="02040503050406030204" pitchFamily="18" charset="0"/>
                          </a:rPr>
                          <m:t>𝑜𝑙𝑑</m:t>
                        </m:r>
                      </m:sup>
                    </m:sSup>
                    <m:f>
                      <m:fPr>
                        <m:ctrlPr>
                          <a:rPr lang="ar-SA" i="1">
                            <a:latin typeface="Cambria Math" panose="02040503050406030204" pitchFamily="18" charset="0"/>
                            <a:ea typeface="Cambria Math"/>
                            <a:cs typeface="Cambria Math"/>
                          </a:rPr>
                        </m:ctrlPr>
                      </m:fPr>
                      <m:num>
                        <m:r>
                          <a:rPr lang="ar-SA" b="0" i="1">
                            <a:latin typeface="Cambria Math"/>
                          </a:rPr>
                          <m:t>1−1,1</m:t>
                        </m:r>
                        <m:r>
                          <m:rPr>
                            <m:sty m:val="p"/>
                          </m:rPr>
                          <a:rPr lang="el-GR" b="0" i="1">
                            <a:latin typeface="Cambria Math"/>
                          </a:rPr>
                          <m:t>α</m:t>
                        </m:r>
                      </m:num>
                      <m:den>
                        <m:r>
                          <a:rPr lang="ar-SA" b="0" i="1">
                            <a:latin typeface="Cambria Math"/>
                          </a:rPr>
                          <m:t>1−</m:t>
                        </m:r>
                        <m:r>
                          <m:rPr>
                            <m:sty m:val="p"/>
                          </m:rPr>
                          <a:rPr lang="el-GR" b="0" i="1">
                            <a:latin typeface="Cambria Math"/>
                          </a:rPr>
                          <m:t>α</m:t>
                        </m:r>
                      </m:den>
                    </m:f>
                  </m:oMath>
                </a14:m>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199" y="1005331"/>
                <a:ext cx="8486869" cy="3589291"/>
              </a:xfrm>
              <a:blipFill>
                <a:blip r:embed="rId3"/>
                <a:stretch>
                  <a:fillRect/>
                </a:stretch>
              </a:blipFill>
            </p:spPr>
            <p:txBody>
              <a:bodyPr/>
              <a:lstStyle/>
              <a:p>
                <a:r>
                  <a:rPr lang="en-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19</a:t>
            </a:fld>
            <a:endParaRPr lang="fr-FR"/>
          </a:p>
        </p:txBody>
      </p:sp>
      <p:sp>
        <p:nvSpPr>
          <p:cNvPr id="6" name="Title 3"/>
          <p:cNvSpPr>
            <a:spLocks noGrp="1"/>
          </p:cNvSpPr>
          <p:nvPr>
            <p:ph type="title"/>
          </p:nvPr>
        </p:nvSpPr>
        <p:spPr bwMode="auto"/>
        <p:txBody>
          <a:bodyPr>
            <a:normAutofit/>
          </a:bodyPr>
          <a:lstStyle/>
          <a:p>
            <a:pPr>
              <a:defRPr/>
            </a:pPr>
            <a:r>
              <a:rPr lang="fr-FR"/>
              <a:t>Exo3: Algebraic solution of an MFA by hand (question &amp; solution)</a:t>
            </a:r>
            <a:endParaRPr/>
          </a:p>
        </p:txBody>
      </p:sp>
      <p:sp>
        <p:nvSpPr>
          <p:cNvPr id="7" name="TextBox 4"/>
          <p:cNvSpPr/>
          <p:nvPr/>
        </p:nvSpPr>
        <p:spPr bwMode="auto">
          <a:xfrm>
            <a:off x="471877" y="4630365"/>
            <a:ext cx="8472192" cy="461665"/>
          </a:xfrm>
          <a:prstGeom prst="rect">
            <a:avLst/>
          </a:prstGeom>
          <a:noFill/>
        </p:spPr>
        <p:txBody>
          <a:bodyPr wrap="none" rtlCol="0">
            <a:spAutoFit/>
          </a:bodyPr>
          <a:lstStyle/>
          <a:p>
            <a:pPr marL="0" lvl="1" algn="r">
              <a:defRPr/>
            </a:pPr>
            <a:r>
              <a:rPr lang="fr-FR" sz="1200"/>
              <a:t>[S. Pauliuk, « </a:t>
            </a:r>
            <a:r>
              <a:rPr lang="en-US" sz="1200"/>
              <a:t>IEooc Methods2 Lecture1:</a:t>
            </a:r>
            <a:br>
              <a:rPr lang="en-US" sz="1200"/>
            </a:br>
            <a:r>
              <a:rPr lang="en-US" sz="1200"/>
              <a:t>MFA system models and their analytical and numerical solution</a:t>
            </a:r>
            <a:r>
              <a:rPr lang="fr-FR" sz="1200"/>
              <a:t> », </a:t>
            </a:r>
            <a:r>
              <a:rPr lang="fr-FR" sz="1200" u="sng">
                <a:hlinkClick r:id="rId4" tooltip="https://youtu.be/562-lBuoF1Q"/>
              </a:rPr>
              <a:t>https://youtu.be/562-lBuoF1Q</a:t>
            </a:r>
            <a:r>
              <a:rPr lang="fr-FR" sz="1200"/>
              <a:t>, d’après Daniel B. Müller de NTNU]</a:t>
            </a:r>
            <a:endParaRPr/>
          </a:p>
        </p:txBody>
      </p:sp>
      <p:graphicFrame>
        <p:nvGraphicFramePr>
          <p:cNvPr id="29" name="Chart 28"/>
          <p:cNvGraphicFramePr>
            <a:graphicFrameLocks/>
          </p:cNvGraphicFramePr>
          <p:nvPr/>
        </p:nvGraphicFramePr>
        <p:xfrm>
          <a:off x="4362747" y="3103482"/>
          <a:ext cx="4707441" cy="198854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1"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dirty="0" err="1"/>
              <a:t>Recycling</a:t>
            </a:r>
            <a:r>
              <a:rPr lang="fr-FR" sz="1050" dirty="0"/>
              <a:t> </a:t>
            </a:r>
            <a:r>
              <a:rPr lang="el-GR" sz="1050" dirty="0"/>
              <a:t>α</a:t>
            </a:r>
            <a:endParaRPr lang="fr-FR" sz="1050" baseline="-25000" dirty="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2" name="Rectangle 35">
            <a:extLst>
              <a:ext uri="{FF2B5EF4-FFF2-40B4-BE49-F238E27FC236}">
                <a16:creationId xmlns:a16="http://schemas.microsoft.com/office/drawing/2014/main" id="{6AD0EDF0-129C-753C-F255-B5B4560166C8}"/>
              </a:ext>
            </a:extLst>
          </p:cNvPr>
          <p:cNvSpPr/>
          <p:nvPr/>
        </p:nvSpPr>
        <p:spPr bwMode="auto">
          <a:xfrm>
            <a:off x="35496" y="2564876"/>
            <a:ext cx="9032962" cy="2101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oter Placeholder 2"/>
          <p:cNvSpPr>
            <a:spLocks noGrp="1"/>
          </p:cNvSpPr>
          <p:nvPr>
            <p:ph type="ftr" sz="quarter" idx="11"/>
          </p:nvPr>
        </p:nvSpPr>
        <p:spPr bwMode="auto"/>
        <p:txBody>
          <a:bodyPr/>
          <a:lstStyle/>
          <a:p>
            <a:pPr>
              <a:defRPr/>
            </a:pPr>
            <a:fld id="{3466D8FE-5733-7B45-8963-854D3AC5C96E}" type="slidenum">
              <a:rPr lang="fr-FR"/>
              <a:t>2</a:t>
            </a:fld>
            <a:endParaRPr lang="fr-FR"/>
          </a:p>
        </p:txBody>
      </p:sp>
      <p:sp>
        <p:nvSpPr>
          <p:cNvPr id="6" name="Title 3"/>
          <p:cNvSpPr>
            <a:spLocks noGrp="1"/>
          </p:cNvSpPr>
          <p:nvPr>
            <p:ph type="title"/>
          </p:nvPr>
        </p:nvSpPr>
        <p:spPr bwMode="auto">
          <a:xfrm>
            <a:off x="382004" y="255175"/>
            <a:ext cx="8654491" cy="211550"/>
          </a:xfrm>
        </p:spPr>
        <p:txBody>
          <a:bodyPr>
            <a:normAutofit/>
          </a:bodyPr>
          <a:lstStyle/>
          <a:p>
            <a:pPr>
              <a:defRPr/>
            </a:pPr>
            <a:r>
              <a:rPr lang="fr-FR" dirty="0"/>
              <a:t>« </a:t>
            </a:r>
            <a:r>
              <a:rPr lang="fr-FR" dirty="0" err="1"/>
              <a:t>We</a:t>
            </a:r>
            <a:r>
              <a:rPr lang="fr-FR" dirty="0"/>
              <a:t> </a:t>
            </a:r>
            <a:r>
              <a:rPr lang="fr-FR" dirty="0" err="1"/>
              <a:t>only</a:t>
            </a:r>
            <a:r>
              <a:rPr lang="fr-FR" dirty="0"/>
              <a:t> know </a:t>
            </a:r>
            <a:r>
              <a:rPr lang="fr-FR" dirty="0" err="1"/>
              <a:t>what</a:t>
            </a:r>
            <a:r>
              <a:rPr lang="fr-FR" dirty="0"/>
              <a:t> </a:t>
            </a:r>
            <a:r>
              <a:rPr lang="fr-FR" dirty="0" err="1"/>
              <a:t>we</a:t>
            </a:r>
            <a:r>
              <a:rPr lang="fr-FR" dirty="0"/>
              <a:t> </a:t>
            </a:r>
            <a:r>
              <a:rPr lang="fr-FR" dirty="0" err="1"/>
              <a:t>measure</a:t>
            </a:r>
            <a:r>
              <a:rPr lang="fr-FR" dirty="0"/>
              <a:t> » [slogan 6</a:t>
            </a:r>
            <a:r>
              <a:rPr lang="el-GR" dirty="0"/>
              <a:t>σ</a:t>
            </a:r>
            <a:r>
              <a:rPr lang="fr-FR" dirty="0"/>
              <a:t>]</a:t>
            </a:r>
            <a:endParaRPr dirty="0"/>
          </a:p>
        </p:txBody>
      </p:sp>
      <p:sp>
        <p:nvSpPr>
          <p:cNvPr id="14" name="TextBox 13"/>
          <p:cNvSpPr txBox="1"/>
          <p:nvPr/>
        </p:nvSpPr>
        <p:spPr bwMode="auto">
          <a:xfrm>
            <a:off x="2627784" y="4851812"/>
            <a:ext cx="6119084" cy="276999"/>
          </a:xfrm>
          <a:prstGeom prst="rect">
            <a:avLst/>
          </a:prstGeom>
          <a:noFill/>
        </p:spPr>
        <p:txBody>
          <a:bodyPr wrap="square" rtlCol="0">
            <a:spAutoFit/>
          </a:bodyPr>
          <a:lstStyle/>
          <a:p>
            <a:pPr algn="r">
              <a:defRPr/>
            </a:pPr>
            <a:r>
              <a:rPr lang="fr-FR" sz="1200" dirty="0"/>
              <a:t>[File « Example </a:t>
            </a:r>
            <a:r>
              <a:rPr lang="fr-FR" sz="1200" dirty="0" err="1"/>
              <a:t>from</a:t>
            </a:r>
            <a:r>
              <a:rPr lang="fr-FR" sz="1200" dirty="0"/>
              <a:t> </a:t>
            </a:r>
            <a:r>
              <a:rPr lang="fr-FR" sz="1200" dirty="0" err="1"/>
              <a:t>Austrian</a:t>
            </a:r>
            <a:r>
              <a:rPr lang="fr-FR" sz="1200" dirty="0"/>
              <a:t> Standard S2096, 2006 » fourni avec le logiciel STAN 2.7.101]</a:t>
            </a:r>
            <a:endParaRPr dirty="0"/>
          </a:p>
        </p:txBody>
      </p:sp>
      <p:pic>
        <p:nvPicPr>
          <p:cNvPr id="7" name="Picture 6"/>
          <p:cNvPicPr>
            <a:picLocks noChangeAspect="1"/>
          </p:cNvPicPr>
          <p:nvPr/>
        </p:nvPicPr>
        <p:blipFill>
          <a:blip r:embed="rId3"/>
          <a:stretch/>
        </p:blipFill>
        <p:spPr bwMode="auto">
          <a:xfrm>
            <a:off x="50838" y="1052436"/>
            <a:ext cx="4737184" cy="3193884"/>
          </a:xfrm>
          <a:prstGeom prst="rect">
            <a:avLst/>
          </a:prstGeom>
          <a:ln>
            <a:noFill/>
          </a:ln>
        </p:spPr>
      </p:pic>
      <p:sp>
        <p:nvSpPr>
          <p:cNvPr id="8" name="TextBox 7"/>
          <p:cNvSpPr txBox="1"/>
          <p:nvPr/>
        </p:nvSpPr>
        <p:spPr bwMode="auto">
          <a:xfrm>
            <a:off x="-324544" y="4443958"/>
            <a:ext cx="5220072" cy="276999"/>
          </a:xfrm>
          <a:prstGeom prst="rect">
            <a:avLst/>
          </a:prstGeom>
          <a:noFill/>
        </p:spPr>
        <p:txBody>
          <a:bodyPr wrap="square" rtlCol="0">
            <a:spAutoFit/>
          </a:bodyPr>
          <a:lstStyle/>
          <a:p>
            <a:pPr algn="r">
              <a:defRPr/>
            </a:pPr>
            <a:r>
              <a:rPr lang="fr-FR" sz="1200" dirty="0"/>
              <a:t>[ADEME (2011) Example of the coffee machine in the software Bilan produit]</a:t>
            </a:r>
            <a:endParaRPr dirty="0"/>
          </a:p>
        </p:txBody>
      </p:sp>
      <p:sp>
        <p:nvSpPr>
          <p:cNvPr id="9" name="TextBox 8"/>
          <p:cNvSpPr txBox="1"/>
          <p:nvPr/>
        </p:nvSpPr>
        <p:spPr bwMode="auto">
          <a:xfrm>
            <a:off x="859644" y="538795"/>
            <a:ext cx="2696572" cy="276999"/>
          </a:xfrm>
          <a:prstGeom prst="rect">
            <a:avLst/>
          </a:prstGeom>
          <a:noFill/>
        </p:spPr>
        <p:txBody>
          <a:bodyPr wrap="none" rtlCol="0">
            <a:spAutoFit/>
          </a:bodyPr>
          <a:lstStyle/>
          <a:p>
            <a:pPr algn="r">
              <a:defRPr/>
            </a:pPr>
            <a:r>
              <a:rPr lang="fr-FR" sz="1200" b="1" dirty="0" err="1"/>
              <a:t>Seen</a:t>
            </a:r>
            <a:r>
              <a:rPr lang="fr-FR" sz="1200" b="1" dirty="0"/>
              <a:t> in 3G: LCA (Life Cycle </a:t>
            </a:r>
            <a:r>
              <a:rPr lang="fr-FR" sz="1200" b="1" dirty="0" err="1"/>
              <a:t>Assessment</a:t>
            </a:r>
            <a:r>
              <a:rPr lang="fr-FR" sz="1200" b="1" dirty="0"/>
              <a:t>)</a:t>
            </a:r>
            <a:endParaRPr b="1" dirty="0"/>
          </a:p>
        </p:txBody>
      </p:sp>
      <p:sp>
        <p:nvSpPr>
          <p:cNvPr id="10" name="TextBox 9"/>
          <p:cNvSpPr txBox="1"/>
          <p:nvPr/>
        </p:nvSpPr>
        <p:spPr bwMode="auto">
          <a:xfrm>
            <a:off x="5537965" y="538795"/>
            <a:ext cx="2850459" cy="276999"/>
          </a:xfrm>
          <a:prstGeom prst="rect">
            <a:avLst/>
          </a:prstGeom>
          <a:noFill/>
        </p:spPr>
        <p:txBody>
          <a:bodyPr wrap="none" rtlCol="0">
            <a:spAutoFit/>
          </a:bodyPr>
          <a:lstStyle/>
          <a:p>
            <a:pPr algn="r">
              <a:defRPr/>
            </a:pPr>
            <a:r>
              <a:rPr lang="fr-FR" sz="1200" b="1" dirty="0" err="1"/>
              <a:t>Seen</a:t>
            </a:r>
            <a:r>
              <a:rPr lang="fr-FR" sz="1200" b="1" dirty="0"/>
              <a:t> </a:t>
            </a:r>
            <a:r>
              <a:rPr lang="fr-FR" sz="1200" b="1" dirty="0" err="1"/>
              <a:t>today</a:t>
            </a:r>
            <a:r>
              <a:rPr lang="fr-FR" sz="1200" b="1" dirty="0"/>
              <a:t>: MFA (</a:t>
            </a:r>
            <a:r>
              <a:rPr lang="fr-FR" sz="1200" b="1" dirty="0" err="1"/>
              <a:t>Material</a:t>
            </a:r>
            <a:r>
              <a:rPr lang="fr-FR" sz="1200" b="1" dirty="0"/>
              <a:t> Flow </a:t>
            </a:r>
            <a:r>
              <a:rPr lang="fr-FR" sz="1200" b="1" dirty="0" err="1"/>
              <a:t>Analysis</a:t>
            </a:r>
            <a:r>
              <a:rPr lang="fr-FR" sz="1200" b="1" dirty="0"/>
              <a:t>)</a:t>
            </a:r>
            <a:endParaRPr b="1" dirty="0"/>
          </a:p>
        </p:txBody>
      </p:sp>
      <p:pic>
        <p:nvPicPr>
          <p:cNvPr id="13" name="Picture 12"/>
          <p:cNvPicPr>
            <a:picLocks noChangeAspect="1"/>
          </p:cNvPicPr>
          <p:nvPr/>
        </p:nvPicPr>
        <p:blipFill>
          <a:blip r:embed="rId4"/>
          <a:srcRect l="1168" r="819"/>
          <a:stretch/>
        </p:blipFill>
        <p:spPr bwMode="auto">
          <a:xfrm>
            <a:off x="4752000" y="802570"/>
            <a:ext cx="4305136" cy="4119217"/>
          </a:xfrm>
          <a:prstGeom prst="rect">
            <a:avLst/>
          </a:prstGeom>
          <a:ln>
            <a:noFill/>
          </a:ln>
        </p:spPr>
      </p:pic>
      <p:cxnSp>
        <p:nvCxnSpPr>
          <p:cNvPr id="4" name="Straight Arrow Connector 3"/>
          <p:cNvCxnSpPr>
            <a:cxnSpLocks/>
            <a:stCxn id="2" idx="0"/>
          </p:cNvCxnSpPr>
          <p:nvPr/>
        </p:nvCxnSpPr>
        <p:spPr bwMode="auto">
          <a:xfrm flipV="1">
            <a:off x="5040052" y="3003798"/>
            <a:ext cx="396043"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bwMode="auto">
          <a:xfrm>
            <a:off x="4968022" y="3956528"/>
            <a:ext cx="468074"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bwMode="auto">
          <a:xfrm>
            <a:off x="4283968" y="3243988"/>
            <a:ext cx="1512168" cy="717759"/>
          </a:xfrm>
          <a:prstGeom prst="roundRect">
            <a:avLst>
              <a:gd name="adj" fmla="val 1666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000" b="1" dirty="0" err="1">
                <a:solidFill>
                  <a:srgbClr val="FF0000"/>
                </a:solidFill>
              </a:rPr>
              <a:t>Sankey</a:t>
            </a:r>
            <a:r>
              <a:rPr lang="fr-FR" sz="1000" b="1" dirty="0">
                <a:solidFill>
                  <a:srgbClr val="FF0000"/>
                </a:solidFill>
              </a:rPr>
              <a:t> </a:t>
            </a:r>
            <a:r>
              <a:rPr lang="fr-FR" sz="1000" b="1" dirty="0" err="1">
                <a:solidFill>
                  <a:srgbClr val="FF0000"/>
                </a:solidFill>
              </a:rPr>
              <a:t>diagram</a:t>
            </a:r>
            <a:r>
              <a:rPr lang="fr-FR" sz="1000" b="1" dirty="0">
                <a:solidFill>
                  <a:srgbClr val="FF0000"/>
                </a:solidFill>
              </a:rPr>
              <a:t>: </a:t>
            </a:r>
            <a:r>
              <a:rPr lang="fr-FR" sz="1000" b="1" dirty="0" err="1">
                <a:solidFill>
                  <a:srgbClr val="FF0000"/>
                </a:solidFill>
              </a:rPr>
              <a:t>Thickness</a:t>
            </a:r>
            <a:r>
              <a:rPr lang="fr-FR" sz="1000" b="1" dirty="0">
                <a:solidFill>
                  <a:srgbClr val="FF0000"/>
                </a:solidFill>
              </a:rPr>
              <a:t> of the </a:t>
            </a:r>
            <a:r>
              <a:rPr lang="fr-FR" sz="1000" b="1" dirty="0" err="1">
                <a:solidFill>
                  <a:srgbClr val="FF0000"/>
                </a:solidFill>
              </a:rPr>
              <a:t>arrows</a:t>
            </a:r>
            <a:r>
              <a:rPr lang="fr-FR" sz="1000" b="1" dirty="0">
                <a:solidFill>
                  <a:srgbClr val="FF0000"/>
                </a:solidFill>
              </a:rPr>
              <a:t> </a:t>
            </a:r>
            <a:r>
              <a:rPr lang="fr-FR" sz="1000" b="1" dirty="0" err="1">
                <a:solidFill>
                  <a:srgbClr val="FF0000"/>
                </a:solidFill>
              </a:rPr>
              <a:t>proportional</a:t>
            </a:r>
            <a:r>
              <a:rPr lang="fr-FR" sz="1000" b="1" dirty="0">
                <a:solidFill>
                  <a:srgbClr val="FF0000"/>
                </a:solidFill>
              </a:rPr>
              <a:t> to the value of the flows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686801" cy="4035776"/>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b="1" dirty="0"/>
              <a:t>Question 1</a:t>
            </a:r>
            <a:r>
              <a:rPr lang="fr-FR" dirty="0"/>
              <a:t> : </a:t>
            </a:r>
            <a:r>
              <a:rPr lang="fr-FR" dirty="0" err="1"/>
              <a:t>Intuitively</a:t>
            </a:r>
            <a:r>
              <a:rPr lang="fr-FR" dirty="0"/>
              <a:t>, </a:t>
            </a:r>
            <a:r>
              <a:rPr lang="fr-FR" dirty="0" err="1"/>
              <a:t>what</a:t>
            </a:r>
            <a:r>
              <a:rPr lang="fr-FR" dirty="0"/>
              <a:t> </a:t>
            </a:r>
            <a:r>
              <a:rPr lang="fr-FR" dirty="0" err="1"/>
              <a:t>could</a:t>
            </a:r>
            <a:r>
              <a:rPr lang="fr-FR" dirty="0"/>
              <a:t> </a:t>
            </a:r>
            <a:r>
              <a:rPr lang="fr-FR" dirty="0" err="1"/>
              <a:t>happen</a:t>
            </a:r>
            <a:r>
              <a:rPr lang="fr-FR" dirty="0"/>
              <a:t> if the </a:t>
            </a:r>
            <a:r>
              <a:rPr lang="fr-FR" dirty="0" err="1"/>
              <a:t>recycling</a:t>
            </a:r>
            <a:r>
              <a:rPr lang="fr-FR" dirty="0"/>
              <a:t> rate </a:t>
            </a:r>
            <a:r>
              <a:rPr lang="el-GR" dirty="0"/>
              <a:t>α</a:t>
            </a:r>
            <a:r>
              <a:rPr lang="fr-FR" dirty="0"/>
              <a:t> := F</a:t>
            </a:r>
            <a:r>
              <a:rPr lang="fr-FR" baseline="-25000" dirty="0"/>
              <a:t>21</a:t>
            </a:r>
            <a:r>
              <a:rPr lang="fr-FR" dirty="0"/>
              <a:t> / F</a:t>
            </a:r>
            <a:r>
              <a:rPr lang="fr-FR" baseline="-25000" dirty="0"/>
              <a:t>12</a:t>
            </a:r>
            <a:r>
              <a:rPr lang="fr-FR" dirty="0"/>
              <a:t> </a:t>
            </a:r>
            <a:r>
              <a:rPr lang="fr-FR" dirty="0" err="1"/>
              <a:t>is</a:t>
            </a:r>
            <a:r>
              <a:rPr lang="fr-FR" dirty="0"/>
              <a:t> 100 % ?</a:t>
            </a:r>
            <a:endParaRPr dirty="0"/>
          </a:p>
          <a:p>
            <a:pPr marL="0" indent="-358775" defTabSz="457200">
              <a:buNone/>
              <a:tabLst>
                <a:tab pos="358775" algn="l"/>
                <a:tab pos="1881188" algn="l"/>
              </a:tabLst>
              <a:defRPr/>
            </a:pPr>
            <a:r>
              <a:rPr lang="fr-FR" b="1" dirty="0"/>
              <a:t>Possible </a:t>
            </a:r>
            <a:r>
              <a:rPr lang="fr-FR" b="1" dirty="0" err="1"/>
              <a:t>answer</a:t>
            </a:r>
            <a:r>
              <a:rPr lang="fr-FR" dirty="0"/>
              <a:t>: </a:t>
            </a:r>
            <a:r>
              <a:rPr lang="fr-FR" dirty="0" err="1"/>
              <a:t>Since</a:t>
            </a:r>
            <a:r>
              <a:rPr lang="fr-FR" dirty="0"/>
              <a:t> the flow F</a:t>
            </a:r>
            <a:r>
              <a:rPr lang="fr-FR" baseline="-25000" dirty="0"/>
              <a:t>01</a:t>
            </a:r>
            <a:r>
              <a:rPr lang="fr-FR" dirty="0"/>
              <a:t> = M </a:t>
            </a:r>
            <a:r>
              <a:rPr lang="fr-FR" dirty="0" err="1"/>
              <a:t>enters</a:t>
            </a:r>
            <a:r>
              <a:rPr lang="fr-FR" dirty="0"/>
              <a:t> and </a:t>
            </a:r>
            <a:r>
              <a:rPr lang="fr-FR" dirty="0" err="1"/>
              <a:t>everything</a:t>
            </a:r>
            <a:r>
              <a:rPr lang="fr-FR" dirty="0"/>
              <a:t> </a:t>
            </a:r>
            <a:r>
              <a:rPr lang="fr-FR" dirty="0" err="1"/>
              <a:t>is</a:t>
            </a:r>
            <a:r>
              <a:rPr lang="fr-FR" dirty="0"/>
              <a:t> </a:t>
            </a:r>
            <a:r>
              <a:rPr lang="fr-FR" dirty="0" err="1"/>
              <a:t>recycled</a:t>
            </a:r>
            <a:r>
              <a:rPr lang="fr-FR" dirty="0"/>
              <a:t>, </a:t>
            </a:r>
            <a:r>
              <a:rPr lang="fr-FR" dirty="0" err="1"/>
              <a:t>then</a:t>
            </a:r>
            <a:r>
              <a:rPr lang="fr-FR" dirty="0"/>
              <a:t>: </a:t>
            </a:r>
            <a:endParaRPr dirty="0"/>
          </a:p>
          <a:p>
            <a:pPr marL="266700" indent="-179388" defTabSz="457200">
              <a:tabLst>
                <a:tab pos="1881188" algn="l"/>
              </a:tabLst>
              <a:defRPr/>
            </a:pPr>
            <a:r>
              <a:rPr lang="fr-FR" dirty="0"/>
              <a:t>F</a:t>
            </a:r>
            <a:r>
              <a:rPr lang="fr-FR" baseline="-25000" dirty="0"/>
              <a:t>20</a:t>
            </a:r>
            <a:r>
              <a:rPr lang="fr-FR" dirty="0"/>
              <a:t> = 0 (but </a:t>
            </a:r>
            <a:r>
              <a:rPr lang="fr-FR" dirty="0" err="1"/>
              <a:t>it</a:t>
            </a:r>
            <a:r>
              <a:rPr lang="fr-FR" dirty="0"/>
              <a:t> </a:t>
            </a:r>
            <a:r>
              <a:rPr lang="fr-FR" dirty="0" err="1"/>
              <a:t>contradicts</a:t>
            </a:r>
            <a:r>
              <a:rPr lang="fr-FR" dirty="0"/>
              <a:t> </a:t>
            </a:r>
            <a:r>
              <a:rPr lang="fr-FR" dirty="0" err="1"/>
              <a:t>that</a:t>
            </a:r>
            <a:r>
              <a:rPr lang="fr-FR" dirty="0"/>
              <a:t> F</a:t>
            </a:r>
            <a:r>
              <a:rPr lang="fr-FR" baseline="-25000" dirty="0"/>
              <a:t>01</a:t>
            </a:r>
            <a:r>
              <a:rPr lang="fr-FR" dirty="0"/>
              <a:t> = F</a:t>
            </a:r>
            <a:r>
              <a:rPr lang="fr-FR" baseline="-25000" dirty="0"/>
              <a:t>20</a:t>
            </a:r>
            <a:r>
              <a:rPr lang="fr-FR" dirty="0"/>
              <a:t>)</a:t>
            </a:r>
            <a:br>
              <a:rPr lang="fr-FR" dirty="0"/>
            </a:br>
            <a:r>
              <a:rPr lang="fr-FR" dirty="0"/>
              <a:t>and</a:t>
            </a:r>
            <a:endParaRPr dirty="0"/>
          </a:p>
          <a:p>
            <a:pPr marL="266700" indent="-179388" defTabSz="457200">
              <a:tabLst>
                <a:tab pos="1881188" algn="l"/>
              </a:tabLst>
              <a:defRPr/>
            </a:pPr>
            <a:r>
              <a:rPr lang="fr-FR" dirty="0"/>
              <a:t>F12 diverges to ∞</a:t>
            </a:r>
            <a:endParaRPr dirty="0"/>
          </a:p>
          <a:p>
            <a:pPr marL="87311" indent="0" defTabSz="457200">
              <a:buNone/>
              <a:tabLst>
                <a:tab pos="1881188" algn="l"/>
              </a:tabLst>
              <a:defRPr/>
            </a:pPr>
            <a:r>
              <a:rPr lang="fr-FR" dirty="0"/>
              <a:t>=&gt; </a:t>
            </a:r>
            <a:r>
              <a:rPr lang="fr-FR" dirty="0" err="1"/>
              <a:t>Perfect</a:t>
            </a:r>
            <a:r>
              <a:rPr lang="fr-FR" dirty="0"/>
              <a:t> </a:t>
            </a:r>
            <a:r>
              <a:rPr lang="fr-FR" dirty="0" err="1"/>
              <a:t>recycling</a:t>
            </a:r>
            <a:r>
              <a:rPr lang="fr-FR" dirty="0"/>
              <a:t> </a:t>
            </a:r>
            <a:r>
              <a:rPr lang="fr-FR" dirty="0" err="1"/>
              <a:t>would</a:t>
            </a:r>
            <a:r>
              <a:rPr lang="fr-FR" dirty="0"/>
              <a:t> </a:t>
            </a:r>
            <a:r>
              <a:rPr lang="fr-FR" dirty="0" err="1"/>
              <a:t>therefore</a:t>
            </a:r>
            <a:r>
              <a:rPr lang="fr-FR" dirty="0"/>
              <a:t> force F</a:t>
            </a:r>
            <a:r>
              <a:rPr lang="fr-FR" baseline="-25000" dirty="0"/>
              <a:t>01</a:t>
            </a:r>
            <a:r>
              <a:rPr lang="fr-FR" dirty="0"/>
              <a:t> = F</a:t>
            </a:r>
            <a:r>
              <a:rPr lang="fr-FR" baseline="-25000" dirty="0"/>
              <a:t>20</a:t>
            </a:r>
            <a:r>
              <a:rPr lang="fr-FR" dirty="0"/>
              <a:t> = 0, </a:t>
            </a:r>
            <a:r>
              <a:rPr lang="fr-FR" i="1" dirty="0" err="1">
                <a:solidFill>
                  <a:srgbClr val="FF0000"/>
                </a:solidFill>
              </a:rPr>
              <a:t>which</a:t>
            </a:r>
            <a:r>
              <a:rPr lang="fr-FR" i="1" dirty="0">
                <a:solidFill>
                  <a:srgbClr val="FF0000"/>
                </a:solidFill>
              </a:rPr>
              <a:t> </a:t>
            </a:r>
            <a:r>
              <a:rPr lang="fr-FR" i="1" dirty="0" err="1">
                <a:solidFill>
                  <a:srgbClr val="FF0000"/>
                </a:solidFill>
              </a:rPr>
              <a:t>is</a:t>
            </a:r>
            <a:r>
              <a:rPr lang="fr-FR" i="1" dirty="0">
                <a:solidFill>
                  <a:srgbClr val="FF0000"/>
                </a:solidFill>
              </a:rPr>
              <a:t> </a:t>
            </a:r>
            <a:r>
              <a:rPr lang="fr-FR" i="1" dirty="0" err="1">
                <a:solidFill>
                  <a:srgbClr val="FF0000"/>
                </a:solidFill>
              </a:rPr>
              <a:t>physically</a:t>
            </a:r>
            <a:r>
              <a:rPr lang="fr-FR" i="1" dirty="0">
                <a:solidFill>
                  <a:srgbClr val="FF0000"/>
                </a:solidFill>
              </a:rPr>
              <a:t> impossible</a:t>
            </a:r>
            <a:r>
              <a:rPr lang="fr-FR" dirty="0"/>
              <a:t>, </a:t>
            </a:r>
            <a:r>
              <a:rPr lang="fr-FR" dirty="0" err="1"/>
              <a:t>Reminder</a:t>
            </a:r>
            <a:r>
              <a:rPr lang="fr-FR" dirty="0"/>
              <a:t> of slide 25 of session 1:</a:t>
            </a:r>
            <a:endParaRPr dirty="0"/>
          </a:p>
          <a:p>
            <a:pPr marL="0" indent="0">
              <a:buNone/>
              <a:defRPr/>
            </a:pPr>
            <a:r>
              <a:rPr lang="fr-FR" dirty="0" err="1"/>
              <a:t>Recycling</a:t>
            </a:r>
            <a:r>
              <a:rPr lang="fr-FR" dirty="0"/>
              <a:t> </a:t>
            </a:r>
            <a:r>
              <a:rPr lang="fr-FR" dirty="0" err="1"/>
              <a:t>myth</a:t>
            </a:r>
            <a:r>
              <a:rPr lang="fr-FR" dirty="0"/>
              <a:t> ∞ :</a:t>
            </a:r>
            <a:endParaRPr dirty="0"/>
          </a:p>
          <a:p>
            <a:pPr>
              <a:defRPr/>
            </a:pPr>
            <a:r>
              <a:rPr lang="fr-FR" dirty="0"/>
              <a:t>Dissipation and </a:t>
            </a:r>
            <a:r>
              <a:rPr lang="fr-FR" dirty="0" err="1"/>
              <a:t>Entropy</a:t>
            </a:r>
            <a:r>
              <a:rPr lang="fr-FR" dirty="0"/>
              <a:t>: « </a:t>
            </a:r>
            <a:r>
              <a:rPr lang="fr-FR" i="1" dirty="0">
                <a:solidFill>
                  <a:srgbClr val="FF0000"/>
                </a:solidFill>
              </a:rPr>
              <a:t>Dissipation </a:t>
            </a:r>
            <a:r>
              <a:rPr lang="fr-FR" dirty="0"/>
              <a:t>in the </a:t>
            </a:r>
            <a:r>
              <a:rPr lang="fr-FR" dirty="0" err="1"/>
              <a:t>environment</a:t>
            </a:r>
            <a:r>
              <a:rPr lang="fr-FR" dirty="0"/>
              <a:t>, </a:t>
            </a:r>
            <a:r>
              <a:rPr lang="fr-FR" i="1" dirty="0">
                <a:solidFill>
                  <a:srgbClr val="FF0000"/>
                </a:solidFill>
              </a:rPr>
              <a:t>contamination</a:t>
            </a:r>
            <a:r>
              <a:rPr lang="fr-FR" dirty="0"/>
              <a:t> and </a:t>
            </a:r>
            <a:r>
              <a:rPr lang="fr-FR" i="1" dirty="0" err="1">
                <a:solidFill>
                  <a:srgbClr val="FF0000"/>
                </a:solidFill>
              </a:rPr>
              <a:t>usury</a:t>
            </a:r>
            <a:r>
              <a:rPr lang="fr-FR" dirty="0"/>
              <a:t> of </a:t>
            </a:r>
            <a:r>
              <a:rPr lang="fr-FR" dirty="0" err="1"/>
              <a:t>materials</a:t>
            </a:r>
            <a:r>
              <a:rPr lang="fr-FR" dirty="0"/>
              <a:t> due to </a:t>
            </a:r>
            <a:r>
              <a:rPr lang="fr-FR" dirty="0" err="1"/>
              <a:t>losses</a:t>
            </a:r>
            <a:r>
              <a:rPr lang="fr-FR" dirty="0"/>
              <a:t> in </a:t>
            </a:r>
            <a:r>
              <a:rPr lang="fr-FR" dirty="0" err="1"/>
              <a:t>quantity</a:t>
            </a:r>
            <a:r>
              <a:rPr lang="fr-FR" dirty="0"/>
              <a:t> (by-</a:t>
            </a:r>
            <a:r>
              <a:rPr lang="fr-FR" dirty="0" err="1"/>
              <a:t>products</a:t>
            </a:r>
            <a:r>
              <a:rPr lang="fr-FR" dirty="0"/>
              <a:t>, </a:t>
            </a:r>
            <a:r>
              <a:rPr lang="fr-FR" dirty="0" err="1"/>
              <a:t>losses</a:t>
            </a:r>
            <a:r>
              <a:rPr lang="fr-FR" dirty="0"/>
              <a:t> of </a:t>
            </a:r>
            <a:r>
              <a:rPr lang="fr-FR" dirty="0" err="1"/>
              <a:t>physical</a:t>
            </a:r>
            <a:r>
              <a:rPr lang="fr-FR" dirty="0"/>
              <a:t> </a:t>
            </a:r>
            <a:r>
              <a:rPr lang="fr-FR" dirty="0" err="1"/>
              <a:t>materials</a:t>
            </a:r>
            <a:r>
              <a:rPr lang="fr-FR" dirty="0"/>
              <a:t>) and </a:t>
            </a:r>
            <a:r>
              <a:rPr lang="fr-FR" dirty="0" err="1"/>
              <a:t>quality</a:t>
            </a:r>
            <a:r>
              <a:rPr lang="fr-FR" dirty="0"/>
              <a:t> (</a:t>
            </a:r>
            <a:r>
              <a:rPr lang="fr-FR" dirty="0" err="1"/>
              <a:t>mixing</a:t>
            </a:r>
            <a:r>
              <a:rPr lang="fr-FR" dirty="0"/>
              <a:t>, </a:t>
            </a:r>
            <a:r>
              <a:rPr lang="fr-FR" dirty="0" err="1"/>
              <a:t>degradation</a:t>
            </a:r>
            <a:r>
              <a:rPr lang="fr-FR" dirty="0"/>
              <a:t>). </a:t>
            </a:r>
            <a:r>
              <a:rPr lang="fr-FR" i="1" dirty="0">
                <a:solidFill>
                  <a:srgbClr val="FF0000"/>
                </a:solidFill>
              </a:rPr>
              <a:t>New </a:t>
            </a:r>
            <a:r>
              <a:rPr lang="fr-FR" i="1" dirty="0" err="1">
                <a:solidFill>
                  <a:srgbClr val="FF0000"/>
                </a:solidFill>
              </a:rPr>
              <a:t>energies</a:t>
            </a:r>
            <a:r>
              <a:rPr lang="fr-FR" i="1" dirty="0">
                <a:solidFill>
                  <a:srgbClr val="FF0000"/>
                </a:solidFill>
              </a:rPr>
              <a:t> and </a:t>
            </a:r>
            <a:r>
              <a:rPr lang="fr-FR" i="1" dirty="0" err="1">
                <a:solidFill>
                  <a:srgbClr val="FF0000"/>
                </a:solidFill>
              </a:rPr>
              <a:t>materials</a:t>
            </a:r>
            <a:r>
              <a:rPr lang="fr-FR" i="1" dirty="0">
                <a:solidFill>
                  <a:srgbClr val="FF0000"/>
                </a:solidFill>
              </a:rPr>
              <a:t> must </a:t>
            </a:r>
            <a:r>
              <a:rPr lang="fr-FR" i="1" dirty="0" err="1">
                <a:solidFill>
                  <a:srgbClr val="FF0000"/>
                </a:solidFill>
              </a:rPr>
              <a:t>be</a:t>
            </a:r>
            <a:r>
              <a:rPr lang="fr-FR" i="1" dirty="0">
                <a:solidFill>
                  <a:srgbClr val="FF0000"/>
                </a:solidFill>
              </a:rPr>
              <a:t> </a:t>
            </a:r>
            <a:r>
              <a:rPr lang="fr-FR" i="1" dirty="0" err="1">
                <a:solidFill>
                  <a:srgbClr val="FF0000"/>
                </a:solidFill>
              </a:rPr>
              <a:t>injected</a:t>
            </a:r>
            <a:r>
              <a:rPr lang="fr-FR" dirty="0"/>
              <a:t> to </a:t>
            </a:r>
            <a:r>
              <a:rPr lang="fr-FR" dirty="0" err="1"/>
              <a:t>each</a:t>
            </a:r>
            <a:r>
              <a:rPr lang="fr-FR" dirty="0"/>
              <a:t> </a:t>
            </a:r>
            <a:r>
              <a:rPr lang="fr-FR" dirty="0" err="1"/>
              <a:t>loop</a:t>
            </a:r>
            <a:r>
              <a:rPr lang="fr-FR" dirty="0"/>
              <a:t> of </a:t>
            </a:r>
            <a:r>
              <a:rPr lang="fr-FR" dirty="0" err="1"/>
              <a:t>circular</a:t>
            </a:r>
            <a:r>
              <a:rPr lang="fr-FR" dirty="0"/>
              <a:t> </a:t>
            </a:r>
            <a:r>
              <a:rPr lang="fr-FR" dirty="0" err="1"/>
              <a:t>matter</a:t>
            </a:r>
            <a:r>
              <a:rPr lang="fr-FR" dirty="0"/>
              <a:t> to </a:t>
            </a:r>
            <a:r>
              <a:rPr lang="fr-FR" dirty="0" err="1"/>
              <a:t>overcome</a:t>
            </a:r>
            <a:r>
              <a:rPr lang="fr-FR" dirty="0"/>
              <a:t> </a:t>
            </a:r>
            <a:r>
              <a:rPr lang="fr-FR" dirty="0" err="1"/>
              <a:t>these</a:t>
            </a:r>
            <a:r>
              <a:rPr lang="fr-FR" dirty="0"/>
              <a:t> dissipative </a:t>
            </a:r>
            <a:r>
              <a:rPr lang="fr-FR" dirty="0" err="1"/>
              <a:t>losses</a:t>
            </a:r>
            <a:r>
              <a:rPr lang="fr-FR" dirty="0"/>
              <a:t>. » [</a:t>
            </a:r>
            <a:r>
              <a:rPr lang="fr-FR" dirty="0" err="1"/>
              <a:t>Corvellec</a:t>
            </a:r>
            <a:r>
              <a:rPr lang="fr-FR" dirty="0"/>
              <a:t> </a:t>
            </a:r>
            <a:r>
              <a:rPr lang="fr-FR" i="1" dirty="0"/>
              <a:t>et al.</a:t>
            </a:r>
            <a:r>
              <a:rPr lang="fr-FR" dirty="0"/>
              <a:t>, 2021, p. 3]</a:t>
            </a:r>
            <a:endParaRPr dirty="0"/>
          </a:p>
          <a:p>
            <a:pPr>
              <a:defRPr/>
            </a:pPr>
            <a:r>
              <a:rPr lang="fr-FR" dirty="0"/>
              <a:t>Example: Paper recyclable 5 to 10 times </a:t>
            </a:r>
            <a:r>
              <a:rPr lang="fr-FR" dirty="0" err="1"/>
              <a:t>because</a:t>
            </a:r>
            <a:r>
              <a:rPr lang="fr-FR" dirty="0"/>
              <a:t> the fibres break </a:t>
            </a:r>
            <a:r>
              <a:rPr lang="fr-FR" dirty="0" err="1"/>
              <a:t>with</a:t>
            </a:r>
            <a:r>
              <a:rPr lang="fr-FR" dirty="0"/>
              <a:t> </a:t>
            </a:r>
            <a:r>
              <a:rPr lang="fr-FR" dirty="0" err="1"/>
              <a:t>each</a:t>
            </a:r>
            <a:r>
              <a:rPr lang="fr-FR" dirty="0"/>
              <a:t> </a:t>
            </a:r>
            <a:r>
              <a:rPr lang="fr-FR" dirty="0" err="1"/>
              <a:t>recycling</a:t>
            </a:r>
            <a:r>
              <a:rPr lang="fr-FR" dirty="0"/>
              <a:t> </a:t>
            </a:r>
            <a:r>
              <a:rPr lang="fr-FR" dirty="0" err="1"/>
              <a:t>until</a:t>
            </a:r>
            <a:r>
              <a:rPr lang="fr-FR" dirty="0"/>
              <a:t> </a:t>
            </a:r>
            <a:r>
              <a:rPr lang="fr-FR" dirty="0" err="1"/>
              <a:t>they</a:t>
            </a:r>
            <a:r>
              <a:rPr lang="fr-FR" dirty="0"/>
              <a:t> can no longer </a:t>
            </a:r>
            <a:r>
              <a:rPr lang="fr-FR" dirty="0" err="1"/>
              <a:t>form</a:t>
            </a:r>
            <a:r>
              <a:rPr lang="fr-FR" dirty="0"/>
              <a:t> usable </a:t>
            </a:r>
            <a:r>
              <a:rPr lang="fr-FR" dirty="0" err="1"/>
              <a:t>paper</a:t>
            </a:r>
            <a:r>
              <a:rPr lang="fr-FR" dirty="0"/>
              <a:t> </a:t>
            </a:r>
            <a:r>
              <a:rPr lang="fr-FR" dirty="0" err="1"/>
              <a:t>pulp</a:t>
            </a:r>
            <a:r>
              <a:rPr lang="fr-FR" dirty="0"/>
              <a:t> [</a:t>
            </a:r>
            <a:r>
              <a:rPr lang="fr-FR" dirty="0" err="1"/>
              <a:t>recygo</a:t>
            </a:r>
            <a:r>
              <a:rPr lang="fr-FR" dirty="0"/>
              <a:t>].</a:t>
            </a:r>
            <a:endParaRPr dirty="0"/>
          </a:p>
          <a:p>
            <a:pPr marL="266700" indent="-179388" defTabSz="457200">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20</a:t>
            </a:fld>
            <a:endParaRPr lang="fr-FR"/>
          </a:p>
        </p:txBody>
      </p:sp>
      <p:sp>
        <p:nvSpPr>
          <p:cNvPr id="6" name="Title 3"/>
          <p:cNvSpPr>
            <a:spLocks noGrp="1"/>
          </p:cNvSpPr>
          <p:nvPr>
            <p:ph type="title"/>
          </p:nvPr>
        </p:nvSpPr>
        <p:spPr bwMode="auto"/>
        <p:txBody>
          <a:bodyPr>
            <a:normAutofit/>
          </a:bodyPr>
          <a:lstStyle/>
          <a:p>
            <a:pPr>
              <a:defRPr/>
            </a:pPr>
            <a:r>
              <a:rPr lang="fr-FR"/>
              <a:t>Exo4: Numerical Resolution of MFA in Excel</a:t>
            </a:r>
            <a:endParaRPr dirty="0"/>
          </a:p>
        </p:txBody>
      </p:sp>
      <p:sp>
        <p:nvSpPr>
          <p:cNvPr id="28" name="TextBox 27"/>
          <p:cNvSpPr txBox="1"/>
          <p:nvPr/>
        </p:nvSpPr>
        <p:spPr bwMode="auto">
          <a:xfrm>
            <a:off x="1630536" y="4511765"/>
            <a:ext cx="7116051" cy="646331"/>
          </a:xfrm>
          <a:prstGeom prst="rect">
            <a:avLst/>
          </a:prstGeom>
          <a:noFill/>
        </p:spPr>
        <p:txBody>
          <a:bodyPr wrap="none" rtlCol="0">
            <a:spAutoFit/>
          </a:bodyPr>
          <a:lstStyle/>
          <a:p>
            <a:pPr algn="r">
              <a:defRPr/>
            </a:pPr>
            <a:r>
              <a:rPr lang="fr-FR" sz="1200"/>
              <a:t>[Corvellec, H, Stowell, A. F. &amp; Johansson, N. (2021) Critiques</a:t>
            </a:r>
            <a:br>
              <a:rPr lang="fr-FR" sz="1200"/>
            </a:br>
            <a:r>
              <a:rPr lang="fr-FR" sz="1200"/>
              <a:t>of the circular economy, Journal of Industrial Ecology:1-12 (revue de la littérature citant beaucoup de sources)]</a:t>
            </a:r>
            <a:endParaRPr/>
          </a:p>
          <a:p>
            <a:pPr algn="r">
              <a:defRPr/>
            </a:pPr>
            <a:r>
              <a:rPr lang="fr-FR" sz="1200"/>
              <a:t>[recygo (co-entreprise créée par La Poste et Suez), https://www.recygo.fr/blog/dossier/papier-recycle]</a:t>
            </a:r>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1"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2" name="Rectangle 35">
            <a:extLst>
              <a:ext uri="{FF2B5EF4-FFF2-40B4-BE49-F238E27FC236}">
                <a16:creationId xmlns:a16="http://schemas.microsoft.com/office/drawing/2014/main" id="{BEDC4713-90F7-33E4-66FB-C215385BD8A7}"/>
              </a:ext>
            </a:extLst>
          </p:cNvPr>
          <p:cNvSpPr/>
          <p:nvPr/>
        </p:nvSpPr>
        <p:spPr bwMode="auto">
          <a:xfrm>
            <a:off x="382005" y="2414386"/>
            <a:ext cx="9032962" cy="2181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0"/>
            <a:ext cx="8486869" cy="4230715"/>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latin typeface="Calibri"/>
              <a:cs typeface="Arial"/>
            </a:endParaRPr>
          </a:p>
          <a:p>
            <a:pPr marL="0" indent="-358775" defTabSz="457200">
              <a:buNone/>
              <a:tabLst>
                <a:tab pos="358775" algn="l"/>
              </a:tabLst>
              <a:defRPr/>
            </a:pPr>
            <a:endParaRPr lang="fr-FR" sz="1050" dirty="0"/>
          </a:p>
          <a:p>
            <a:pPr marL="0" indent="-358775" defTabSz="457200">
              <a:buNone/>
              <a:tabLst>
                <a:tab pos="358775" algn="l"/>
                <a:tab pos="1881188" algn="l"/>
              </a:tabLst>
              <a:defRPr/>
            </a:pPr>
            <a:r>
              <a:rPr lang="fr-FR" b="1" dirty="0"/>
              <a:t>Question 2</a:t>
            </a:r>
            <a:r>
              <a:rPr lang="fr-FR" dirty="0"/>
              <a:t> : </a:t>
            </a:r>
            <a:r>
              <a:rPr lang="fr-FR" dirty="0" err="1"/>
              <a:t>Intuitively</a:t>
            </a:r>
            <a:r>
              <a:rPr lang="fr-FR" dirty="0"/>
              <a:t>, </a:t>
            </a:r>
            <a:r>
              <a:rPr lang="fr-FR" dirty="0" err="1"/>
              <a:t>What</a:t>
            </a:r>
            <a:r>
              <a:rPr lang="fr-FR" dirty="0"/>
              <a:t> </a:t>
            </a:r>
            <a:r>
              <a:rPr lang="fr-FR" dirty="0" err="1"/>
              <a:t>could</a:t>
            </a:r>
            <a:r>
              <a:rPr lang="fr-FR" dirty="0"/>
              <a:t> </a:t>
            </a:r>
            <a:r>
              <a:rPr lang="fr-FR" dirty="0" err="1"/>
              <a:t>happen</a:t>
            </a:r>
            <a:r>
              <a:rPr lang="fr-FR" dirty="0"/>
              <a:t> if the </a:t>
            </a:r>
            <a:r>
              <a:rPr lang="fr-FR" dirty="0" err="1"/>
              <a:t>recycling</a:t>
            </a:r>
            <a:r>
              <a:rPr lang="fr-FR" dirty="0"/>
              <a:t> rate </a:t>
            </a:r>
            <a:r>
              <a:rPr lang="el-GR" dirty="0"/>
              <a:t>α</a:t>
            </a:r>
            <a:r>
              <a:rPr lang="fr-FR" dirty="0"/>
              <a:t> := F</a:t>
            </a:r>
            <a:r>
              <a:rPr lang="fr-FR" baseline="-25000" dirty="0"/>
              <a:t>21</a:t>
            </a:r>
            <a:r>
              <a:rPr lang="fr-FR" dirty="0"/>
              <a:t> / F</a:t>
            </a:r>
            <a:r>
              <a:rPr lang="fr-FR" baseline="-25000" dirty="0"/>
              <a:t>12</a:t>
            </a:r>
            <a:r>
              <a:rPr lang="fr-FR" dirty="0"/>
              <a:t> </a:t>
            </a:r>
            <a:r>
              <a:rPr lang="fr-FR" dirty="0" err="1"/>
              <a:t>is</a:t>
            </a:r>
            <a:r>
              <a:rPr lang="fr-FR" dirty="0"/>
              <a:t> </a:t>
            </a:r>
            <a:r>
              <a:rPr lang="fr-FR" dirty="0" err="1"/>
              <a:t>increasing</a:t>
            </a:r>
            <a:r>
              <a:rPr lang="fr-FR" dirty="0"/>
              <a:t> in [0% ; 100%[ ?</a:t>
            </a:r>
            <a:endParaRPr dirty="0"/>
          </a:p>
          <a:p>
            <a:pPr marL="0" indent="-358775" defTabSz="457200">
              <a:buNone/>
              <a:tabLst>
                <a:tab pos="358775" algn="l"/>
                <a:tab pos="1881188" algn="l"/>
              </a:tabLst>
              <a:defRPr/>
            </a:pPr>
            <a:r>
              <a:rPr lang="fr-FR" b="1" dirty="0"/>
              <a:t>Possible </a:t>
            </a:r>
            <a:r>
              <a:rPr lang="fr-FR" b="1" dirty="0" err="1"/>
              <a:t>answer</a:t>
            </a:r>
            <a:r>
              <a:rPr lang="fr-FR" dirty="0"/>
              <a:t>: </a:t>
            </a:r>
            <a:r>
              <a:rPr lang="fr-FR" dirty="0" err="1"/>
              <a:t>Since</a:t>
            </a:r>
            <a:r>
              <a:rPr lang="fr-FR" dirty="0"/>
              <a:t> </a:t>
            </a:r>
            <a:r>
              <a:rPr lang="fr-FR" dirty="0" err="1"/>
              <a:t>we</a:t>
            </a:r>
            <a:r>
              <a:rPr lang="fr-FR" dirty="0"/>
              <a:t> assume </a:t>
            </a:r>
            <a:r>
              <a:rPr lang="fr-FR" dirty="0" err="1"/>
              <a:t>that</a:t>
            </a:r>
            <a:r>
              <a:rPr lang="fr-FR" dirty="0"/>
              <a:t> the </a:t>
            </a:r>
            <a:r>
              <a:rPr lang="fr-FR" dirty="0" err="1"/>
              <a:t>parameter</a:t>
            </a:r>
            <a:r>
              <a:rPr lang="fr-FR" dirty="0"/>
              <a:t> (constant) </a:t>
            </a:r>
            <a:r>
              <a:rPr lang="fr-FR" dirty="0" err="1"/>
              <a:t>is</a:t>
            </a:r>
            <a:r>
              <a:rPr lang="fr-FR" dirty="0"/>
              <a:t> F</a:t>
            </a:r>
            <a:r>
              <a:rPr lang="fr-FR" baseline="-25000" dirty="0"/>
              <a:t>01</a:t>
            </a:r>
            <a:r>
              <a:rPr lang="fr-FR" dirty="0"/>
              <a:t> = M, </a:t>
            </a:r>
            <a:r>
              <a:rPr lang="fr-FR" dirty="0" err="1"/>
              <a:t>then</a:t>
            </a:r>
            <a:r>
              <a:rPr lang="fr-FR" dirty="0"/>
              <a:t> :</a:t>
            </a:r>
            <a:endParaRPr dirty="0"/>
          </a:p>
          <a:p>
            <a:pPr marL="266700" indent="-179388" defTabSz="457200">
              <a:tabLst>
                <a:tab pos="1881188" algn="l"/>
              </a:tabLst>
              <a:defRPr/>
            </a:pPr>
            <a:r>
              <a:rPr lang="fr-FR" dirty="0"/>
              <a:t>F</a:t>
            </a:r>
            <a:r>
              <a:rPr lang="fr-FR" baseline="-25000" dirty="0"/>
              <a:t>20</a:t>
            </a:r>
            <a:r>
              <a:rPr lang="fr-FR" dirty="0"/>
              <a:t> = F</a:t>
            </a:r>
            <a:r>
              <a:rPr lang="fr-FR" baseline="-25000" dirty="0"/>
              <a:t>01</a:t>
            </a:r>
            <a:r>
              <a:rPr lang="fr-FR" dirty="0"/>
              <a:t> = M (= Constant </a:t>
            </a:r>
            <a:r>
              <a:rPr lang="fr-FR" b="1" dirty="0" err="1"/>
              <a:t>withdrawals</a:t>
            </a:r>
            <a:r>
              <a:rPr lang="fr-FR" b="1" dirty="0"/>
              <a:t> </a:t>
            </a:r>
            <a:r>
              <a:rPr lang="fr-FR" b="1" dirty="0" err="1"/>
              <a:t>from</a:t>
            </a:r>
            <a:r>
              <a:rPr lang="fr-FR" b="1" dirty="0"/>
              <a:t> </a:t>
            </a:r>
            <a:r>
              <a:rPr lang="fr-FR" dirty="0"/>
              <a:t>/ </a:t>
            </a:r>
            <a:r>
              <a:rPr lang="fr-FR" b="1" dirty="0" err="1"/>
              <a:t>waste</a:t>
            </a:r>
            <a:r>
              <a:rPr lang="fr-FR" b="1" dirty="0"/>
              <a:t> to </a:t>
            </a:r>
            <a:r>
              <a:rPr lang="fr-FR" dirty="0"/>
              <a:t>the </a:t>
            </a:r>
            <a:r>
              <a:rPr lang="fr-FR" dirty="0" err="1"/>
              <a:t>environment</a:t>
            </a:r>
            <a:r>
              <a:rPr lang="fr-FR" dirty="0"/>
              <a:t>)</a:t>
            </a:r>
            <a:endParaRPr dirty="0"/>
          </a:p>
          <a:p>
            <a:pPr marL="87311" indent="0" defTabSz="457200">
              <a:buNone/>
              <a:tabLst>
                <a:tab pos="266700" algn="l"/>
                <a:tab pos="1881188" algn="l"/>
              </a:tabLst>
              <a:defRPr/>
            </a:pPr>
            <a:r>
              <a:rPr lang="fr-FR" dirty="0"/>
              <a:t>	and</a:t>
            </a:r>
            <a:endParaRPr dirty="0"/>
          </a:p>
          <a:p>
            <a:pPr marL="266700" indent="-179388" defTabSz="457200">
              <a:tabLst>
                <a:tab pos="1881188" algn="l"/>
              </a:tabLst>
              <a:defRPr/>
            </a:pPr>
            <a:r>
              <a:rPr lang="fr-FR" dirty="0"/>
              <a:t>F</a:t>
            </a:r>
            <a:r>
              <a:rPr lang="fr-FR" baseline="-25000" dirty="0"/>
              <a:t>12</a:t>
            </a:r>
            <a:r>
              <a:rPr lang="fr-FR" dirty="0"/>
              <a:t> </a:t>
            </a:r>
            <a:r>
              <a:rPr lang="fr-FR" dirty="0" err="1"/>
              <a:t>increases</a:t>
            </a:r>
            <a:r>
              <a:rPr lang="fr-FR" dirty="0"/>
              <a:t> </a:t>
            </a:r>
            <a:r>
              <a:rPr lang="fr-FR" dirty="0" err="1"/>
              <a:t>rapidly</a:t>
            </a:r>
            <a:r>
              <a:rPr lang="fr-FR" dirty="0"/>
              <a:t> (= </a:t>
            </a:r>
            <a:r>
              <a:rPr lang="fr-FR" dirty="0" err="1"/>
              <a:t>rapid</a:t>
            </a:r>
            <a:r>
              <a:rPr lang="fr-FR" dirty="0"/>
              <a:t> </a:t>
            </a:r>
            <a:r>
              <a:rPr lang="fr-FR" dirty="0" err="1"/>
              <a:t>increase</a:t>
            </a:r>
            <a:r>
              <a:rPr lang="fr-FR" dirty="0"/>
              <a:t> in the flow </a:t>
            </a:r>
            <a:r>
              <a:rPr lang="fr-FR" dirty="0" err="1"/>
              <a:t>consumed</a:t>
            </a:r>
            <a:r>
              <a:rPr lang="fr-FR" dirty="0"/>
              <a:t> in 2). </a:t>
            </a:r>
            <a:br>
              <a:rPr lang="fr-FR" dirty="0"/>
            </a:br>
            <a:r>
              <a:rPr lang="fr-FR" dirty="0"/>
              <a:t>E.g., if </a:t>
            </a:r>
            <a:r>
              <a:rPr lang="fr-FR" dirty="0" err="1"/>
              <a:t>we</a:t>
            </a:r>
            <a:r>
              <a:rPr lang="fr-FR" dirty="0"/>
              <a:t> assume </a:t>
            </a:r>
            <a:r>
              <a:rPr lang="fr-FR" dirty="0" err="1"/>
              <a:t>discrete</a:t>
            </a:r>
            <a:r>
              <a:rPr lang="fr-FR" dirty="0"/>
              <a:t> time (≠ </a:t>
            </a:r>
            <a:r>
              <a:rPr lang="fr-FR" dirty="0" err="1"/>
              <a:t>steady</a:t>
            </a:r>
            <a:r>
              <a:rPr lang="fr-FR" dirty="0"/>
              <a:t> state), for M = </a:t>
            </a:r>
            <a:r>
              <a:rPr lang="fr-FR" dirty="0">
                <a:solidFill>
                  <a:srgbClr val="FF0000"/>
                </a:solidFill>
              </a:rPr>
              <a:t>1000</a:t>
            </a:r>
            <a:r>
              <a:rPr lang="fr-FR" dirty="0"/>
              <a:t> and</a:t>
            </a:r>
            <a:endParaRPr dirty="0"/>
          </a:p>
          <a:p>
            <a:pPr marL="566738" lvl="1" indent="-179388" defTabSz="457200">
              <a:tabLst>
                <a:tab pos="1881188" algn="l"/>
              </a:tabLst>
              <a:defRPr/>
            </a:pPr>
            <a:r>
              <a:rPr lang="el-GR" dirty="0"/>
              <a:t>α</a:t>
            </a:r>
            <a:r>
              <a:rPr lang="fr-FR" dirty="0"/>
              <a:t> = 50%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50%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solidFill>
                  <a:srgbClr val="0070C0"/>
                </a:solidFill>
              </a:rPr>
              <a:t> </a:t>
            </a:r>
            <a:r>
              <a:rPr lang="fr-FR" dirty="0"/>
              <a:t>* 50% = </a:t>
            </a:r>
            <a:r>
              <a:rPr lang="fr-FR" dirty="0">
                <a:solidFill>
                  <a:srgbClr val="00B050"/>
                </a:solidFill>
              </a:rPr>
              <a:t>1500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1500</a:t>
            </a:r>
            <a:r>
              <a:rPr lang="fr-FR" dirty="0"/>
              <a:t> * 50% = </a:t>
            </a:r>
            <a:r>
              <a:rPr lang="fr-FR" dirty="0">
                <a:solidFill>
                  <a:schemeClr val="accent2">
                    <a:lumMod val="50000"/>
                    <a:lumOff val="50000"/>
                  </a:schemeClr>
                </a:solidFill>
              </a:rPr>
              <a:t>1750</a:t>
            </a:r>
            <a:br>
              <a:rPr lang="fr-FR" dirty="0"/>
            </a:b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50% = 1998</a:t>
            </a:r>
            <a:endParaRPr dirty="0"/>
          </a:p>
          <a:p>
            <a:pPr marL="566738" lvl="1" indent="-179388" defTabSz="457200">
              <a:tabLst>
                <a:tab pos="1881188" algn="l"/>
              </a:tabLst>
              <a:defRPr/>
            </a:pPr>
            <a:r>
              <a:rPr lang="fr-FR" dirty="0"/>
              <a:t>F</a:t>
            </a:r>
            <a:r>
              <a:rPr lang="fr-FR" baseline="-25000" dirty="0"/>
              <a:t>12</a:t>
            </a:r>
            <a:r>
              <a:rPr lang="fr-FR" dirty="0"/>
              <a:t>(t</a:t>
            </a:r>
            <a:r>
              <a:rPr lang="fr-FR" baseline="-25000" dirty="0"/>
              <a:t>n+1</a:t>
            </a:r>
            <a:r>
              <a:rPr lang="fr-FR" dirty="0"/>
              <a:t>)      = </a:t>
            </a:r>
            <a:r>
              <a:rPr lang="fr-FR" dirty="0">
                <a:solidFill>
                  <a:srgbClr val="FF0000"/>
                </a:solidFill>
              </a:rPr>
              <a:t>1000</a:t>
            </a:r>
            <a:r>
              <a:rPr lang="fr-FR" dirty="0"/>
              <a:t> + </a:t>
            </a:r>
            <a:r>
              <a:rPr lang="el-GR" dirty="0"/>
              <a:t>α</a:t>
            </a:r>
            <a:r>
              <a:rPr lang="fr-FR" dirty="0"/>
              <a:t>.F12(</a:t>
            </a:r>
            <a:r>
              <a:rPr lang="fr-FR" dirty="0" err="1"/>
              <a:t>t</a:t>
            </a:r>
            <a:r>
              <a:rPr lang="fr-FR" baseline="-25000" dirty="0" err="1"/>
              <a:t>n</a:t>
            </a:r>
            <a:r>
              <a:rPr lang="fr-FR" dirty="0"/>
              <a:t>) =&gt; The L </a:t>
            </a:r>
            <a:r>
              <a:rPr lang="fr-FR" dirty="0" err="1"/>
              <a:t>limit</a:t>
            </a:r>
            <a:r>
              <a:rPr lang="fr-FR" dirty="0"/>
              <a:t> </a:t>
            </a:r>
            <a:r>
              <a:rPr lang="fr-FR" dirty="0" err="1"/>
              <a:t>satisfies</a:t>
            </a:r>
            <a:r>
              <a:rPr lang="fr-FR" dirty="0"/>
              <a:t> L = </a:t>
            </a:r>
            <a:r>
              <a:rPr lang="fr-FR" dirty="0">
                <a:solidFill>
                  <a:srgbClr val="FF0000"/>
                </a:solidFill>
              </a:rPr>
              <a:t>1000</a:t>
            </a:r>
            <a:r>
              <a:rPr lang="fr-FR" dirty="0"/>
              <a:t> + </a:t>
            </a:r>
            <a:r>
              <a:rPr lang="el-GR" dirty="0"/>
              <a:t>α</a:t>
            </a:r>
            <a:r>
              <a:rPr lang="fr-FR" dirty="0"/>
              <a:t>.L</a:t>
            </a:r>
            <a:r>
              <a:rPr lang="fr-FR" sz="800" dirty="0"/>
              <a:t> </a:t>
            </a:r>
            <a:r>
              <a:rPr lang="fr-FR" dirty="0"/>
              <a:t></a:t>
            </a:r>
            <a:r>
              <a:rPr lang="fr-FR" sz="1050" dirty="0"/>
              <a:t> </a:t>
            </a:r>
            <a:r>
              <a:rPr lang="fr-FR" dirty="0"/>
              <a:t>L = </a:t>
            </a:r>
            <a:r>
              <a:rPr lang="fr-FR" dirty="0">
                <a:solidFill>
                  <a:srgbClr val="FF0000"/>
                </a:solidFill>
              </a:rPr>
              <a:t>1000</a:t>
            </a:r>
            <a:r>
              <a:rPr lang="fr-FR" dirty="0"/>
              <a:t> / (1 – </a:t>
            </a:r>
            <a:r>
              <a:rPr lang="el-GR" dirty="0"/>
              <a:t>α</a:t>
            </a:r>
            <a:r>
              <a:rPr lang="fr-FR" dirty="0"/>
              <a:t>), </a:t>
            </a:r>
            <a:r>
              <a:rPr lang="fr-FR" dirty="0" err="1"/>
              <a:t>thus</a:t>
            </a:r>
            <a:r>
              <a:rPr lang="fr-FR" dirty="0"/>
              <a:t> :</a:t>
            </a:r>
            <a:endParaRPr dirty="0"/>
          </a:p>
          <a:p>
            <a:pPr marL="866775" lvl="2" indent="-179388" defTabSz="457200">
              <a:tabLst>
                <a:tab pos="1881188" algn="l"/>
              </a:tabLst>
              <a:defRPr/>
            </a:pPr>
            <a:r>
              <a:rPr lang="fr-FR" dirty="0"/>
              <a:t>L = </a:t>
            </a:r>
            <a:r>
              <a:rPr lang="fr-FR" dirty="0">
                <a:solidFill>
                  <a:srgbClr val="FF0000"/>
                </a:solidFill>
              </a:rPr>
              <a:t>1000</a:t>
            </a:r>
            <a:r>
              <a:rPr lang="fr-FR" dirty="0"/>
              <a:t> / (1 – 0,5) = 2000</a:t>
            </a:r>
            <a:endParaRPr dirty="0"/>
          </a:p>
          <a:p>
            <a:pPr marL="87311" indent="0" algn="ctr" defTabSz="457200">
              <a:buNone/>
              <a:tabLst>
                <a:tab pos="1881188" algn="l"/>
              </a:tabLst>
              <a:defRPr/>
            </a:pPr>
            <a:r>
              <a:rPr lang="fr-FR" i="1" dirty="0">
                <a:solidFill>
                  <a:srgbClr val="FF0000"/>
                </a:solidFill>
              </a:rPr>
              <a:t>The </a:t>
            </a:r>
            <a:r>
              <a:rPr lang="fr-FR" i="1" dirty="0" err="1">
                <a:solidFill>
                  <a:srgbClr val="FF0000"/>
                </a:solidFill>
              </a:rPr>
              <a:t>following</a:t>
            </a:r>
            <a:r>
              <a:rPr lang="fr-FR" i="1" dirty="0">
                <a:solidFill>
                  <a:srgbClr val="FF0000"/>
                </a:solidFill>
              </a:rPr>
              <a:t> slides model </a:t>
            </a:r>
            <a:r>
              <a:rPr lang="fr-FR" i="1" dirty="0" err="1">
                <a:solidFill>
                  <a:srgbClr val="FF0000"/>
                </a:solidFill>
              </a:rPr>
              <a:t>this</a:t>
            </a:r>
            <a:r>
              <a:rPr lang="fr-FR" i="1" dirty="0">
                <a:solidFill>
                  <a:srgbClr val="FF0000"/>
                </a:solidFill>
              </a:rPr>
              <a:t> MFA in Excel, and </a:t>
            </a:r>
            <a:r>
              <a:rPr lang="fr-FR" i="1" dirty="0" err="1">
                <a:solidFill>
                  <a:srgbClr val="FF0000"/>
                </a:solidFill>
              </a:rPr>
              <a:t>then</a:t>
            </a:r>
            <a:r>
              <a:rPr lang="fr-FR" i="1" dirty="0">
                <a:solidFill>
                  <a:srgbClr val="FF0000"/>
                </a:solidFill>
              </a:rPr>
              <a:t> </a:t>
            </a:r>
            <a:r>
              <a:rPr lang="fr-FR" i="1" dirty="0" err="1">
                <a:solidFill>
                  <a:srgbClr val="FF0000"/>
                </a:solidFill>
              </a:rPr>
              <a:t>study</a:t>
            </a:r>
            <a:r>
              <a:rPr lang="fr-FR" i="1" dirty="0">
                <a:solidFill>
                  <a:srgbClr val="FF0000"/>
                </a:solidFill>
              </a:rPr>
              <a:t> the impact of </a:t>
            </a:r>
            <a:r>
              <a:rPr lang="fr-FR" i="1" dirty="0" err="1">
                <a:solidFill>
                  <a:srgbClr val="FF0000"/>
                </a:solidFill>
              </a:rPr>
              <a:t>increasing</a:t>
            </a:r>
            <a:r>
              <a:rPr lang="fr-FR" i="1" dirty="0">
                <a:solidFill>
                  <a:srgbClr val="FF0000"/>
                </a:solidFill>
              </a:rPr>
              <a:t> the </a:t>
            </a:r>
            <a:r>
              <a:rPr lang="fr-FR" i="1" dirty="0" err="1">
                <a:solidFill>
                  <a:srgbClr val="FF0000"/>
                </a:solidFill>
              </a:rPr>
              <a:t>recycling</a:t>
            </a:r>
            <a:r>
              <a:rPr lang="fr-FR" i="1" dirty="0">
                <a:solidFill>
                  <a:srgbClr val="FF0000"/>
                </a:solidFill>
              </a:rPr>
              <a:t> rate </a:t>
            </a:r>
            <a:r>
              <a:rPr lang="el-GR" i="1" dirty="0">
                <a:solidFill>
                  <a:srgbClr val="FF0000"/>
                </a:solidFill>
              </a:rPr>
              <a:t>α</a:t>
            </a:r>
            <a:r>
              <a:rPr lang="fr-FR" i="1" dirty="0">
                <a:solidFill>
                  <a:srgbClr val="FF0000"/>
                </a:solidFill>
              </a:rPr>
              <a:t>.</a:t>
            </a:r>
            <a:endParaRPr lang="fr-FR" dirty="0"/>
          </a:p>
        </p:txBody>
      </p:sp>
      <p:sp>
        <p:nvSpPr>
          <p:cNvPr id="28" name="Espace réservé du contenu 1"/>
          <p:cNvSpPr txBox="1"/>
          <p:nvPr/>
        </p:nvSpPr>
        <p:spPr bwMode="auto">
          <a:xfrm>
            <a:off x="4942115" y="3243094"/>
            <a:ext cx="3590325" cy="1420528"/>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566738" lvl="1" indent="-179388" defTabSz="457200">
              <a:tabLst>
                <a:tab pos="1881188" algn="l"/>
              </a:tabLst>
              <a:defRPr/>
            </a:pPr>
            <a:r>
              <a:rPr lang="el-GR" dirty="0"/>
              <a:t>α</a:t>
            </a:r>
            <a:r>
              <a:rPr lang="fr-FR" dirty="0"/>
              <a:t> = 90%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90%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t> * 90% = </a:t>
            </a:r>
            <a:r>
              <a:rPr lang="fr-FR" dirty="0">
                <a:solidFill>
                  <a:srgbClr val="00B050"/>
                </a:solidFill>
              </a:rPr>
              <a:t>1900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1900</a:t>
            </a:r>
            <a:r>
              <a:rPr lang="fr-FR" dirty="0"/>
              <a:t> * 90% = </a:t>
            </a:r>
            <a:r>
              <a:rPr lang="fr-FR" dirty="0">
                <a:solidFill>
                  <a:schemeClr val="accent2">
                    <a:lumMod val="50000"/>
                    <a:lumOff val="50000"/>
                  </a:schemeClr>
                </a:solidFill>
              </a:rPr>
              <a:t>2710</a:t>
            </a:r>
            <a:endParaRPr dirty="0">
              <a:solidFill>
                <a:schemeClr val="accent2">
                  <a:lumMod val="50000"/>
                  <a:lumOff val="50000"/>
                </a:schemeClr>
              </a:solidFill>
            </a:endParaRPr>
          </a:p>
          <a:p>
            <a:pPr marL="866775" lvl="2" indent="-179388" defTabSz="457200">
              <a:tabLst>
                <a:tab pos="1881188" algn="l"/>
              </a:tabLst>
              <a:defRPr/>
            </a:pP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90% = 6513</a:t>
            </a:r>
            <a:endParaRPr dirty="0"/>
          </a:p>
          <a:p>
            <a:pPr marL="566738" lvl="1" indent="-179388" defTabSz="457200">
              <a:tabLst>
                <a:tab pos="1881188" algn="l"/>
              </a:tabLst>
              <a:defRPr/>
            </a:pPr>
            <a:endParaRPr lang="fr-FR" dirty="0"/>
          </a:p>
          <a:p>
            <a:pPr marL="866775" lvl="2" indent="-179388" defTabSz="457200">
              <a:tabLst>
                <a:tab pos="1881188" algn="l"/>
              </a:tabLst>
              <a:defRPr/>
            </a:pPr>
            <a:r>
              <a:rPr lang="fr-FR" dirty="0"/>
              <a:t>L = </a:t>
            </a:r>
            <a:r>
              <a:rPr lang="fr-FR" dirty="0">
                <a:solidFill>
                  <a:srgbClr val="FF0000"/>
                </a:solidFill>
              </a:rPr>
              <a:t>1000</a:t>
            </a:r>
            <a:r>
              <a:rPr lang="fr-FR" dirty="0"/>
              <a:t> / (1 – 0,9) = 10000</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21</a:t>
            </a:fld>
            <a:endParaRPr lang="fr-FR"/>
          </a:p>
        </p:txBody>
      </p:sp>
      <p:sp>
        <p:nvSpPr>
          <p:cNvPr id="6" name="Title 3"/>
          <p:cNvSpPr>
            <a:spLocks noGrp="1"/>
          </p:cNvSpPr>
          <p:nvPr>
            <p:ph type="title"/>
          </p:nvPr>
        </p:nvSpPr>
        <p:spPr bwMode="auto"/>
        <p:txBody>
          <a:bodyPr>
            <a:normAutofit/>
          </a:bodyPr>
          <a:lstStyle/>
          <a:p>
            <a:pPr>
              <a:defRPr/>
            </a:pPr>
            <a:r>
              <a:rPr lang="fr-FR" dirty="0"/>
              <a:t>Exo4: </a:t>
            </a:r>
            <a:r>
              <a:rPr lang="fr-FR" dirty="0" err="1"/>
              <a:t>Numerical</a:t>
            </a:r>
            <a:r>
              <a:rPr lang="fr-FR" dirty="0"/>
              <a:t> </a:t>
            </a:r>
            <a:r>
              <a:rPr lang="fr-FR" dirty="0" err="1"/>
              <a:t>Resolution</a:t>
            </a:r>
            <a:r>
              <a:rPr lang="fr-FR" dirty="0"/>
              <a:t> of MFA in Excel</a:t>
            </a:r>
            <a:endParaRPr dirty="0"/>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1"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3707904" y="1972443"/>
                <a:ext cx="5506128" cy="2199568"/>
              </a:xfrm>
            </p:spPr>
            <p:txBody>
              <a:bodyPr>
                <a:noAutofit/>
              </a:bodyPr>
              <a:lstStyle/>
              <a:p>
                <a:pPr marL="0" indent="-358775" defTabSz="457200">
                  <a:buNone/>
                  <a:tabLst>
                    <a:tab pos="358775" algn="l"/>
                    <a:tab pos="1431925" algn="l"/>
                    <a:tab pos="3852863" algn="l"/>
                    <a:tab pos="6543675" algn="l"/>
                  </a:tabLst>
                  <a:defRPr/>
                </a:pPr>
                <a:r>
                  <a:rPr lang="fr-FR" sz="1800" b="0"/>
                  <a:t>   </a:t>
                </a:r>
                <a14:m>
                  <m:oMath xmlns:m="http://schemas.openxmlformats.org/officeDocument/2006/math">
                    <m:r>
                      <a:rPr lang="fr-FR" sz="1800" b="0" i="1">
                        <a:latin typeface="Cambria Math"/>
                      </a:rPr>
                      <m:t>𝑦</m:t>
                    </m:r>
                    <m:r>
                      <a:rPr lang="fr-FR" sz="1800" b="0" i="1">
                        <a:latin typeface="Cambria Math"/>
                      </a:rPr>
                      <m:t>   =                                  </m:t>
                    </m:r>
                    <m:r>
                      <a:rPr lang="fr-FR" sz="1800" b="0" i="1">
                        <a:latin typeface="Cambria Math"/>
                      </a:rPr>
                      <m:t>𝐴</m:t>
                    </m:r>
                    <m:r>
                      <a:rPr lang="fr-FR" sz="1800" b="0" i="1">
                        <a:latin typeface="Cambria Math"/>
                      </a:rPr>
                      <m:t>                                  .       </m:t>
                    </m:r>
                    <m:r>
                      <a:rPr lang="fr-FR" sz="1800" b="0" i="1">
                        <a:latin typeface="Cambria Math"/>
                      </a:rPr>
                      <m:t>𝑥</m:t>
                    </m:r>
                  </m:oMath>
                </a14:m>
                <a:endParaRPr lang="fr-FR" sz="1800" b="0"/>
              </a:p>
              <a:p>
                <a:pPr marL="0" indent="-358775" defTabSz="457200">
                  <a:buNone/>
                  <a:tabLst>
                    <a:tab pos="358775" algn="l"/>
                    <a:tab pos="1431925" algn="l"/>
                    <a:tab pos="3852863" algn="l"/>
                    <a:tab pos="6543675" algn="l"/>
                  </a:tabLst>
                  <a:defRPr/>
                </a:pPr>
                <a:endParaRPr lang="fr-FR" sz="900"/>
              </a:p>
              <a:p>
                <a:pPr marL="0" indent="-358775" defTabSz="457200">
                  <a:buNone/>
                  <a:tabLst>
                    <a:tab pos="358775" algn="l"/>
                    <a:tab pos="1431925" algn="l"/>
                    <a:tab pos="3852863" algn="l"/>
                    <a:tab pos="6543675" algn="l"/>
                  </a:tabLst>
                  <a:defRPr/>
                </a:pPr>
                <a14:m>
                  <m:oMath xmlns:m="http://schemas.openxmlformats.org/officeDocument/2006/math">
                    <m:d>
                      <m:dPr>
                        <m:ctrlPr>
                          <a:rPr lang="fr-FR" sz="1800" b="0" i="1">
                            <a:latin typeface="Cambria Math" panose="02040503050406030204" pitchFamily="18" charset="0"/>
                            <a:ea typeface="Cambria Math"/>
                            <a:cs typeface="Cambria Math"/>
                          </a:rPr>
                        </m:ctrlPr>
                      </m:dPr>
                      <m:e>
                        <m:m>
                          <m:mPr>
                            <m:mcs>
                              <m:mc>
                                <m:mcPr>
                                  <m:count m:val="1"/>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a:latin typeface="Cambria Math"/>
                                </a:rPr>
                                <m:t>𝑀</m:t>
                              </m:r>
                            </m:e>
                          </m:mr>
                          <m:mr>
                            <m:e>
                              <m:r>
                                <a:rPr lang="fr-FR" sz="1800" b="0" i="1">
                                  <a:latin typeface="Cambria Math"/>
                                </a:rPr>
                                <m:t>0</m:t>
                              </m:r>
                            </m:e>
                          </m:mr>
                          <m:mr>
                            <m:e>
                              <m:r>
                                <a:rPr lang="fr-FR" sz="1800" b="0" i="1">
                                  <a:latin typeface="Cambria Math"/>
                                </a:rPr>
                                <m:t>0</m:t>
                              </m:r>
                            </m:e>
                          </m:mr>
                          <m:mr>
                            <m:e>
                              <m:r>
                                <a:rPr lang="fr-FR" sz="1800" b="0" i="1">
                                  <a:latin typeface="Cambria Math"/>
                                </a:rPr>
                                <m:t>0</m:t>
                              </m:r>
                            </m:e>
                          </m:mr>
                        </m:m>
                      </m:e>
                    </m:d>
                    <m:r>
                      <m:rPr>
                        <m:nor/>
                      </m:rPr>
                      <a:rPr lang="fr-FR" sz="1800" b="0" i="0">
                        <a:latin typeface="Cambria Math"/>
                      </a:rPr>
                      <m:t>=</m:t>
                    </m:r>
                    <m:d>
                      <m:dPr>
                        <m:ctrlPr>
                          <a:rPr lang="fr-FR" sz="1800" b="0" i="1">
                            <a:latin typeface="Cambria Math" panose="02040503050406030204" pitchFamily="18" charset="0"/>
                            <a:ea typeface="Cambria Math"/>
                            <a:cs typeface="Cambria Math"/>
                          </a:rPr>
                        </m:ctrlPr>
                      </m:dPr>
                      <m:e>
                        <m:m>
                          <m:mPr>
                            <m:mcs>
                              <m:mc>
                                <m:mcPr>
                                  <m:count m:val="8"/>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m:rPr>
                                  <m:sty m:val="p"/>
                                </m:rPr>
                                <a:rPr lang="el-GR" sz="1800" i="1">
                                  <a:latin typeface="Cambria Math"/>
                                </a:rPr>
                                <m:t>α</m:t>
                              </m:r>
                            </m:e>
                            <m:e>
                              <m:r>
                                <a:rPr lang="fr-FR" sz="1800" b="0" i="1">
                                  <a:latin typeface="Cambria Math"/>
                                </a:rPr>
                                <m:t>−1</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1</m:t>
                              </m:r>
                            </m:e>
                            <m:e>
                              <m:r>
                                <a:rPr lang="fr-FR" sz="1800" b="0" i="1">
                                  <a:latin typeface="Cambria Math"/>
                                </a:rPr>
                                <m:t>−1</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1</m:t>
                              </m:r>
                            </m:e>
                            <m:e>
                              <m:r>
                                <a:rPr lang="fr-FR" sz="1800" b="0" i="1">
                                  <a:latin typeface="Cambria Math"/>
                                </a:rPr>
                                <m:t>1</m:t>
                              </m:r>
                            </m:e>
                          </m:mr>
                        </m:m>
                      </m:e>
                    </m:d>
                  </m:oMath>
                </a14:m>
                <a:r>
                  <a:rPr lang="fr-FR" sz="1800"/>
                  <a:t>x </a:t>
                </a:r>
                <a14:m>
                  <m:oMath xmlns:m="http://schemas.openxmlformats.org/officeDocument/2006/math">
                    <m:d>
                      <m:dPr>
                        <m:ctrlPr>
                          <a:rPr lang="fr-FR" sz="1800" i="1">
                            <a:latin typeface="Cambria Math" panose="02040503050406030204" pitchFamily="18" charset="0"/>
                            <a:ea typeface="Cambria Math"/>
                            <a:cs typeface="Cambria Math"/>
                          </a:rPr>
                        </m:ctrlPr>
                      </m:dPr>
                      <m:e>
                        <m:m>
                          <m:mPr>
                            <m:mcs>
                              <m:mc>
                                <m:mcPr>
                                  <m:count m:val="1"/>
                                  <m:mcJc m:val="center"/>
                                </m:mcPr>
                              </m:mc>
                            </m:mcs>
                            <m:ctrlPr>
                              <a:rPr lang="fr-FR" sz="1800" i="1">
                                <a:latin typeface="Cambria Math" panose="02040503050406030204" pitchFamily="18" charset="0"/>
                                <a:ea typeface="Cambria Math"/>
                                <a:cs typeface="Cambria Math"/>
                              </a:rPr>
                            </m:ctrlPr>
                          </m:mP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S</m:t>
                                  </m:r>
                                </m:e>
                                <m:sub>
                                  <m:r>
                                    <a:rPr lang="fr-FR" sz="1800" b="0" i="0">
                                      <a:latin typeface="Cambria Math"/>
                                    </a:rPr>
                                    <m:t>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a:latin typeface="Cambria Math"/>
                                    </a:rPr>
                                    <m:t>1</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F</m:t>
                                  </m:r>
                                </m:e>
                                <m:sub>
                                  <m:r>
                                    <a:rPr lang="fr-FR" sz="1800" b="0" i="0">
                                      <a:latin typeface="Cambria Math"/>
                                    </a:rPr>
                                    <m:t>01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a:latin typeface="Cambria Math"/>
                                    </a:rPr>
                                    <m:t>1</m:t>
                                  </m:r>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0">
                                      <a:latin typeface="Cambria Math"/>
                                    </a:rPr>
                                    <m:t>21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1">
                                      <a:latin typeface="Cambria Math"/>
                                    </a:rPr>
                                    <m:t>20</m:t>
                                  </m:r>
                                </m:sub>
                              </m:sSub>
                            </m:e>
                          </m:mr>
                        </m:m>
                      </m:e>
                    </m:d>
                  </m:oMath>
                </a14:m>
                <a:endParaRPr lang="fr-FR" sz="180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3707904" y="1972443"/>
                <a:ext cx="5506128" cy="2199568"/>
              </a:xfrm>
              <a:blipFill>
                <a:blip r:embed="rId3"/>
                <a:stretch>
                  <a:fillRect b="-20115"/>
                </a:stretch>
              </a:blipFill>
            </p:spPr>
            <p:txBody>
              <a:bodyPr/>
              <a:lstStyle/>
              <a:p>
                <a:r>
                  <a:rPr lang="en-FR">
                    <a:noFill/>
                  </a:rPr>
                  <a:t> </a:t>
                </a:r>
              </a:p>
            </p:txBody>
          </p:sp>
        </mc:Fallback>
      </mc:AlternateContent>
      <p:sp>
        <p:nvSpPr>
          <p:cNvPr id="6" name="Title 3"/>
          <p:cNvSpPr>
            <a:spLocks noGrp="1"/>
          </p:cNvSpPr>
          <p:nvPr>
            <p:ph type="title"/>
          </p:nvPr>
        </p:nvSpPr>
        <p:spPr bwMode="auto"/>
        <p:txBody>
          <a:bodyPr>
            <a:normAutofit/>
          </a:bodyPr>
          <a:lstStyle/>
          <a:p>
            <a:pPr>
              <a:defRPr/>
            </a:pPr>
            <a:r>
              <a:rPr lang="fr-FR" dirty="0"/>
              <a:t>Exo5: </a:t>
            </a:r>
            <a:r>
              <a:rPr lang="fr-FR" dirty="0" err="1"/>
              <a:t>Numerical</a:t>
            </a:r>
            <a:r>
              <a:rPr lang="fr-FR" dirty="0"/>
              <a:t> </a:t>
            </a:r>
            <a:r>
              <a:rPr lang="fr-FR" dirty="0" err="1"/>
              <a:t>Resolution</a:t>
            </a:r>
            <a:r>
              <a:rPr lang="fr-FR" dirty="0"/>
              <a:t> of MFA in Excel</a:t>
            </a:r>
            <a:endParaRPr dirty="0"/>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4"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22</a:t>
            </a:fld>
            <a:endParaRPr lang="fr-FR"/>
          </a:p>
        </p:txBody>
      </p:sp>
      <p:sp>
        <p:nvSpPr>
          <p:cNvPr id="36" name="Rectangle 35"/>
          <p:cNvSpPr/>
          <p:nvPr/>
        </p:nvSpPr>
        <p:spPr bwMode="auto">
          <a:xfrm>
            <a:off x="6156176" y="3540354"/>
            <a:ext cx="1728192" cy="9995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Espace réservé du contenu 1"/>
          <p:cNvSpPr txBox="1"/>
          <p:nvPr/>
        </p:nvSpPr>
        <p:spPr bwMode="auto">
          <a:xfrm>
            <a:off x="544944" y="1851670"/>
            <a:ext cx="4891152" cy="370857"/>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None/>
              <a:tabLst>
                <a:tab pos="358775" algn="l"/>
                <a:tab pos="1431925" algn="l"/>
                <a:tab pos="3852863" algn="l"/>
              </a:tabLst>
              <a:defRPr/>
            </a:pPr>
            <a:r>
              <a:rPr lang="fr-FR"/>
              <a:t>Complete matrix A to model the above system:</a:t>
            </a:r>
            <a:endParaRPr dirty="0"/>
          </a:p>
        </p:txBody>
      </p:sp>
      <p:sp>
        <p:nvSpPr>
          <p:cNvPr id="31" name="Espace réservé du contenu 1"/>
          <p:cNvSpPr txBox="1"/>
          <p:nvPr/>
        </p:nvSpPr>
        <p:spPr bwMode="auto">
          <a:xfrm>
            <a:off x="0" y="2972703"/>
            <a:ext cx="3638449" cy="77698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None/>
              <a:tabLst>
                <a:tab pos="358775" algn="l"/>
                <a:tab pos="1431925" algn="l"/>
                <a:tab pos="3852863" algn="l"/>
              </a:tabLst>
              <a:defRPr/>
            </a:pPr>
            <a:r>
              <a:rPr lang="fr-FR" dirty="0" err="1"/>
              <a:t>Reminder</a:t>
            </a:r>
            <a:r>
              <a:rPr lang="fr-FR" dirty="0"/>
              <a:t> of the </a:t>
            </a:r>
            <a:r>
              <a:rPr lang="fr-FR" dirty="0" err="1"/>
              <a:t>previous</a:t>
            </a:r>
            <a:r>
              <a:rPr lang="fr-FR" dirty="0"/>
              <a:t> session :</a:t>
            </a:r>
            <a:endParaRPr dirty="0"/>
          </a:p>
          <a:p>
            <a:pPr marL="269875" indent="-179388" defTabSz="457200">
              <a:tabLst>
                <a:tab pos="269875" algn="l"/>
                <a:tab pos="1431925" algn="l"/>
                <a:tab pos="3852863" algn="l"/>
                <a:tab pos="6543675" algn="l"/>
              </a:tabLst>
              <a:defRPr/>
            </a:pPr>
            <a:r>
              <a:rPr lang="fr-FR" dirty="0"/>
              <a:t>Input M (</a:t>
            </a:r>
            <a:r>
              <a:rPr lang="fr-FR" i="1" dirty="0" err="1">
                <a:solidFill>
                  <a:srgbClr val="FF0000"/>
                </a:solidFill>
              </a:rPr>
              <a:t>Measured</a:t>
            </a:r>
            <a:r>
              <a:rPr lang="fr-FR" dirty="0"/>
              <a:t>) := F</a:t>
            </a:r>
            <a:r>
              <a:rPr lang="fr-FR" baseline="-25000" dirty="0"/>
              <a:t>01</a:t>
            </a:r>
            <a:r>
              <a:rPr lang="fr-FR" dirty="0"/>
              <a:t> and</a:t>
            </a:r>
            <a:endParaRPr dirty="0"/>
          </a:p>
          <a:p>
            <a:pPr marL="269875" indent="-179388" defTabSz="457200">
              <a:tabLst>
                <a:tab pos="269875" algn="l"/>
                <a:tab pos="1431925" algn="l"/>
                <a:tab pos="3852863" algn="l"/>
                <a:tab pos="6543675" algn="l"/>
              </a:tabLst>
              <a:defRPr/>
            </a:pPr>
            <a:r>
              <a:rPr lang="fr-FR" dirty="0" err="1"/>
              <a:t>Recycling</a:t>
            </a:r>
            <a:r>
              <a:rPr lang="fr-FR" dirty="0"/>
              <a:t> rate α (</a:t>
            </a:r>
            <a:r>
              <a:rPr lang="fr-FR" i="1" dirty="0" err="1">
                <a:solidFill>
                  <a:srgbClr val="FF0000"/>
                </a:solidFill>
              </a:rPr>
              <a:t>parameter</a:t>
            </a:r>
            <a:r>
              <a:rPr lang="fr-FR" dirty="0"/>
              <a:t>) := F</a:t>
            </a:r>
            <a:r>
              <a:rPr lang="fr-FR" baseline="-25000" dirty="0"/>
              <a:t>21</a:t>
            </a:r>
            <a:r>
              <a:rPr lang="fr-FR" dirty="0"/>
              <a:t> / F</a:t>
            </a:r>
            <a:r>
              <a:rPr lang="fr-FR" baseline="-25000" dirty="0"/>
              <a:t>12</a:t>
            </a:r>
            <a:endParaRPr lang="fr-FR" dirty="0"/>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a:defRPr/>
            </a:pPr>
            <a:endParaRPr lang="fr-FR"/>
          </a:p>
        </p:txBody>
      </p:sp>
      <p:cxnSp>
        <p:nvCxnSpPr>
          <p:cNvPr id="32" name="Connecteur droit avec flèche 25"/>
          <p:cNvCxnSpPr>
            <a:cxnSpLocks/>
            <a:endCxn id="33"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4"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5"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3"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3"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3"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p:cNvPicPr>
            <a:picLocks noChangeAspect="1"/>
          </p:cNvPicPr>
          <p:nvPr/>
        </p:nvPicPr>
        <p:blipFill>
          <a:blip r:embed="rId3"/>
          <a:stretch/>
        </p:blipFill>
        <p:spPr bwMode="auto">
          <a:xfrm>
            <a:off x="395536" y="1851670"/>
            <a:ext cx="3708792" cy="3022453"/>
          </a:xfrm>
          <a:prstGeom prst="rect">
            <a:avLst/>
          </a:prstGeom>
        </p:spPr>
      </p:pic>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28056" y="156158"/>
                <a:ext cx="4783620" cy="2199568"/>
              </a:xfrm>
            </p:spPr>
            <p:txBody>
              <a:bodyPr>
                <a:noAutofit/>
              </a:bodyPr>
              <a:lstStyle/>
              <a:p>
                <a:pPr marL="0" indent="-358775" defTabSz="457200">
                  <a:buNone/>
                  <a:tabLst>
                    <a:tab pos="358775" algn="l"/>
                    <a:tab pos="1431925" algn="l"/>
                    <a:tab pos="3852863" algn="l"/>
                    <a:tab pos="6543675" algn="l"/>
                  </a:tabLst>
                  <a:defRPr/>
                </a:pPr>
                <a:r>
                  <a:rPr lang="ar-AE" b="0" dirty="0"/>
                  <a:t>   </a:t>
                </a:r>
                <a14:m>
                  <m:oMath xmlns:m="http://schemas.openxmlformats.org/officeDocument/2006/math">
                    <m:r>
                      <a:rPr lang="ar-AE" b="0" i="1">
                        <a:latin typeface="Cambria Math"/>
                      </a:rPr>
                      <m:t>𝑦</m:t>
                    </m:r>
                    <m:r>
                      <a:rPr lang="ar-AE" b="0" i="1">
                        <a:latin typeface="Cambria Math"/>
                      </a:rPr>
                      <m:t>   =                                  </m:t>
                    </m:r>
                    <m:r>
                      <a:rPr lang="ar-AE" b="0" i="1">
                        <a:latin typeface="Cambria Math"/>
                      </a:rPr>
                      <m:t>𝐴</m:t>
                    </m:r>
                    <m:r>
                      <a:rPr lang="ar-AE" b="0" i="1">
                        <a:latin typeface="Cambria Math"/>
                      </a:rPr>
                      <m:t>                                  .       </m:t>
                    </m:r>
                    <m:r>
                      <a:rPr lang="ar-AE" b="0" i="1">
                        <a:latin typeface="Cambria Math"/>
                      </a:rPr>
                      <m:t>𝑥</m:t>
                    </m:r>
                  </m:oMath>
                </a14:m>
                <a:endParaRPr lang="ar-AE" b="0" dirty="0"/>
              </a:p>
              <a:p>
                <a:pPr marL="0" indent="-358775" defTabSz="457200">
                  <a:buNone/>
                  <a:tabLst>
                    <a:tab pos="358775" algn="l"/>
                    <a:tab pos="1431925" algn="l"/>
                    <a:tab pos="3852863" algn="l"/>
                    <a:tab pos="6543675" algn="l"/>
                  </a:tabLst>
                  <a:defRPr/>
                </a:pPr>
                <a:endParaRPr lang="ar-AE" sz="600" dirty="0"/>
              </a:p>
              <a:p>
                <a:pPr marL="0" indent="-358775" defTabSz="457200">
                  <a:buNone/>
                  <a:tabLst>
                    <a:tab pos="358775" algn="l"/>
                    <a:tab pos="1431925" algn="l"/>
                    <a:tab pos="3852863" algn="l"/>
                    <a:tab pos="6543675" algn="l"/>
                  </a:tabLst>
                  <a:defRPr/>
                </a:pPr>
                <a14:m>
                  <m:oMath xmlns:m="http://schemas.openxmlformats.org/officeDocument/2006/math">
                    <m:d>
                      <m:dPr>
                        <m:ctrlPr>
                          <a:rPr lang="ar-AE" b="0" i="1">
                            <a:latin typeface="Cambria Math" panose="02040503050406030204" pitchFamily="18" charset="0"/>
                            <a:ea typeface="Cambria Math"/>
                            <a:cs typeface="Cambria Math"/>
                          </a:rPr>
                        </m:ctrlPr>
                      </m:dPr>
                      <m:e>
                        <m:m>
                          <m:mPr>
                            <m:mcs>
                              <m:mc>
                                <m:mcPr>
                                  <m:count m:val="1"/>
                                  <m:mcJc m:val="center"/>
                                </m:mcPr>
                              </m:mc>
                            </m:mcs>
                            <m:ctrlPr>
                              <a:rPr lang="ar-AE" b="0" i="1">
                                <a:latin typeface="Cambria Math" panose="02040503050406030204" pitchFamily="18" charset="0"/>
                                <a:ea typeface="Cambria Math"/>
                                <a:cs typeface="Cambria Math"/>
                              </a:rPr>
                            </m:ctrlPr>
                          </m:mPr>
                          <m:mr>
                            <m:e>
                              <m:r>
                                <a:rPr lang="ar-AE" b="0" i="1">
                                  <a:latin typeface="Cambria Math"/>
                                </a:rPr>
                                <m:t>0</m:t>
                              </m:r>
                            </m:e>
                          </m:mr>
                          <m:mr>
                            <m:e>
                              <m:r>
                                <a:rPr lang="ar-AE" b="0" i="1">
                                  <a:latin typeface="Cambria Math"/>
                                </a:rPr>
                                <m:t>0</m:t>
                              </m:r>
                            </m:e>
                          </m:mr>
                          <m:mr>
                            <m:e>
                              <m:r>
                                <a:rPr lang="ar-AE" b="0" i="1">
                                  <a:latin typeface="Cambria Math"/>
                                </a:rPr>
                                <m:t>0</m:t>
                              </m:r>
                            </m:e>
                          </m:mr>
                          <m:mr>
                            <m:e>
                              <m:r>
                                <a:rPr lang="ar-AE" b="0" i="1">
                                  <a:latin typeface="Cambria Math"/>
                                </a:rPr>
                                <m:t>0</m:t>
                              </m:r>
                            </m:e>
                          </m:mr>
                          <m:mr>
                            <m:e>
                              <m:r>
                                <a:rPr lang="ar-AE" b="0" i="1">
                                  <a:latin typeface="Cambria Math"/>
                                </a:rPr>
                                <m:t>𝑀</m:t>
                              </m:r>
                            </m:e>
                          </m:mr>
                          <m:mr>
                            <m:e>
                              <m:r>
                                <a:rPr lang="ar-AE" b="0" i="1">
                                  <a:latin typeface="Cambria Math"/>
                                </a:rPr>
                                <m:t>0</m:t>
                              </m:r>
                            </m:e>
                          </m:mr>
                          <m:mr>
                            <m:e>
                              <m:r>
                                <a:rPr lang="ar-AE" b="0" i="1">
                                  <a:latin typeface="Cambria Math"/>
                                </a:rPr>
                                <m:t>0</m:t>
                              </m:r>
                            </m:e>
                          </m:mr>
                          <m:mr>
                            <m:e>
                              <m:r>
                                <a:rPr lang="ar-AE" b="0" i="1">
                                  <a:latin typeface="Cambria Math"/>
                                </a:rPr>
                                <m:t>0</m:t>
                              </m:r>
                            </m:e>
                          </m:mr>
                        </m:m>
                      </m:e>
                    </m:d>
                    <m:r>
                      <m:rPr>
                        <m:nor/>
                      </m:rPr>
                      <a:rPr lang="ar-AE" b="0" i="0">
                        <a:latin typeface="Cambria Math"/>
                      </a:rPr>
                      <m:t>=</m:t>
                    </m:r>
                    <m:d>
                      <m:dPr>
                        <m:ctrlPr>
                          <a:rPr lang="ar-AE" b="0" i="1">
                            <a:latin typeface="Cambria Math" panose="02040503050406030204" pitchFamily="18" charset="0"/>
                            <a:ea typeface="Cambria Math"/>
                            <a:cs typeface="Cambria Math"/>
                          </a:rPr>
                        </m:ctrlPr>
                      </m:dPr>
                      <m:e>
                        <m:m>
                          <m:mPr>
                            <m:mcs>
                              <m:mc>
                                <m:mcPr>
                                  <m:count m:val="8"/>
                                  <m:mcJc m:val="center"/>
                                </m:mcPr>
                              </m:mc>
                            </m:mcs>
                            <m:ctrlPr>
                              <a:rPr lang="ar-AE" b="0" i="1">
                                <a:latin typeface="Cambria Math" panose="02040503050406030204" pitchFamily="18" charset="0"/>
                                <a:ea typeface="Cambria Math"/>
                                <a:cs typeface="Cambria Math"/>
                              </a:rPr>
                            </m:ctrlPr>
                          </m:mPr>
                          <m:mr>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m:rPr>
                                  <m:sty m:val="p"/>
                                </m:rPr>
                                <a:rPr lang="el-GR" i="1">
                                  <a:latin typeface="Cambria Math"/>
                                </a:rPr>
                                <m:t>α</m:t>
                              </m:r>
                            </m:e>
                            <m:e>
                              <m:r>
                                <a:rPr lang="ar-AE" b="0" i="1">
                                  <a:latin typeface="Cambria Math"/>
                                </a:rPr>
                                <m:t>−1</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1</m:t>
                              </m:r>
                            </m:e>
                            <m:e>
                              <m:r>
                                <a:rPr lang="ar-AE" b="0" i="1">
                                  <a:latin typeface="Cambria Math"/>
                                </a:rPr>
                                <m:t>−1</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1</m:t>
                              </m:r>
                            </m:e>
                            <m:e>
                              <m:r>
                                <a:rPr lang="ar-AE" b="0" i="1">
                                  <a:latin typeface="Cambria Math"/>
                                </a:rPr>
                                <m:t>1</m:t>
                              </m:r>
                            </m:e>
                          </m:mr>
                        </m:m>
                      </m:e>
                    </m:d>
                  </m:oMath>
                </a14:m>
                <a:r>
                  <a:rPr lang="fr-FR" dirty="0"/>
                  <a:t>x </a:t>
                </a:r>
                <a14:m>
                  <m:oMath xmlns:m="http://schemas.openxmlformats.org/officeDocument/2006/math">
                    <m:d>
                      <m:dPr>
                        <m:ctrlPr>
                          <a:rPr lang="ar-AE" i="1">
                            <a:latin typeface="Cambria Math" panose="02040503050406030204" pitchFamily="18" charset="0"/>
                            <a:ea typeface="Cambria Math"/>
                            <a:cs typeface="Cambria Math"/>
                          </a:rPr>
                        </m:ctrlPr>
                      </m:dPr>
                      <m:e>
                        <m:m>
                          <m:mPr>
                            <m:mcs>
                              <m:mc>
                                <m:mcPr>
                                  <m:count m:val="1"/>
                                  <m:mcJc m:val="center"/>
                                </m:mcPr>
                              </m:mc>
                            </m:mcs>
                            <m:ctrlPr>
                              <a:rPr lang="ar-AE" i="1">
                                <a:latin typeface="Cambria Math" panose="02040503050406030204" pitchFamily="18" charset="0"/>
                                <a:ea typeface="Cambria Math"/>
                                <a:cs typeface="Cambria Math"/>
                              </a:rPr>
                            </m:ctrlPr>
                          </m:mPr>
                          <m:mr>
                            <m:e>
                              <m:sSub>
                                <m:sSubPr>
                                  <m:ctrlPr>
                                    <a:rPr lang="ar-AE" i="1">
                                      <a:latin typeface="Cambria Math" panose="02040503050406030204" pitchFamily="18" charset="0"/>
                                      <a:ea typeface="Cambria Math"/>
                                      <a:cs typeface="Cambria Math"/>
                                    </a:rPr>
                                  </m:ctrlPr>
                                </m:sSubPr>
                                <m:e>
                                  <m:r>
                                    <m:rPr>
                                      <m:sty m:val="p"/>
                                    </m:rPr>
                                    <a:rPr lang="fr-FR" b="0" i="0">
                                      <a:latin typeface="Cambria Math"/>
                                    </a:rPr>
                                    <m:t>S</m:t>
                                  </m:r>
                                </m:e>
                                <m:sub>
                                  <m:r>
                                    <a:rPr lang="ar-AE" b="0" i="0">
                                      <a:latin typeface="Cambria Math"/>
                                    </a:rPr>
                                    <m:t>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a:latin typeface="Cambria Math"/>
                                    </a:rPr>
                                    <m:t>1</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b="0" i="0">
                                      <a:latin typeface="Cambria Math"/>
                                    </a:rPr>
                                    <m:t>F</m:t>
                                  </m:r>
                                </m:e>
                                <m:sub>
                                  <m:r>
                                    <a:rPr lang="ar-AE" b="0" i="0">
                                      <a:latin typeface="Cambria Math"/>
                                    </a:rPr>
                                    <m:t>01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a:latin typeface="Cambria Math"/>
                                    </a:rPr>
                                    <m:t>1</m:t>
                                  </m:r>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0">
                                      <a:latin typeface="Cambria Math"/>
                                    </a:rPr>
                                    <m:t>21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1">
                                      <a:latin typeface="Cambria Math"/>
                                    </a:rPr>
                                    <m:t>20</m:t>
                                  </m:r>
                                </m:sub>
                              </m:sSub>
                            </m:e>
                          </m:mr>
                        </m:m>
                      </m:e>
                    </m:d>
                  </m:oMath>
                </a14:m>
                <a:endParaRPr lang="ar-AE" b="0" dirty="0"/>
              </a:p>
              <a:p>
                <a:pPr marL="0" lvl="0" indent="-358775" defTabSz="457200">
                  <a:buNone/>
                  <a:tabLst>
                    <a:tab pos="358775" algn="l"/>
                    <a:tab pos="1431925" algn="l"/>
                    <a:tab pos="3852863" algn="l"/>
                    <a:tab pos="6543675" algn="l"/>
                  </a:tabLst>
                  <a:defRPr/>
                </a:pPr>
                <a:endParaRPr lang="ar-AE" sz="600" dirty="0"/>
              </a:p>
              <a:p>
                <a:pPr marL="0" lvl="0" indent="-358775" defTabSz="457200">
                  <a:buNone/>
                  <a:tabLst>
                    <a:tab pos="358775" algn="l"/>
                    <a:tab pos="1431925" algn="l"/>
                    <a:tab pos="3852863" algn="l"/>
                    <a:tab pos="6543675" algn="l"/>
                  </a:tabLst>
                  <a:defRPr/>
                </a:pPr>
                <a:r>
                  <a:rPr lang="fr-FR" dirty="0"/>
                  <a:t>Next, </a:t>
                </a:r>
                <a:r>
                  <a:rPr lang="fr-FR" dirty="0" err="1"/>
                  <a:t>compute</a:t>
                </a:r>
                <a:r>
                  <a:rPr lang="fr-FR" dirty="0"/>
                  <a:t> x = A</a:t>
                </a:r>
                <a:r>
                  <a:rPr lang="fr-FR" baseline="30000" dirty="0"/>
                  <a:t>-1</a:t>
                </a:r>
                <a:r>
                  <a:rPr lang="fr-FR" dirty="0"/>
                  <a:t>.y </a:t>
                </a:r>
                <a:r>
                  <a:rPr lang="fr-FR" dirty="0" err="1"/>
                  <a:t>using</a:t>
                </a:r>
                <a:r>
                  <a:rPr lang="fr-FR" dirty="0"/>
                  <a:t> Excel </a:t>
                </a:r>
                <a:r>
                  <a:rPr lang="fr-FR" dirty="0" err="1"/>
                  <a:t>assuming</a:t>
                </a:r>
                <a:r>
                  <a:rPr lang="fr-FR" dirty="0"/>
                  <a:t> </a:t>
                </a:r>
                <a:r>
                  <a:rPr lang="fr-FR" dirty="0" err="1"/>
                  <a:t>that</a:t>
                </a:r>
                <a:br>
                  <a:rPr lang="fr-FR" dirty="0"/>
                </a:br>
                <a:r>
                  <a:rPr lang="fr-FR" dirty="0"/>
                  <a:t>M = 65’000 </a:t>
                </a:r>
                <a:r>
                  <a:rPr lang="fr-FR" dirty="0" err="1"/>
                  <a:t>bottle</a:t>
                </a:r>
                <a:r>
                  <a:rPr lang="fr-FR" dirty="0"/>
                  <a:t>/</a:t>
                </a:r>
                <a:r>
                  <a:rPr lang="fr-FR" dirty="0" err="1"/>
                  <a:t>year</a:t>
                </a:r>
                <a:r>
                  <a:rPr lang="fr-FR" dirty="0"/>
                  <a:t> (volume for </a:t>
                </a:r>
                <a:r>
                  <a:rPr lang="fr-FR" dirty="0" err="1"/>
                  <a:t>Rebooteille</a:t>
                </a:r>
                <a:r>
                  <a:rPr lang="fr-FR" dirty="0"/>
                  <a:t>)</a:t>
                </a:r>
                <a:br>
                  <a:rPr lang="fr-FR" dirty="0"/>
                </a:br>
                <a:r>
                  <a:rPr lang="fr-FR" dirty="0"/>
                  <a:t>and </a:t>
                </a:r>
                <a:r>
                  <a:rPr lang="el-GR" dirty="0"/>
                  <a:t>α = 20%. (</a:t>
                </a:r>
                <a:r>
                  <a:rPr lang="fr-FR" dirty="0"/>
                  <a:t>cf. Exo5.xlsx on Moodle.)</a:t>
                </a:r>
                <a:endParaRPr dirty="0"/>
              </a:p>
              <a:p>
                <a:pPr marL="0" lvl="0" indent="-358775" defTabSz="457200">
                  <a:buNone/>
                  <a:tabLst>
                    <a:tab pos="358775" algn="l"/>
                    <a:tab pos="1431925" algn="l"/>
                    <a:tab pos="3852863" algn="l"/>
                    <a:tab pos="6543675" algn="l"/>
                  </a:tabLst>
                  <a:defRPr/>
                </a:pPr>
                <a:endParaRPr lang="fr-FR" dirty="0">
                  <a:solidFill>
                    <a:prstClr val="black"/>
                  </a:solidFill>
                  <a:latin typeface="Calibri"/>
                </a:endParaRPr>
              </a:p>
              <a:p>
                <a:pPr marL="0" indent="-358775" defTabSz="457200">
                  <a:buNone/>
                  <a:tabLst>
                    <a:tab pos="358775" algn="l"/>
                  </a:tabLst>
                  <a:defRPr/>
                </a:pPr>
                <a:r>
                  <a:rPr lang="fr-FR" dirty="0" err="1"/>
                  <a:t>Increase</a:t>
                </a:r>
                <a:r>
                  <a:rPr lang="fr-FR" dirty="0"/>
                  <a:t> the </a:t>
                </a:r>
                <a:r>
                  <a:rPr lang="fr-FR" dirty="0" err="1"/>
                  <a:t>recycling</a:t>
                </a:r>
                <a:r>
                  <a:rPr lang="fr-FR" dirty="0"/>
                  <a:t> rate </a:t>
                </a:r>
                <a:r>
                  <a:rPr lang="el-GR" dirty="0"/>
                  <a:t>α </a:t>
                </a:r>
                <a:r>
                  <a:rPr lang="fr-FR" dirty="0"/>
                  <a:t>in </a:t>
                </a:r>
                <a:r>
                  <a:rPr lang="fr-FR" dirty="0" err="1"/>
                  <a:t>their</a:t>
                </a:r>
                <a:r>
                  <a:rPr lang="fr-FR" dirty="0"/>
                  <a:t> A5 </a:t>
                </a:r>
                <a:r>
                  <a:rPr lang="fr-FR" dirty="0" err="1"/>
                  <a:t>cell</a:t>
                </a:r>
                <a:br>
                  <a:rPr lang="fr-FR" dirty="0"/>
                </a:br>
                <a:r>
                  <a:rPr lang="fr-FR" dirty="0" err="1"/>
                  <a:t>then</a:t>
                </a:r>
                <a:r>
                  <a:rPr lang="fr-FR" dirty="0"/>
                  <a:t> </a:t>
                </a:r>
                <a:r>
                  <a:rPr lang="fr-FR" dirty="0" err="1"/>
                  <a:t>copying</a:t>
                </a:r>
                <a:r>
                  <a:rPr lang="fr-FR" dirty="0"/>
                  <a:t> O12:O19 to T12:Z19 to observe</a:t>
                </a:r>
                <a:br>
                  <a:rPr lang="fr-FR" dirty="0"/>
                </a:br>
                <a:r>
                  <a:rPr lang="fr-FR" dirty="0"/>
                  <a:t>the </a:t>
                </a:r>
                <a:r>
                  <a:rPr lang="fr-FR" i="1" dirty="0" err="1">
                    <a:solidFill>
                      <a:srgbClr val="FF0000"/>
                    </a:solidFill>
                  </a:rPr>
                  <a:t>rapid</a:t>
                </a:r>
                <a:r>
                  <a:rPr lang="fr-FR" i="1" dirty="0">
                    <a:solidFill>
                      <a:srgbClr val="FF0000"/>
                    </a:solidFill>
                  </a:rPr>
                  <a:t> </a:t>
                </a:r>
                <a:r>
                  <a:rPr lang="fr-FR" i="1" dirty="0" err="1">
                    <a:solidFill>
                      <a:srgbClr val="FF0000"/>
                    </a:solidFill>
                  </a:rPr>
                  <a:t>growth</a:t>
                </a:r>
                <a:r>
                  <a:rPr lang="fr-FR" i="1" dirty="0">
                    <a:solidFill>
                      <a:srgbClr val="FF0000"/>
                    </a:solidFill>
                  </a:rPr>
                  <a:t> of F12</a:t>
                </a:r>
                <a:r>
                  <a:rPr lang="fr-FR" dirty="0"/>
                  <a:t>.</a:t>
                </a:r>
                <a:endParaRPr dirty="0"/>
              </a:p>
              <a:p>
                <a:pPr marL="0" indent="0" defTabSz="457200">
                  <a:buNone/>
                  <a:tabLst>
                    <a:tab pos="176213"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28056" y="156158"/>
                <a:ext cx="4783620" cy="2199568"/>
              </a:xfrm>
              <a:blipFill>
                <a:blip r:embed="rId4"/>
                <a:stretch>
                  <a:fillRect b="-45977"/>
                </a:stretch>
              </a:blipFill>
            </p:spPr>
            <p:txBody>
              <a:bodyPr/>
              <a:lstStyle/>
              <a:p>
                <a:r>
                  <a:rPr lang="en-FR">
                    <a:noFill/>
                  </a:rPr>
                  <a:t> </a:t>
                </a:r>
              </a:p>
            </p:txBody>
          </p:sp>
        </mc:Fallback>
      </mc:AlternateContent>
      <p:sp>
        <p:nvSpPr>
          <p:cNvPr id="7" name="TextBox 4"/>
          <p:cNvSpPr/>
          <p:nvPr/>
        </p:nvSpPr>
        <p:spPr bwMode="auto">
          <a:xfrm>
            <a:off x="1339264" y="4677278"/>
            <a:ext cx="7173759" cy="461665"/>
          </a:xfrm>
          <a:prstGeom prst="rect">
            <a:avLst/>
          </a:prstGeom>
          <a:noFill/>
        </p:spPr>
        <p:txBody>
          <a:bodyPr wrap="none" rtlCol="0">
            <a:spAutoFit/>
          </a:bodyPr>
          <a:lstStyle/>
          <a:p>
            <a:pPr marL="0" lvl="1" algn="r">
              <a:defRPr/>
            </a:pPr>
            <a:r>
              <a:rPr lang="fr-FR" sz="1200"/>
              <a:t>[S. Pauliuk, « </a:t>
            </a:r>
            <a:r>
              <a:rPr lang="en-US" sz="1200"/>
              <a:t>IEooc Methods2 Lecture1: MFA system models</a:t>
            </a:r>
            <a:br>
              <a:rPr lang="en-US" sz="1200"/>
            </a:br>
            <a:r>
              <a:rPr lang="en-US" sz="1200"/>
              <a:t>and their analytical and numerical solution</a:t>
            </a:r>
            <a:r>
              <a:rPr lang="fr-FR" sz="1200"/>
              <a:t> », </a:t>
            </a:r>
            <a:r>
              <a:rPr lang="fr-FR" sz="1200" u="sng">
                <a:hlinkClick r:id="rId5" tooltip="https://youtu.be/562-lBuoF1Q"/>
              </a:rPr>
              <a:t>https://youtu.be/562-lBuoF1Q</a:t>
            </a:r>
            <a:r>
              <a:rPr lang="fr-FR" sz="1200"/>
              <a:t>, d’après Daniel B. Müller de NTNU]</a:t>
            </a:r>
            <a:endParaRPr/>
          </a:p>
        </p:txBody>
      </p:sp>
      <p:sp>
        <p:nvSpPr>
          <p:cNvPr id="32" name="Rectangular Callout 31"/>
          <p:cNvSpPr/>
          <p:nvPr/>
        </p:nvSpPr>
        <p:spPr bwMode="auto">
          <a:xfrm>
            <a:off x="35496" y="3003798"/>
            <a:ext cx="1258771" cy="1152128"/>
          </a:xfrm>
          <a:prstGeom prst="wedgeRectCallout">
            <a:avLst>
              <a:gd name="adj1" fmla="val 59655"/>
              <a:gd name="adj2" fmla="val 1085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INVERSEMAT() + </a:t>
            </a:r>
            <a:r>
              <a:rPr lang="fr-FR" sz="1200" dirty="0" err="1">
                <a:solidFill>
                  <a:schemeClr val="tx1"/>
                </a:solidFill>
              </a:rPr>
              <a:t>Ctrl+Maj+Entrée</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dirty="0">
                <a:solidFill>
                  <a:schemeClr val="tx1"/>
                </a:solidFill>
              </a:rPr>
              <a:t>)</a:t>
            </a:r>
            <a:br>
              <a:rPr lang="fr-FR" sz="1200" dirty="0">
                <a:solidFill>
                  <a:schemeClr val="tx1"/>
                </a:solidFill>
              </a:rPr>
            </a:br>
            <a:r>
              <a:rPr lang="fr-FR" sz="1200" i="1" dirty="0">
                <a:solidFill>
                  <a:schemeClr val="bg1">
                    <a:lumMod val="65000"/>
                  </a:schemeClr>
                </a:solidFill>
              </a:rPr>
              <a:t>F2 + MINVERSE() +</a:t>
            </a:r>
            <a:br>
              <a:rPr lang="fr-FR" sz="1200" i="1" dirty="0">
                <a:solidFill>
                  <a:schemeClr val="bg1">
                    <a:lumMod val="65000"/>
                  </a:schemeClr>
                </a:solidFill>
              </a:rPr>
            </a:br>
            <a:r>
              <a:rPr lang="fr-FR" sz="1200" i="1" dirty="0" err="1">
                <a:solidFill>
                  <a:schemeClr val="bg1">
                    <a:lumMod val="65000"/>
                  </a:schemeClr>
                </a:solidFill>
              </a:rPr>
              <a:t>Ctrl+Maj+Return</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Cmd+Maj+Return</a:t>
            </a:r>
            <a:r>
              <a:rPr lang="fr-FR" sz="1200" i="1" dirty="0">
                <a:solidFill>
                  <a:schemeClr val="bg1">
                    <a:lumMod val="65000"/>
                  </a:schemeClr>
                </a:solidFill>
              </a:rPr>
              <a:t>)</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23</a:t>
            </a:fld>
            <a:endParaRPr lang="fr-FR"/>
          </a:p>
        </p:txBody>
      </p:sp>
      <p:sp>
        <p:nvSpPr>
          <p:cNvPr id="33" name="Rectangular Callout 32"/>
          <p:cNvSpPr/>
          <p:nvPr/>
        </p:nvSpPr>
        <p:spPr bwMode="auto">
          <a:xfrm>
            <a:off x="3275856" y="1995686"/>
            <a:ext cx="1258771" cy="1353452"/>
          </a:xfrm>
          <a:prstGeom prst="wedgeRectCallout">
            <a:avLst>
              <a:gd name="adj1" fmla="val -10619"/>
              <a:gd name="adj2" fmla="val 69784"/>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PRODUITMAT() +</a:t>
            </a:r>
            <a:br>
              <a:rPr lang="fr-FR" sz="1200" dirty="0">
                <a:solidFill>
                  <a:schemeClr val="tx1"/>
                </a:solidFill>
              </a:rPr>
            </a:br>
            <a:r>
              <a:rPr lang="fr-FR" sz="1200" dirty="0" err="1">
                <a:solidFill>
                  <a:schemeClr val="tx1"/>
                </a:solidFill>
              </a:rPr>
              <a:t>Ctrl+Maj+Entrée</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dirty="0">
                <a:solidFill>
                  <a:schemeClr val="tx1"/>
                </a:solidFill>
              </a:rPr>
              <a:t>)</a:t>
            </a:r>
            <a:br>
              <a:rPr lang="fr-FR" sz="1200" dirty="0">
                <a:solidFill>
                  <a:schemeClr val="tx1"/>
                </a:solidFill>
              </a:rPr>
            </a:br>
            <a:r>
              <a:rPr lang="fr-FR" sz="1200" i="1" dirty="0">
                <a:solidFill>
                  <a:schemeClr val="bg1">
                    <a:lumMod val="65000"/>
                  </a:schemeClr>
                </a:solidFill>
              </a:rPr>
              <a:t>F2 + MMULT() +</a:t>
            </a:r>
            <a:br>
              <a:rPr lang="fr-FR" sz="1200" i="1" dirty="0">
                <a:solidFill>
                  <a:schemeClr val="bg1">
                    <a:lumMod val="65000"/>
                  </a:schemeClr>
                </a:solidFill>
              </a:rPr>
            </a:br>
            <a:r>
              <a:rPr lang="fr-FR" sz="1200" i="1" dirty="0" err="1">
                <a:solidFill>
                  <a:schemeClr val="bg1">
                    <a:lumMod val="65000"/>
                  </a:schemeClr>
                </a:solidFill>
              </a:rPr>
              <a:t>Ctrl+Shift+Return</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Cmd+Shift+Return</a:t>
            </a:r>
            <a:r>
              <a:rPr lang="fr-FR" sz="1200" i="1" dirty="0">
                <a:solidFill>
                  <a:schemeClr val="bg1">
                    <a:lumMod val="65000"/>
                  </a:schemeClr>
                </a:solidFill>
              </a:rPr>
              <a:t>)</a:t>
            </a:r>
            <a:endParaRPr dirty="0"/>
          </a:p>
        </p:txBody>
      </p:sp>
      <p:sp>
        <p:nvSpPr>
          <p:cNvPr id="36" name="Rectangle 35"/>
          <p:cNvSpPr/>
          <p:nvPr/>
        </p:nvSpPr>
        <p:spPr bwMode="auto">
          <a:xfrm>
            <a:off x="6140134" y="1203598"/>
            <a:ext cx="1199362"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4"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5"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7"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4"/>
          <p:cNvCxnSpPr>
            <a:cxnSpLocks/>
            <a:stCxn id="34" idx="3"/>
            <a:endCxn id="4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7"/>
          <p:cNvCxnSpPr>
            <a:cxnSpLocks/>
            <a:endCxn id="34"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2"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3"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5"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6"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8"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a:p>
        </p:txBody>
      </p:sp>
      <p:cxnSp>
        <p:nvCxnSpPr>
          <p:cNvPr id="49" name="Connecteur droit avec flèche 81"/>
          <p:cNvCxnSpPr>
            <a:cxnSpLocks/>
            <a:stCxn id="4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1" name="Connecteur droit avec flèche 85"/>
          <p:cNvCxnSpPr>
            <a:cxnSpLocks/>
            <a:endCxn id="4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3"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4"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5"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56"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9" name="Title 3">
            <a:extLst>
              <a:ext uri="{FF2B5EF4-FFF2-40B4-BE49-F238E27FC236}">
                <a16:creationId xmlns:a16="http://schemas.microsoft.com/office/drawing/2014/main" id="{B976AC49-26BE-03DD-03E3-C6F012F07E2A}"/>
              </a:ext>
            </a:extLst>
          </p:cNvPr>
          <p:cNvSpPr>
            <a:spLocks noGrp="1"/>
          </p:cNvSpPr>
          <p:nvPr>
            <p:ph type="title"/>
          </p:nvPr>
        </p:nvSpPr>
        <p:spPr bwMode="auto">
          <a:xfrm>
            <a:off x="382005" y="255175"/>
            <a:ext cx="8229600" cy="211550"/>
          </a:xfrm>
        </p:spPr>
        <p:txBody>
          <a:bodyPr>
            <a:normAutofit/>
          </a:bodyPr>
          <a:lstStyle/>
          <a:p>
            <a:pPr>
              <a:defRPr/>
            </a:pPr>
            <a:r>
              <a:rPr lang="fr-FR" dirty="0"/>
              <a:t>Exo5: </a:t>
            </a:r>
            <a:r>
              <a:rPr lang="fr-FR" dirty="0" err="1"/>
              <a:t>Numerical</a:t>
            </a:r>
            <a:r>
              <a:rPr lang="fr-FR" dirty="0"/>
              <a:t> </a:t>
            </a:r>
            <a:r>
              <a:rPr lang="fr-FR" dirty="0" err="1"/>
              <a:t>Resolution</a:t>
            </a:r>
            <a:r>
              <a:rPr lang="fr-FR" dirty="0"/>
              <a:t> of MFA in Excel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57200" y="1005331"/>
            <a:ext cx="8229600" cy="3870675"/>
          </a:xfrm>
        </p:spPr>
        <p:txBody>
          <a:bodyPr>
            <a:normAutofit/>
          </a:bodyPr>
          <a:lstStyle/>
          <a:p>
            <a:pPr marL="0" indent="0">
              <a:buNone/>
              <a:defRPr/>
            </a:pPr>
            <a:r>
              <a:rPr lang="fr-FR" dirty="0"/>
              <a:t>import </a:t>
            </a:r>
            <a:r>
              <a:rPr lang="fr-FR" dirty="0" err="1"/>
              <a:t>sympy</a:t>
            </a:r>
            <a:r>
              <a:rPr lang="fr-FR" dirty="0"/>
              <a:t> as </a:t>
            </a:r>
            <a:r>
              <a:rPr lang="fr-FR" dirty="0" err="1"/>
              <a:t>sym</a:t>
            </a:r>
            <a:endParaRPr dirty="0"/>
          </a:p>
          <a:p>
            <a:pPr marL="0" indent="0">
              <a:buNone/>
              <a:defRPr/>
            </a:pPr>
            <a:r>
              <a:rPr lang="fr-FR" dirty="0"/>
              <a:t>#</a:t>
            </a:r>
            <a:r>
              <a:rPr lang="fr-FR" dirty="0" err="1"/>
              <a:t>sym.init_printing</a:t>
            </a:r>
            <a:r>
              <a:rPr lang="fr-FR" dirty="0"/>
              <a:t>()</a:t>
            </a:r>
            <a:endParaRPr dirty="0"/>
          </a:p>
          <a:p>
            <a:pPr marL="0" indent="0">
              <a:buNone/>
              <a:defRPr/>
            </a:pPr>
            <a:r>
              <a:rPr lang="fr-FR" dirty="0"/>
              <a:t>a, b, c = </a:t>
            </a:r>
            <a:r>
              <a:rPr lang="fr-FR" dirty="0" err="1"/>
              <a:t>sym.symbols</a:t>
            </a:r>
            <a:r>
              <a:rPr lang="fr-FR" dirty="0"/>
              <a:t>('a b c')</a:t>
            </a:r>
            <a:endParaRPr dirty="0"/>
          </a:p>
          <a:p>
            <a:pPr marL="0" indent="0">
              <a:buNone/>
              <a:defRPr/>
            </a:pPr>
            <a:r>
              <a:rPr lang="fr-FR" dirty="0"/>
              <a:t>matrix = </a:t>
            </a:r>
            <a:r>
              <a:rPr lang="fr-FR" dirty="0" err="1"/>
              <a:t>sym.Matrix</a:t>
            </a:r>
            <a:r>
              <a:rPr lang="fr-FR" dirty="0"/>
              <a:t>([	[1, 0, 0, 0, 0, 0, 0, 0],</a:t>
            </a:r>
            <a:endParaRPr dirty="0"/>
          </a:p>
          <a:p>
            <a:pPr marL="0" indent="0">
              <a:buNone/>
              <a:defRPr/>
            </a:pPr>
            <a:r>
              <a:rPr lang="fr-FR" dirty="0"/>
              <a:t>					[0, 1, 0, 0, 0, 0, 0, 0],</a:t>
            </a:r>
            <a:endParaRPr dirty="0"/>
          </a:p>
          <a:p>
            <a:pPr marL="0" indent="0">
              <a:buNone/>
              <a:defRPr/>
            </a:pPr>
            <a:r>
              <a:rPr lang="fr-FR" dirty="0"/>
              <a:t>					[0, 0, 1, 0, 0, 0, 0, 0],</a:t>
            </a:r>
            <a:endParaRPr dirty="0"/>
          </a:p>
          <a:p>
            <a:pPr marL="0" indent="0">
              <a:buNone/>
              <a:defRPr/>
            </a:pPr>
            <a:r>
              <a:rPr lang="fr-FR" dirty="0"/>
              <a:t>					[0, 0, 0, 1, 0, 0, 0, 0],</a:t>
            </a:r>
            <a:endParaRPr dirty="0"/>
          </a:p>
          <a:p>
            <a:pPr marL="0" indent="0">
              <a:buNone/>
              <a:defRPr/>
            </a:pPr>
            <a:r>
              <a:rPr lang="fr-FR" dirty="0"/>
              <a:t>					[0, 0, 0, 0, 1, 0, 0, 0],</a:t>
            </a:r>
            <a:endParaRPr dirty="0"/>
          </a:p>
          <a:p>
            <a:pPr marL="0" indent="0">
              <a:buNone/>
              <a:defRPr/>
            </a:pPr>
            <a:r>
              <a:rPr lang="fr-FR" dirty="0"/>
              <a:t>					[0, 0, 0, 0, 0, a, -1, 0],</a:t>
            </a:r>
            <a:endParaRPr dirty="0"/>
          </a:p>
          <a:p>
            <a:pPr marL="0" indent="0">
              <a:buNone/>
              <a:defRPr/>
            </a:pPr>
            <a:r>
              <a:rPr lang="fr-FR" dirty="0"/>
              <a:t>					[0, 0, 0, 0, -1, 1,-1, 0],</a:t>
            </a:r>
            <a:endParaRPr dirty="0"/>
          </a:p>
          <a:p>
            <a:pPr marL="0" indent="0">
              <a:buNone/>
              <a:defRPr/>
            </a:pPr>
            <a:r>
              <a:rPr lang="fr-FR" dirty="0"/>
              <a:t>					[0, 0, 0, 0, 0, -1, 1, 1]])</a:t>
            </a:r>
            <a:endParaRPr dirty="0"/>
          </a:p>
          <a:p>
            <a:pPr marL="0" indent="0">
              <a:buNone/>
              <a:defRPr/>
            </a:pPr>
            <a:r>
              <a:rPr lang="fr-FR" dirty="0" err="1"/>
              <a:t>print</a:t>
            </a:r>
            <a:r>
              <a:rPr lang="fr-FR" dirty="0"/>
              <a:t>( </a:t>
            </a:r>
            <a:r>
              <a:rPr lang="fr-FR" dirty="0" err="1"/>
              <a:t>matrix.inv</a:t>
            </a:r>
            <a:r>
              <a:rPr lang="fr-FR" dirty="0"/>
              <a:t>() )</a:t>
            </a:r>
            <a:endParaRPr dirty="0"/>
          </a:p>
          <a:p>
            <a:pPr marL="0" indent="0">
              <a:buNone/>
              <a:defRPr/>
            </a:pPr>
            <a:r>
              <a:rPr lang="fr-FR" dirty="0" err="1"/>
              <a:t>print</a:t>
            </a:r>
            <a:r>
              <a:rPr lang="fr-FR" dirty="0"/>
              <a:t>( </a:t>
            </a:r>
            <a:r>
              <a:rPr lang="fr-FR" dirty="0" err="1"/>
              <a:t>sym.simplify</a:t>
            </a:r>
            <a:r>
              <a:rPr lang="fr-FR" dirty="0"/>
              <a:t>(</a:t>
            </a:r>
            <a:r>
              <a:rPr lang="fr-FR" dirty="0" err="1"/>
              <a:t>matrix.inv</a:t>
            </a:r>
            <a:r>
              <a:rPr lang="fr-FR" dirty="0"/>
              <a:t>()) )</a:t>
            </a:r>
            <a:endParaRPr dirty="0"/>
          </a:p>
          <a:p>
            <a:pPr marL="0" indent="0">
              <a:buNone/>
              <a:defRPr/>
            </a:pPr>
            <a:endParaRPr lang="fr-FR" dirty="0"/>
          </a:p>
          <a:p>
            <a:pPr marL="0" indent="0">
              <a:buNone/>
              <a:defRPr/>
            </a:pPr>
            <a:endParaRPr lang="fr-FR" dirty="0"/>
          </a:p>
          <a:p>
            <a:pPr marL="0" indent="0">
              <a:buNone/>
              <a:defRPr/>
            </a:pPr>
            <a:endParaRPr lang="fr-FR" dirty="0"/>
          </a:p>
          <a:p>
            <a:pPr marL="0" indent="0">
              <a:buNone/>
              <a:defRPr/>
            </a:pPr>
            <a:r>
              <a:rPr lang="fr-FR" dirty="0"/>
              <a:t>The </a:t>
            </a:r>
            <a:r>
              <a:rPr lang="fr-FR" dirty="0" err="1"/>
              <a:t>gradual</a:t>
            </a:r>
            <a:r>
              <a:rPr lang="fr-FR" dirty="0"/>
              <a:t> </a:t>
            </a:r>
            <a:r>
              <a:rPr lang="fr-FR" dirty="0" err="1"/>
              <a:t>increase</a:t>
            </a:r>
            <a:r>
              <a:rPr lang="fr-FR" dirty="0"/>
              <a:t> in the </a:t>
            </a:r>
            <a:r>
              <a:rPr lang="fr-FR" dirty="0" err="1"/>
              <a:t>recycling</a:t>
            </a:r>
            <a:r>
              <a:rPr lang="fr-FR" dirty="0"/>
              <a:t> rate </a:t>
            </a:r>
            <a:r>
              <a:rPr lang="el-GR" dirty="0"/>
              <a:t>α </a:t>
            </a:r>
            <a:r>
              <a:rPr lang="fr-FR" dirty="0" err="1"/>
              <a:t>requested</a:t>
            </a:r>
            <a:r>
              <a:rPr lang="fr-FR" dirty="0"/>
              <a:t> in the </a:t>
            </a:r>
            <a:r>
              <a:rPr lang="fr-FR" dirty="0" err="1"/>
              <a:t>previous</a:t>
            </a:r>
            <a:r>
              <a:rPr lang="fr-FR" dirty="0"/>
              <a:t> slide </a:t>
            </a:r>
            <a:r>
              <a:rPr lang="fr-FR" dirty="0" err="1"/>
              <a:t>seems</a:t>
            </a:r>
            <a:r>
              <a:rPr lang="fr-FR" dirty="0"/>
              <a:t> to </a:t>
            </a:r>
            <a:r>
              <a:rPr lang="fr-FR" dirty="0" err="1"/>
              <a:t>confirm</a:t>
            </a:r>
            <a:r>
              <a:rPr lang="fr-FR" dirty="0"/>
              <a:t> the </a:t>
            </a:r>
            <a:r>
              <a:rPr lang="fr-FR" dirty="0" err="1"/>
              <a:t>exponential</a:t>
            </a:r>
            <a:r>
              <a:rPr lang="fr-FR" dirty="0"/>
              <a:t> </a:t>
            </a:r>
            <a:r>
              <a:rPr lang="fr-FR" dirty="0" err="1"/>
              <a:t>growth</a:t>
            </a:r>
            <a:r>
              <a:rPr lang="fr-FR" dirty="0"/>
              <a:t> in the flow of </a:t>
            </a:r>
            <a:r>
              <a:rPr lang="fr-FR" dirty="0" err="1"/>
              <a:t>consumption</a:t>
            </a:r>
            <a:r>
              <a:rPr lang="fr-FR" dirty="0"/>
              <a:t> F</a:t>
            </a:r>
            <a:r>
              <a:rPr lang="fr-FR" baseline="-25000" dirty="0"/>
              <a:t>12</a:t>
            </a:r>
            <a:r>
              <a:rPr lang="fr-FR" dirty="0"/>
              <a:t>.</a:t>
            </a:r>
            <a:endParaRPr dirty="0"/>
          </a:p>
          <a:p>
            <a:pPr marL="0" indent="0">
              <a:buNone/>
              <a:defRPr/>
            </a:pPr>
            <a:r>
              <a:rPr lang="fr-FR" i="1" dirty="0">
                <a:solidFill>
                  <a:srgbClr val="FF0000"/>
                </a:solidFill>
              </a:rPr>
              <a:t>The inversion of the matrix shows A </a:t>
            </a:r>
            <a:r>
              <a:rPr lang="fr-FR" i="1" dirty="0" err="1">
                <a:solidFill>
                  <a:srgbClr val="FF0000"/>
                </a:solidFill>
              </a:rPr>
              <a:t>that</a:t>
            </a:r>
            <a:r>
              <a:rPr lang="fr-FR" i="1" dirty="0">
                <a:solidFill>
                  <a:srgbClr val="FF0000"/>
                </a:solidFill>
              </a:rPr>
              <a:t> the gains </a:t>
            </a:r>
            <a:r>
              <a:rPr lang="fr-FR" i="1" dirty="0" err="1">
                <a:solidFill>
                  <a:srgbClr val="FF0000"/>
                </a:solidFill>
              </a:rPr>
              <a:t>from</a:t>
            </a:r>
            <a:r>
              <a:rPr lang="fr-FR" i="1" dirty="0">
                <a:solidFill>
                  <a:srgbClr val="FF0000"/>
                </a:solidFill>
              </a:rPr>
              <a:t> </a:t>
            </a:r>
            <a:r>
              <a:rPr lang="fr-FR" i="1" dirty="0" err="1">
                <a:solidFill>
                  <a:srgbClr val="FF0000"/>
                </a:solidFill>
              </a:rPr>
              <a:t>recycling</a:t>
            </a:r>
            <a:r>
              <a:rPr lang="fr-FR" i="1" dirty="0">
                <a:solidFill>
                  <a:srgbClr val="FF0000"/>
                </a:solidFill>
              </a:rPr>
              <a:t> are not </a:t>
            </a:r>
            <a:r>
              <a:rPr lang="fr-FR" i="1" dirty="0" err="1">
                <a:solidFill>
                  <a:srgbClr val="FF0000"/>
                </a:solidFill>
              </a:rPr>
              <a:t>exponential</a:t>
            </a:r>
            <a:r>
              <a:rPr lang="fr-FR" i="1" dirty="0">
                <a:solidFill>
                  <a:srgbClr val="FF0000"/>
                </a:solidFill>
              </a:rPr>
              <a:t>, but </a:t>
            </a:r>
            <a:r>
              <a:rPr lang="fr-FR" i="1" dirty="0" err="1">
                <a:solidFill>
                  <a:srgbClr val="FF0000"/>
                </a:solidFill>
              </a:rPr>
              <a:t>inversely</a:t>
            </a:r>
            <a:r>
              <a:rPr lang="fr-FR" i="1" dirty="0">
                <a:solidFill>
                  <a:srgbClr val="FF0000"/>
                </a:solidFill>
              </a:rPr>
              <a:t> </a:t>
            </a:r>
            <a:r>
              <a:rPr lang="fr-FR" i="1" dirty="0" err="1">
                <a:solidFill>
                  <a:srgbClr val="FF0000"/>
                </a:solidFill>
              </a:rPr>
              <a:t>proportional</a:t>
            </a:r>
            <a:r>
              <a:rPr lang="fr-FR" i="1" dirty="0">
                <a:solidFill>
                  <a:srgbClr val="FF0000"/>
                </a:solidFill>
              </a:rPr>
              <a:t> to </a:t>
            </a:r>
            <a:r>
              <a:rPr lang="el-GR" i="1" dirty="0">
                <a:solidFill>
                  <a:srgbClr val="FF0000"/>
                </a:solidFill>
              </a:rPr>
              <a:t>α</a:t>
            </a:r>
            <a:r>
              <a:rPr lang="fr-FR" i="1" dirty="0">
                <a:solidFill>
                  <a:srgbClr val="FF0000"/>
                </a:solidFill>
              </a:rPr>
              <a:t>.</a:t>
            </a:r>
            <a:endParaRPr lang="fr-FR" dirty="0"/>
          </a:p>
          <a:p>
            <a:pPr marL="0" indent="0">
              <a:buNone/>
              <a:defRPr/>
            </a:pPr>
            <a:endParaRPr lang="fr-FR" dirty="0"/>
          </a:p>
        </p:txBody>
      </p:sp>
      <p:sp>
        <p:nvSpPr>
          <p:cNvPr id="3" name="Footer Placeholder 2"/>
          <p:cNvSpPr>
            <a:spLocks noGrp="1"/>
          </p:cNvSpPr>
          <p:nvPr>
            <p:ph type="ftr" sz="quarter" idx="11"/>
          </p:nvPr>
        </p:nvSpPr>
        <p:spPr bwMode="auto"/>
        <p:txBody>
          <a:bodyPr/>
          <a:lstStyle/>
          <a:p>
            <a:pPr>
              <a:defRPr/>
            </a:pPr>
            <a:fld id="{3466D8FE-5733-7B45-8963-854D3AC5C96E}" type="slidenum">
              <a:rPr lang="fr-FR"/>
              <a:t>24</a:t>
            </a:fld>
            <a:endParaRPr lang="fr-FR"/>
          </a:p>
        </p:txBody>
      </p:sp>
      <mc:AlternateContent xmlns:mc="http://schemas.openxmlformats.org/markup-compatibility/2006" xmlns:a14="http://schemas.microsoft.com/office/drawing/2010/main">
        <mc:Choice Requires="a14">
          <p:sp>
            <p:nvSpPr>
              <p:cNvPr id="5" name="Espace réservé du contenu 1"/>
              <p:cNvSpPr txBox="1"/>
              <p:nvPr/>
            </p:nvSpPr>
            <p:spPr bwMode="auto">
              <a:xfrm>
                <a:off x="4003093" y="1275606"/>
                <a:ext cx="4608512" cy="273535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None/>
                  <a:tabLst>
                    <a:tab pos="358775" algn="l"/>
                    <a:tab pos="1431925" algn="l"/>
                    <a:tab pos="3852863" algn="l"/>
                    <a:tab pos="6543675" algn="l"/>
                  </a:tabLst>
                  <a:defRPr/>
                </a:pPr>
                <a:r>
                  <a:rPr lang="fr-FR" sz="1800"/>
                  <a:t>A</a:t>
                </a:r>
                <a:r>
                  <a:rPr lang="fr-FR" sz="1800" baseline="30000"/>
                  <a:t>-1</a:t>
                </a:r>
                <a14:m>
                  <m:oMath xmlns:m="http://schemas.openxmlformats.org/officeDocument/2006/math">
                    <m:r>
                      <m:rPr>
                        <m:nor/>
                      </m:rPr>
                      <a:rPr lang="fr-FR" sz="1800">
                        <a:latin typeface="Cambria Math"/>
                      </a:rPr>
                      <m:t>=</m:t>
                    </m:r>
                    <m:d>
                      <m:dPr>
                        <m:ctrlPr>
                          <a:rPr lang="fr-FR" sz="1800" i="1">
                            <a:latin typeface="Cambria Math" panose="02040503050406030204" pitchFamily="18" charset="0"/>
                            <a:ea typeface="Cambria Math"/>
                            <a:cs typeface="Cambria Math"/>
                          </a:rPr>
                        </m:ctrlPr>
                      </m:dPr>
                      <m:e>
                        <m:m>
                          <m:mPr>
                            <m:mcs>
                              <m:mc>
                                <m:mcPr>
                                  <m:count m:val="8"/>
                                  <m:mcJc m:val="center"/>
                                </m:mcPr>
                              </m:mc>
                            </m:mcs>
                            <m:ctrlPr>
                              <a:rPr lang="fr-FR" sz="1800" i="1">
                                <a:latin typeface="Cambria Math" panose="02040503050406030204" pitchFamily="18" charset="0"/>
                                <a:ea typeface="Cambria Math"/>
                                <a:cs typeface="Cambria Math"/>
                              </a:rPr>
                            </m:ctrlPr>
                          </m:mPr>
                          <m:mr>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a:rPr lang="fr-FR" sz="1800" i="1">
                                      <a:latin typeface="Cambria Math"/>
                                    </a:rPr>
                                    <m:t>1</m:t>
                                  </m:r>
                                </m:num>
                                <m:den>
                                  <m:r>
                                    <m:rPr>
                                      <m:sty m:val="p"/>
                                    </m:rPr>
                                    <a:rPr lang="fr-FR" sz="1800" i="1">
                                      <a:latin typeface="Cambria Math"/>
                                    </a:rPr>
                                    <m:t>α</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1</m:t>
                                  </m:r>
                                </m:num>
                                <m:den>
                                  <m:r>
                                    <m:rPr>
                                      <m:sty m:val="p"/>
                                    </m:rPr>
                                    <a:rPr lang="fr-FR" sz="1800" i="1">
                                      <a:latin typeface="Cambria Math"/>
                                    </a:rPr>
                                    <m:t>α</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−1</m:t>
                                  </m:r>
                                </m:num>
                                <m:den>
                                  <m:r>
                                    <m:rPr>
                                      <m:sty m:val="p"/>
                                    </m:rPr>
                                    <a:rPr lang="fr-FR" sz="1800" i="1">
                                      <a:latin typeface="Cambria Math"/>
                                    </a:rPr>
                                    <m:t>α</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m:rPr>
                                      <m:sty m:val="p"/>
                                    </m:rPr>
                                    <a:rPr lang="fr-FR" sz="1800" i="1">
                                      <a:latin typeface="Cambria Math"/>
                                    </a:rPr>
                                    <m:t>α</m:t>
                                  </m:r>
                                </m:num>
                                <m:den>
                                  <m:r>
                                    <m:rPr>
                                      <m:sty m:val="p"/>
                                    </m:rPr>
                                    <a:rPr lang="fr-FR" sz="1800" i="1">
                                      <a:latin typeface="Cambria Math"/>
                                    </a:rPr>
                                    <m:t>α</m:t>
                                  </m:r>
                                  <m:r>
                                    <a:rPr lang="fr-FR" sz="1800" b="0" i="1">
                                      <a:latin typeface="Cambria Math"/>
                                    </a:rPr>
                                    <m:t>−1</m:t>
                                  </m:r>
                                </m:den>
                              </m:f>
                            </m:e>
                            <m:e>
                              <m:f>
                                <m:fPr>
                                  <m:ctrlPr>
                                    <a:rPr lang="fr-FR" sz="1800" i="1">
                                      <a:latin typeface="Cambria Math" panose="02040503050406030204" pitchFamily="18" charset="0"/>
                                      <a:ea typeface="Cambria Math"/>
                                      <a:cs typeface="Cambria Math"/>
                                    </a:rPr>
                                  </m:ctrlPr>
                                </m:fPr>
                                <m:num>
                                  <m:r>
                                    <a:rPr lang="fr-FR" sz="1800" b="0" i="1">
                                      <a:latin typeface="Cambria Math"/>
                                    </a:rPr>
                                    <m:t>1</m:t>
                                  </m:r>
                                </m:num>
                                <m:den>
                                  <m:r>
                                    <m:rPr>
                                      <m:sty m:val="p"/>
                                    </m:rPr>
                                    <a:rPr lang="fr-FR" sz="1800" i="1">
                                      <a:latin typeface="Cambria Math"/>
                                    </a:rPr>
                                    <m:t>α</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m:t>
                                  </m:r>
                                  <m:r>
                                    <m:rPr>
                                      <m:sty m:val="p"/>
                                    </m:rPr>
                                    <a:rPr lang="fr-FR" sz="1800" i="1">
                                      <a:latin typeface="Cambria Math"/>
                                    </a:rPr>
                                    <m:t>α</m:t>
                                  </m:r>
                                </m:num>
                                <m:den>
                                  <m:r>
                                    <m:rPr>
                                      <m:sty m:val="p"/>
                                    </m:rPr>
                                    <a:rPr lang="fr-FR" sz="1800" i="1">
                                      <a:latin typeface="Cambria Math"/>
                                    </a:rPr>
                                    <m:t>α</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b="0" i="1">
                                  <a:latin typeface="Cambria Math"/>
                                </a:rPr>
                                <m:t>1</m:t>
                              </m:r>
                            </m:e>
                            <m:e>
                              <m:r>
                                <a:rPr lang="fr-FR" sz="1800" b="0" i="1">
                                  <a:latin typeface="Cambria Math"/>
                                </a:rPr>
                                <m:t>0</m:t>
                              </m:r>
                            </m:e>
                            <m:e>
                              <m:r>
                                <a:rPr lang="fr-FR" sz="1800" i="1">
                                  <a:latin typeface="Cambria Math"/>
                                </a:rPr>
                                <m:t>1</m:t>
                              </m:r>
                            </m:e>
                            <m:e>
                              <m:r>
                                <a:rPr lang="fr-FR" sz="1800" i="1">
                                  <a:latin typeface="Cambria Math"/>
                                </a:rPr>
                                <m:t>1</m:t>
                              </m:r>
                            </m:e>
                          </m:mr>
                        </m:m>
                      </m:e>
                    </m:d>
                  </m:oMath>
                </a14:m>
                <a:endParaRPr lang="fr-FR" sz="1800"/>
              </a:p>
            </p:txBody>
          </p:sp>
        </mc:Choice>
        <mc:Fallback xmlns="">
          <p:sp>
            <p:nvSpPr>
              <p:cNvPr id="5" name="Espace réservé du contenu 1"/>
              <p:cNvSpPr txBox="1">
                <a:spLocks noRot="1" noChangeAspect="1" noMove="1" noResize="1" noEditPoints="1" noAdjustHandles="1" noChangeArrowheads="1" noChangeShapeType="1" noTextEdit="1"/>
              </p:cNvSpPr>
              <p:nvPr/>
            </p:nvSpPr>
            <p:spPr bwMode="auto">
              <a:xfrm>
                <a:off x="4003093" y="1275606"/>
                <a:ext cx="4608512" cy="2735354"/>
              </a:xfrm>
              <a:prstGeom prst="rect">
                <a:avLst/>
              </a:prstGeom>
              <a:blipFill>
                <a:blip r:embed="rId3"/>
                <a:stretch>
                  <a:fillRect l="-1099"/>
                </a:stretch>
              </a:blipFill>
            </p:spPr>
            <p:txBody>
              <a:bodyPr/>
              <a:lstStyle/>
              <a:p>
                <a:r>
                  <a:rPr lang="en-FR">
                    <a:noFill/>
                  </a:rPr>
                  <a:t> </a:t>
                </a:r>
              </a:p>
            </p:txBody>
          </p:sp>
        </mc:Fallback>
      </mc:AlternateContent>
      <p:sp>
        <p:nvSpPr>
          <p:cNvPr id="9" name="Title 3">
            <a:extLst>
              <a:ext uri="{FF2B5EF4-FFF2-40B4-BE49-F238E27FC236}">
                <a16:creationId xmlns:a16="http://schemas.microsoft.com/office/drawing/2014/main" id="{3C8DD5F2-7D6E-F00C-9DCF-79EA4CFBDFF0}"/>
              </a:ext>
            </a:extLst>
          </p:cNvPr>
          <p:cNvSpPr>
            <a:spLocks noGrp="1"/>
          </p:cNvSpPr>
          <p:nvPr>
            <p:ph type="title"/>
          </p:nvPr>
        </p:nvSpPr>
        <p:spPr bwMode="auto">
          <a:xfrm>
            <a:off x="382005" y="255175"/>
            <a:ext cx="8229600" cy="211550"/>
          </a:xfrm>
        </p:spPr>
        <p:txBody>
          <a:bodyPr>
            <a:normAutofit/>
          </a:bodyPr>
          <a:lstStyle/>
          <a:p>
            <a:pPr>
              <a:defRPr/>
            </a:pPr>
            <a:r>
              <a:rPr lang="fr-FR" dirty="0"/>
              <a:t>Exo5: </a:t>
            </a:r>
            <a:r>
              <a:rPr lang="fr-FR" dirty="0" err="1"/>
              <a:t>Numerical</a:t>
            </a:r>
            <a:r>
              <a:rPr lang="fr-FR" dirty="0"/>
              <a:t> </a:t>
            </a:r>
            <a:r>
              <a:rPr lang="fr-FR" dirty="0" err="1"/>
              <a:t>Resolution</a:t>
            </a:r>
            <a:r>
              <a:rPr lang="fr-FR" dirty="0"/>
              <a:t> of MFA in Excel</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512292" y="1886372"/>
            <a:ext cx="8799384" cy="469354"/>
          </a:xfrm>
        </p:spPr>
        <p:txBody>
          <a:bodyPr>
            <a:noAutofit/>
          </a:bodyPr>
          <a:lstStyle/>
          <a:p>
            <a:pPr marL="0" indent="0" defTabSz="457200">
              <a:buNone/>
              <a:tabLst>
                <a:tab pos="176213" algn="l"/>
              </a:tabLst>
              <a:defRPr/>
            </a:pPr>
            <a:r>
              <a:rPr lang="fr-FR" b="1" dirty="0"/>
              <a:t>Last question</a:t>
            </a:r>
            <a:r>
              <a:rPr lang="fr-FR" dirty="0"/>
              <a:t>: </a:t>
            </a:r>
            <a:r>
              <a:rPr lang="fr-FR" dirty="0" err="1"/>
              <a:t>Modify</a:t>
            </a:r>
            <a:r>
              <a:rPr lang="fr-FR" dirty="0"/>
              <a:t> the matrix A to replace the </a:t>
            </a:r>
            <a:r>
              <a:rPr lang="fr-FR" dirty="0" err="1"/>
              <a:t>constraint</a:t>
            </a:r>
            <a:r>
              <a:rPr lang="fr-FR" dirty="0"/>
              <a:t> F</a:t>
            </a:r>
            <a:r>
              <a:rPr lang="fr-FR" baseline="-25000" dirty="0"/>
              <a:t>01</a:t>
            </a:r>
            <a:r>
              <a:rPr lang="fr-FR" dirty="0"/>
              <a:t> = M </a:t>
            </a:r>
            <a:r>
              <a:rPr lang="fr-FR" dirty="0" err="1"/>
              <a:t>with</a:t>
            </a:r>
            <a:r>
              <a:rPr lang="fr-FR" dirty="0"/>
              <a:t> F</a:t>
            </a:r>
            <a:r>
              <a:rPr lang="fr-FR" baseline="-25000" dirty="0"/>
              <a:t>12</a:t>
            </a:r>
            <a:r>
              <a:rPr lang="fr-FR" dirty="0"/>
              <a:t> = M and </a:t>
            </a:r>
            <a:r>
              <a:rPr lang="fr-FR" dirty="0" err="1"/>
              <a:t>consider</a:t>
            </a:r>
            <a:r>
              <a:rPr lang="fr-FR" dirty="0"/>
              <a:t> the </a:t>
            </a:r>
            <a:r>
              <a:rPr lang="fr-FR" dirty="0" err="1"/>
              <a:t>previous</a:t>
            </a:r>
            <a:r>
              <a:rPr lang="fr-FR" dirty="0"/>
              <a:t> questions in </a:t>
            </a:r>
            <a:r>
              <a:rPr lang="fr-FR" dirty="0" err="1"/>
              <a:t>order</a:t>
            </a:r>
            <a:r>
              <a:rPr lang="fr-FR" dirty="0"/>
              <a:t> to </a:t>
            </a:r>
            <a:r>
              <a:rPr lang="fr-FR" dirty="0" err="1"/>
              <a:t>see</a:t>
            </a:r>
            <a:r>
              <a:rPr lang="fr-FR" dirty="0"/>
              <a:t> the </a:t>
            </a:r>
            <a:r>
              <a:rPr lang="fr-FR" dirty="0" err="1">
                <a:solidFill>
                  <a:srgbClr val="FF0000"/>
                </a:solidFill>
              </a:rPr>
              <a:t>linear</a:t>
            </a:r>
            <a:r>
              <a:rPr lang="fr-FR" dirty="0">
                <a:solidFill>
                  <a:srgbClr val="FF0000"/>
                </a:solidFill>
              </a:rPr>
              <a:t> </a:t>
            </a:r>
            <a:r>
              <a:rPr lang="fr-FR" dirty="0" err="1">
                <a:solidFill>
                  <a:srgbClr val="FF0000"/>
                </a:solidFill>
              </a:rPr>
              <a:t>decrease</a:t>
            </a:r>
            <a:r>
              <a:rPr lang="fr-FR" dirty="0">
                <a:solidFill>
                  <a:srgbClr val="FF0000"/>
                </a:solidFill>
              </a:rPr>
              <a:t> </a:t>
            </a:r>
            <a:r>
              <a:rPr lang="fr-FR" dirty="0"/>
              <a:t>in flows F</a:t>
            </a:r>
            <a:r>
              <a:rPr lang="fr-FR" baseline="-25000" dirty="0"/>
              <a:t>01</a:t>
            </a:r>
            <a:r>
              <a:rPr lang="fr-FR" dirty="0"/>
              <a:t> and F</a:t>
            </a:r>
            <a:r>
              <a:rPr lang="fr-FR" baseline="-25000" dirty="0"/>
              <a:t>20</a:t>
            </a:r>
            <a:r>
              <a:rPr lang="fr-FR" dirty="0"/>
              <a:t> to/</a:t>
            </a:r>
            <a:r>
              <a:rPr lang="fr-FR" dirty="0" err="1"/>
              <a:t>from</a:t>
            </a:r>
            <a:r>
              <a:rPr lang="fr-FR" dirty="0"/>
              <a:t> the </a:t>
            </a:r>
            <a:r>
              <a:rPr lang="fr-FR" dirty="0" err="1"/>
              <a:t>environment</a:t>
            </a:r>
            <a:r>
              <a:rPr lang="fr-FR" dirty="0"/>
              <a:t>.</a:t>
            </a:r>
            <a:endParaRPr dirty="0"/>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3"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25</a:t>
            </a:fld>
            <a:endParaRPr lang="fr-F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1"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2"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3"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4"/>
          <p:cNvCxnSpPr>
            <a:cxnSpLocks/>
            <a:stCxn id="31" idx="3"/>
            <a:endCxn id="40"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7"/>
          <p:cNvCxnSpPr>
            <a:cxnSpLocks/>
            <a:endCxn id="31"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3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0"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1"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2"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4"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45" name="Connecteur droit avec flèche 81"/>
          <p:cNvCxnSpPr>
            <a:cxnSpLocks/>
            <a:stCxn id="40"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7" name="Connecteur droit avec flèche 85"/>
          <p:cNvCxnSpPr>
            <a:cxnSpLocks/>
            <a:endCxn id="40"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49"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0"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1"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5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8" name="Title 3">
            <a:extLst>
              <a:ext uri="{FF2B5EF4-FFF2-40B4-BE49-F238E27FC236}">
                <a16:creationId xmlns:a16="http://schemas.microsoft.com/office/drawing/2014/main" id="{988D0F80-4FEF-3B69-104C-670EC16115E3}"/>
              </a:ext>
            </a:extLst>
          </p:cNvPr>
          <p:cNvSpPr>
            <a:spLocks noGrp="1"/>
          </p:cNvSpPr>
          <p:nvPr>
            <p:ph type="title"/>
          </p:nvPr>
        </p:nvSpPr>
        <p:spPr bwMode="auto">
          <a:xfrm>
            <a:off x="382005" y="255175"/>
            <a:ext cx="8229600" cy="211550"/>
          </a:xfrm>
        </p:spPr>
        <p:txBody>
          <a:bodyPr>
            <a:normAutofit/>
          </a:bodyPr>
          <a:lstStyle/>
          <a:p>
            <a:pPr>
              <a:defRPr/>
            </a:pPr>
            <a:r>
              <a:rPr lang="fr-FR" dirty="0"/>
              <a:t>Exo5: </a:t>
            </a:r>
            <a:r>
              <a:rPr lang="fr-FR" dirty="0" err="1"/>
              <a:t>Numerical</a:t>
            </a:r>
            <a:r>
              <a:rPr lang="fr-FR" dirty="0"/>
              <a:t> </a:t>
            </a:r>
            <a:r>
              <a:rPr lang="fr-FR" dirty="0" err="1"/>
              <a:t>Resolution</a:t>
            </a:r>
            <a:r>
              <a:rPr lang="fr-FR" dirty="0"/>
              <a:t> of MFA in Excel (last question)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5104085" cy="512081"/>
          </a:xfrm>
        </p:spPr>
        <p:txBody>
          <a:bodyPr>
            <a:normAutofit/>
          </a:bodyPr>
          <a:lstStyle/>
          <a:p>
            <a:pPr>
              <a:defRPr/>
            </a:pPr>
            <a:r>
              <a:rPr lang="fr-FR"/>
              <a:t>9. Material/energy Flow Analysis (2/2)</a:t>
            </a:r>
            <a:endParaRPr/>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t>26</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2025-26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AD23D83-DFBD-B6BA-2EA1-577A419C15DE}"/>
            </a:ext>
          </a:extLst>
        </p:cNvPr>
        <p:cNvGrpSpPr/>
        <p:nvPr/>
      </p:nvGrpSpPr>
      <p:grpSpPr bwMode="auto">
        <a:xfrm>
          <a:off x="0" y="0"/>
          <a:ext cx="0" cy="0"/>
          <a:chOff x="0" y="0"/>
          <a:chExt cx="0" cy="0"/>
        </a:xfrm>
      </p:grpSpPr>
      <p:sp>
        <p:nvSpPr>
          <p:cNvPr id="2" name="Espace réservé du contenu 1">
            <a:extLst>
              <a:ext uri="{FF2B5EF4-FFF2-40B4-BE49-F238E27FC236}">
                <a16:creationId xmlns:a16="http://schemas.microsoft.com/office/drawing/2014/main" id="{31534816-D262-6D9C-D931-9530F515B800}"/>
              </a:ext>
            </a:extLst>
          </p:cNvPr>
          <p:cNvSpPr>
            <a:spLocks noGrp="1"/>
          </p:cNvSpPr>
          <p:nvPr>
            <p:ph idx="1"/>
          </p:nvPr>
        </p:nvSpPr>
        <p:spPr bwMode="auto">
          <a:xfrm>
            <a:off x="457200" y="1005331"/>
            <a:ext cx="8651304" cy="3589291"/>
          </a:xfrm>
        </p:spPr>
        <p:txBody>
          <a:bodyPr>
            <a:normAutofit/>
          </a:bodyPr>
          <a:lstStyle/>
          <a:p>
            <a:pPr>
              <a:defRPr/>
            </a:pPr>
            <a:r>
              <a:rPr lang="fr-FR" dirty="0" err="1"/>
              <a:t>Understanding</a:t>
            </a:r>
            <a:r>
              <a:rPr lang="fr-FR" dirty="0"/>
              <a:t> and </a:t>
            </a:r>
            <a:r>
              <a:rPr lang="fr-FR" dirty="0" err="1"/>
              <a:t>Manipulating</a:t>
            </a:r>
            <a:r>
              <a:rPr lang="fr-FR" dirty="0"/>
              <a:t> MFA Concepts</a:t>
            </a:r>
            <a:endParaRPr dirty="0"/>
          </a:p>
          <a:p>
            <a:pPr lvl="1">
              <a:defRPr/>
            </a:pPr>
            <a:r>
              <a:rPr lang="fr-FR" dirty="0" err="1"/>
              <a:t>Learn</a:t>
            </a:r>
            <a:r>
              <a:rPr lang="fr-FR" dirty="0"/>
              <a:t> how to balance flows in </a:t>
            </a:r>
            <a:r>
              <a:rPr lang="fr-FR" dirty="0" err="1"/>
              <a:t>each</a:t>
            </a:r>
            <a:r>
              <a:rPr lang="fr-FR" dirty="0"/>
              <a:t> process</a:t>
            </a:r>
            <a:endParaRPr dirty="0"/>
          </a:p>
          <a:p>
            <a:pPr lvl="1">
              <a:defRPr/>
            </a:pPr>
            <a:r>
              <a:rPr lang="fr-FR" dirty="0" err="1"/>
              <a:t>Understand</a:t>
            </a:r>
            <a:r>
              <a:rPr lang="fr-FR" dirty="0"/>
              <a:t> </a:t>
            </a:r>
            <a:r>
              <a:rPr lang="fr-FR" dirty="0" err="1"/>
              <a:t>that</a:t>
            </a:r>
            <a:r>
              <a:rPr lang="fr-FR" dirty="0"/>
              <a:t> an MFA quantifies the </a:t>
            </a:r>
            <a:r>
              <a:rPr lang="fr-FR" dirty="0" err="1"/>
              <a:t>interest</a:t>
            </a:r>
            <a:r>
              <a:rPr lang="fr-FR" dirty="0"/>
              <a:t> of </a:t>
            </a:r>
            <a:r>
              <a:rPr lang="fr-FR" dirty="0" err="1"/>
              <a:t>circularizing</a:t>
            </a:r>
            <a:r>
              <a:rPr lang="fr-FR" dirty="0"/>
              <a:t> flows (</a:t>
            </a:r>
            <a:r>
              <a:rPr lang="fr-FR" dirty="0" err="1"/>
              <a:t>c.f</a:t>
            </a:r>
            <a:r>
              <a:rPr lang="fr-FR" dirty="0"/>
              <a:t>. Kalundborg and </a:t>
            </a:r>
            <a:r>
              <a:rPr lang="fr-FR" dirty="0" err="1"/>
              <a:t>Rebooteille</a:t>
            </a:r>
            <a:r>
              <a:rPr lang="fr-FR" dirty="0"/>
              <a:t>)</a:t>
            </a:r>
            <a:endParaRPr dirty="0"/>
          </a:p>
          <a:p>
            <a:pPr lvl="1">
              <a:defRPr/>
            </a:pPr>
            <a:r>
              <a:rPr lang="fr-FR" dirty="0" err="1">
                <a:solidFill>
                  <a:schemeClr val="bg1">
                    <a:lumMod val="50000"/>
                  </a:schemeClr>
                </a:solidFill>
              </a:rPr>
              <a:t>practise</a:t>
            </a:r>
            <a:r>
              <a:rPr lang="fr-FR" dirty="0">
                <a:solidFill>
                  <a:schemeClr val="bg1">
                    <a:lumMod val="50000"/>
                  </a:schemeClr>
                </a:solidFill>
              </a:rPr>
              <a:t> single-flow and </a:t>
            </a:r>
            <a:r>
              <a:rPr lang="fr-FR" dirty="0" err="1">
                <a:solidFill>
                  <a:schemeClr val="bg1">
                    <a:lumMod val="50000"/>
                  </a:schemeClr>
                </a:solidFill>
              </a:rPr>
              <a:t>static</a:t>
            </a:r>
            <a:r>
              <a:rPr lang="fr-FR" dirty="0">
                <a:solidFill>
                  <a:schemeClr val="bg1">
                    <a:lumMod val="50000"/>
                  </a:schemeClr>
                </a:solidFill>
              </a:rPr>
              <a:t> </a:t>
            </a:r>
            <a:r>
              <a:rPr lang="fr-FR" dirty="0" err="1">
                <a:solidFill>
                  <a:schemeClr val="bg1">
                    <a:lumMod val="50000"/>
                  </a:schemeClr>
                </a:solidFill>
              </a:rPr>
              <a:t>MFAs</a:t>
            </a:r>
            <a:br>
              <a:rPr lang="fr-FR" dirty="0">
                <a:solidFill>
                  <a:schemeClr val="bg1">
                    <a:lumMod val="50000"/>
                  </a:schemeClr>
                </a:solidFill>
              </a:rPr>
            </a:br>
            <a:r>
              <a:rPr lang="fr-FR" dirty="0">
                <a:solidFill>
                  <a:schemeClr val="bg1">
                    <a:lumMod val="50000"/>
                  </a:schemeClr>
                </a:solidFill>
              </a:rPr>
              <a:t>to observe the </a:t>
            </a:r>
            <a:r>
              <a:rPr lang="fr-FR" i="1" dirty="0" err="1">
                <a:solidFill>
                  <a:schemeClr val="bg1">
                    <a:lumMod val="50000"/>
                  </a:schemeClr>
                </a:solidFill>
              </a:rPr>
              <a:t>rapid</a:t>
            </a:r>
            <a:r>
              <a:rPr lang="fr-FR" i="1" dirty="0">
                <a:solidFill>
                  <a:schemeClr val="bg1">
                    <a:lumMod val="50000"/>
                  </a:schemeClr>
                </a:solidFill>
              </a:rPr>
              <a:t> impact of a rate</a:t>
            </a:r>
            <a:r>
              <a:rPr lang="fr-FR" dirty="0">
                <a:solidFill>
                  <a:schemeClr val="bg1">
                    <a:lumMod val="50000"/>
                  </a:schemeClr>
                </a:solidFill>
              </a:rPr>
              <a:t> (</a:t>
            </a:r>
            <a:r>
              <a:rPr lang="fr-FR" dirty="0" err="1">
                <a:solidFill>
                  <a:schemeClr val="bg1">
                    <a:lumMod val="50000"/>
                  </a:schemeClr>
                </a:solidFill>
              </a:rPr>
              <a:t>recycling</a:t>
            </a:r>
            <a:r>
              <a:rPr lang="fr-FR" dirty="0">
                <a:solidFill>
                  <a:schemeClr val="bg1">
                    <a:lumMod val="50000"/>
                  </a:schemeClr>
                </a:solidFill>
              </a:rPr>
              <a:t>, </a:t>
            </a:r>
            <a:r>
              <a:rPr lang="fr-FR" dirty="0" err="1">
                <a:solidFill>
                  <a:schemeClr val="bg1">
                    <a:lumMod val="50000"/>
                  </a:schemeClr>
                </a:solidFill>
              </a:rPr>
              <a:t>efficiency</a:t>
            </a:r>
            <a:r>
              <a:rPr lang="fr-FR" dirty="0">
                <a:solidFill>
                  <a:schemeClr val="bg1">
                    <a:lumMod val="50000"/>
                  </a:schemeClr>
                </a:solidFill>
              </a:rPr>
              <a:t>…) </a:t>
            </a:r>
            <a:r>
              <a:rPr lang="fr-FR" i="1" dirty="0">
                <a:solidFill>
                  <a:schemeClr val="bg1">
                    <a:lumMod val="50000"/>
                  </a:schemeClr>
                </a:solidFill>
              </a:rPr>
              <a:t>on flows </a:t>
            </a:r>
            <a:r>
              <a:rPr lang="fr-FR" dirty="0">
                <a:solidFill>
                  <a:schemeClr val="bg1">
                    <a:lumMod val="50000"/>
                  </a:schemeClr>
                </a:solidFill>
              </a:rPr>
              <a:t>(</a:t>
            </a:r>
            <a:r>
              <a:rPr lang="fr-FR" dirty="0" err="1">
                <a:solidFill>
                  <a:schemeClr val="bg1">
                    <a:lumMod val="50000"/>
                  </a:schemeClr>
                </a:solidFill>
              </a:rPr>
              <a:t>recycled</a:t>
            </a:r>
            <a:r>
              <a:rPr lang="fr-FR" dirty="0">
                <a:solidFill>
                  <a:schemeClr val="bg1">
                    <a:lumMod val="50000"/>
                  </a:schemeClr>
                </a:solidFill>
              </a:rPr>
              <a:t>, </a:t>
            </a:r>
            <a:r>
              <a:rPr lang="fr-FR" dirty="0" err="1">
                <a:solidFill>
                  <a:schemeClr val="bg1">
                    <a:lumMod val="50000"/>
                  </a:schemeClr>
                </a:solidFill>
              </a:rPr>
              <a:t>available</a:t>
            </a:r>
            <a:r>
              <a:rPr lang="fr-FR" dirty="0">
                <a:solidFill>
                  <a:schemeClr val="bg1">
                    <a:lumMod val="50000"/>
                  </a:schemeClr>
                </a:solidFill>
              </a:rPr>
              <a:t>…)</a:t>
            </a:r>
            <a:endParaRPr dirty="0">
              <a:solidFill>
                <a:schemeClr val="bg1">
                  <a:lumMod val="50000"/>
                </a:schemeClr>
              </a:solidFill>
            </a:endParaRPr>
          </a:p>
          <a:p>
            <a:pPr lvl="1">
              <a:defRPr/>
            </a:pPr>
            <a:r>
              <a:rPr lang="fr-FR" dirty="0"/>
              <a:t>(Session 10) know how to </a:t>
            </a:r>
            <a:r>
              <a:rPr lang="fr-FR" dirty="0" err="1"/>
              <a:t>handle</a:t>
            </a:r>
            <a:r>
              <a:rPr lang="fr-FR" dirty="0"/>
              <a:t> an MFA </a:t>
            </a:r>
            <a:r>
              <a:rPr lang="fr-FR" dirty="0" err="1"/>
              <a:t>with</a:t>
            </a:r>
            <a:r>
              <a:rPr lang="fr-FR" dirty="0"/>
              <a:t> IE </a:t>
            </a:r>
            <a:r>
              <a:rPr lang="fr-FR" dirty="0" err="1"/>
              <a:t>tools</a:t>
            </a:r>
            <a:r>
              <a:rPr lang="fr-FR" dirty="0"/>
              <a:t> (</a:t>
            </a:r>
            <a:r>
              <a:rPr lang="fr-FR" dirty="0" err="1"/>
              <a:t>here</a:t>
            </a:r>
            <a:r>
              <a:rPr lang="fr-FR" dirty="0"/>
              <a:t>, Operations </a:t>
            </a:r>
            <a:r>
              <a:rPr lang="fr-FR" dirty="0" err="1"/>
              <a:t>Research</a:t>
            </a:r>
            <a:r>
              <a:rPr lang="fr-FR" dirty="0"/>
              <a:t>)</a:t>
            </a:r>
            <a:endParaRPr dirty="0"/>
          </a:p>
          <a:p>
            <a:pPr lvl="2">
              <a:defRPr/>
            </a:pPr>
            <a:r>
              <a:rPr lang="fr-FR" dirty="0"/>
              <a:t>Be </a:t>
            </a:r>
            <a:r>
              <a:rPr lang="fr-FR" dirty="0" err="1"/>
              <a:t>familiar</a:t>
            </a:r>
            <a:r>
              <a:rPr lang="fr-FR" dirty="0"/>
              <a:t> </a:t>
            </a:r>
            <a:r>
              <a:rPr lang="fr-FR" dirty="0" err="1"/>
              <a:t>with</a:t>
            </a:r>
            <a:r>
              <a:rPr lang="fr-FR" dirty="0"/>
              <a:t> the concepts of </a:t>
            </a:r>
            <a:r>
              <a:rPr lang="fr-FR" dirty="0">
                <a:solidFill>
                  <a:srgbClr val="FF0000"/>
                </a:solidFill>
              </a:rPr>
              <a:t>data </a:t>
            </a:r>
            <a:r>
              <a:rPr lang="fr-FR" dirty="0" err="1">
                <a:solidFill>
                  <a:srgbClr val="FF0000"/>
                </a:solidFill>
              </a:rPr>
              <a:t>reconciliation</a:t>
            </a:r>
            <a:endParaRPr dirty="0">
              <a:solidFill>
                <a:srgbClr val="FF0000"/>
              </a:solidFill>
            </a:endParaRPr>
          </a:p>
          <a:p>
            <a:pPr lvl="3">
              <a:defRPr/>
            </a:pPr>
            <a:r>
              <a:rPr lang="fr-FR" dirty="0"/>
              <a:t>Exo6: Replace </a:t>
            </a:r>
            <a:r>
              <a:rPr lang="fr-FR" dirty="0" err="1"/>
              <a:t>Quadratic</a:t>
            </a:r>
            <a:r>
              <a:rPr lang="fr-FR" dirty="0"/>
              <a:t> </a:t>
            </a:r>
            <a:r>
              <a:rPr lang="fr-FR" dirty="0" err="1"/>
              <a:t>Error</a:t>
            </a:r>
            <a:r>
              <a:rPr lang="fr-FR" dirty="0"/>
              <a:t> </a:t>
            </a:r>
            <a:r>
              <a:rPr lang="fr-FR" dirty="0" err="1"/>
              <a:t>with</a:t>
            </a:r>
            <a:r>
              <a:rPr lang="fr-FR" dirty="0"/>
              <a:t> </a:t>
            </a:r>
            <a:r>
              <a:rPr lang="fr-FR" dirty="0" err="1"/>
              <a:t>Absolute</a:t>
            </a:r>
            <a:r>
              <a:rPr lang="fr-FR" dirty="0"/>
              <a:t> </a:t>
            </a:r>
            <a:r>
              <a:rPr lang="fr-FR" dirty="0" err="1"/>
              <a:t>Error</a:t>
            </a:r>
            <a:r>
              <a:rPr lang="fr-FR" dirty="0"/>
              <a:t> and </a:t>
            </a:r>
            <a:r>
              <a:rPr lang="fr-FR" dirty="0" err="1"/>
              <a:t>Linearize</a:t>
            </a:r>
            <a:r>
              <a:rPr lang="fr-FR" dirty="0"/>
              <a:t> It</a:t>
            </a:r>
            <a:endParaRPr dirty="0"/>
          </a:p>
          <a:p>
            <a:pPr lvl="2">
              <a:defRPr/>
            </a:pPr>
            <a:r>
              <a:rPr lang="fr-FR" dirty="0"/>
              <a:t>know the basics of </a:t>
            </a:r>
            <a:r>
              <a:rPr lang="fr-FR" dirty="0">
                <a:solidFill>
                  <a:srgbClr val="FF0000"/>
                </a:solidFill>
              </a:rPr>
              <a:t>bi-objective </a:t>
            </a:r>
            <a:r>
              <a:rPr lang="fr-FR" dirty="0" err="1">
                <a:solidFill>
                  <a:srgbClr val="FF0000"/>
                </a:solidFill>
              </a:rPr>
              <a:t>optimization</a:t>
            </a:r>
            <a:endParaRPr dirty="0">
              <a:solidFill>
                <a:srgbClr val="FF0000"/>
              </a:solidFill>
            </a:endParaRPr>
          </a:p>
          <a:p>
            <a:pPr lvl="3">
              <a:defRPr/>
            </a:pPr>
            <a:r>
              <a:rPr lang="fr-FR" dirty="0"/>
              <a:t>Exo7: </a:t>
            </a:r>
            <a:r>
              <a:rPr lang="fr-FR" dirty="0" err="1"/>
              <a:t>Recover</a:t>
            </a:r>
            <a:r>
              <a:rPr lang="fr-FR" dirty="0"/>
              <a:t> CO2 </a:t>
            </a:r>
            <a:r>
              <a:rPr lang="fr-FR" dirty="0" err="1"/>
              <a:t>emissions</a:t>
            </a:r>
            <a:r>
              <a:rPr lang="fr-FR" dirty="0"/>
              <a:t> </a:t>
            </a:r>
            <a:r>
              <a:rPr lang="fr-FR" dirty="0" err="1"/>
              <a:t>from</a:t>
            </a:r>
            <a:r>
              <a:rPr lang="fr-FR" dirty="0"/>
              <a:t> the Base Empreinte, </a:t>
            </a:r>
            <a:r>
              <a:rPr lang="fr-FR" dirty="0" err="1"/>
              <a:t>then</a:t>
            </a:r>
            <a:r>
              <a:rPr lang="fr-FR" dirty="0"/>
              <a:t> </a:t>
            </a:r>
            <a:r>
              <a:rPr lang="fr-FR" dirty="0" err="1"/>
              <a:t>optimize</a:t>
            </a:r>
            <a:r>
              <a:rPr lang="fr-FR" dirty="0"/>
              <a:t> and </a:t>
            </a:r>
            <a:r>
              <a:rPr lang="fr-FR" dirty="0" err="1"/>
              <a:t>draw</a:t>
            </a:r>
            <a:r>
              <a:rPr lang="fr-FR" dirty="0"/>
              <a:t> a Pareto front</a:t>
            </a:r>
            <a:endParaRPr dirty="0"/>
          </a:p>
          <a:p>
            <a:pPr>
              <a:defRPr/>
            </a:pPr>
            <a:endParaRPr lang="fr-FR" dirty="0"/>
          </a:p>
          <a:p>
            <a:pPr>
              <a:defRPr/>
            </a:pPr>
            <a:r>
              <a:rPr lang="fr-FR" dirty="0" err="1"/>
              <a:t>Understand</a:t>
            </a:r>
            <a:r>
              <a:rPr lang="fr-FR" dirty="0"/>
              <a:t> how MFA and LCA model the </a:t>
            </a:r>
            <a:r>
              <a:rPr lang="fr-FR" dirty="0" err="1"/>
              <a:t>same</a:t>
            </a:r>
            <a:r>
              <a:rPr lang="fr-FR" dirty="0"/>
              <a:t> </a:t>
            </a:r>
            <a:r>
              <a:rPr lang="fr-FR" dirty="0" err="1"/>
              <a:t>thing</a:t>
            </a:r>
            <a:r>
              <a:rPr lang="fr-FR" dirty="0"/>
              <a:t> </a:t>
            </a:r>
            <a:r>
              <a:rPr lang="fr-FR" dirty="0" err="1"/>
              <a:t>from</a:t>
            </a:r>
            <a:r>
              <a:rPr lang="fr-FR" dirty="0"/>
              <a:t> 2 points of </a:t>
            </a:r>
            <a:r>
              <a:rPr lang="fr-FR" dirty="0" err="1"/>
              <a:t>view</a:t>
            </a:r>
            <a:r>
              <a:rPr lang="fr-FR" dirty="0"/>
              <a:t>≠</a:t>
            </a:r>
            <a:endParaRPr dirty="0"/>
          </a:p>
          <a:p>
            <a:pPr lvl="1">
              <a:tabLst>
                <a:tab pos="898525" algn="l"/>
              </a:tabLst>
              <a:defRPr/>
            </a:pPr>
            <a:r>
              <a:rPr lang="fr-FR" dirty="0">
                <a:solidFill>
                  <a:schemeClr val="accent5">
                    <a:lumMod val="75000"/>
                  </a:schemeClr>
                </a:solidFill>
              </a:rPr>
              <a:t>LCA: Product Perspective</a:t>
            </a:r>
            <a:endParaRPr dirty="0"/>
          </a:p>
          <a:p>
            <a:pPr lvl="1">
              <a:tabLst>
                <a:tab pos="898525" algn="l"/>
              </a:tabLst>
              <a:defRPr/>
            </a:pPr>
            <a:r>
              <a:rPr lang="fr-FR" dirty="0">
                <a:solidFill>
                  <a:srgbClr val="7030A0"/>
                </a:solidFill>
              </a:rPr>
              <a:t>MFA: System Perspective</a:t>
            </a:r>
            <a:endParaRPr dirty="0"/>
          </a:p>
        </p:txBody>
      </p:sp>
      <p:sp>
        <p:nvSpPr>
          <p:cNvPr id="3" name="Espace réservé du pied de page 2">
            <a:extLst>
              <a:ext uri="{FF2B5EF4-FFF2-40B4-BE49-F238E27FC236}">
                <a16:creationId xmlns:a16="http://schemas.microsoft.com/office/drawing/2014/main" id="{222AE558-713D-8F22-46D7-A3830900518D}"/>
              </a:ext>
            </a:extLst>
          </p:cNvPr>
          <p:cNvSpPr>
            <a:spLocks noGrp="1"/>
          </p:cNvSpPr>
          <p:nvPr>
            <p:ph type="ftr" sz="quarter" idx="11"/>
          </p:nvPr>
        </p:nvSpPr>
        <p:spPr bwMode="auto"/>
        <p:txBody>
          <a:bodyPr/>
          <a:lstStyle/>
          <a:p>
            <a:pPr>
              <a:defRPr/>
            </a:pPr>
            <a:fld id="{3466D8FE-5733-7B45-8963-854D3AC5C96E}" type="slidenum">
              <a:rPr lang="fr-FR"/>
              <a:t>27</a:t>
            </a:fld>
            <a:endParaRPr lang="fr-FR"/>
          </a:p>
        </p:txBody>
      </p:sp>
      <p:sp>
        <p:nvSpPr>
          <p:cNvPr id="4" name="Titre 3">
            <a:extLst>
              <a:ext uri="{FF2B5EF4-FFF2-40B4-BE49-F238E27FC236}">
                <a16:creationId xmlns:a16="http://schemas.microsoft.com/office/drawing/2014/main" id="{A4C5656D-CC44-D1C5-BAF1-635CC2A13888}"/>
              </a:ext>
            </a:extLst>
          </p:cNvPr>
          <p:cNvSpPr>
            <a:spLocks noGrp="1"/>
          </p:cNvSpPr>
          <p:nvPr>
            <p:ph type="title"/>
          </p:nvPr>
        </p:nvSpPr>
        <p:spPr bwMode="auto"/>
        <p:txBody>
          <a:bodyPr>
            <a:normAutofit/>
          </a:bodyPr>
          <a:lstStyle/>
          <a:p>
            <a:pPr>
              <a:defRPr/>
            </a:pPr>
            <a:r>
              <a:rPr lang="fr-FR" dirty="0"/>
              <a:t>Objectives for the </a:t>
            </a:r>
            <a:r>
              <a:rPr lang="fr-FR" dirty="0" err="1"/>
              <a:t>next</a:t>
            </a:r>
            <a:r>
              <a:rPr lang="fr-FR" dirty="0"/>
              <a:t> 2 sessions</a:t>
            </a:r>
            <a:endParaRPr dirty="0"/>
          </a:p>
        </p:txBody>
      </p:sp>
    </p:spTree>
    <p:extLst>
      <p:ext uri="{BB962C8B-B14F-4D97-AF65-F5344CB8AC3E}">
        <p14:creationId xmlns:p14="http://schemas.microsoft.com/office/powerpoint/2010/main" val="170454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795319" cy="3589291"/>
          </a:xfrm>
        </p:spPr>
        <p:txBody>
          <a:bodyPr>
            <a:normAutofit/>
          </a:bodyPr>
          <a:lstStyle/>
          <a:p>
            <a:pPr marL="0" indent="-358775" defTabSz="457200">
              <a:buNone/>
              <a:tabLst>
                <a:tab pos="358775" algn="l"/>
                <a:tab pos="3590925" algn="l"/>
                <a:tab pos="4392613" algn="l"/>
              </a:tabLst>
              <a:defRPr/>
            </a:pPr>
            <a:r>
              <a:rPr lang="fr-FR" dirty="0">
                <a:latin typeface="Calibri"/>
                <a:cs typeface="Arial"/>
              </a:rPr>
              <a:t>			</a:t>
            </a:r>
            <a:r>
              <a:rPr lang="fr-FR" dirty="0" err="1">
                <a:latin typeface="Calibri"/>
              </a:rPr>
              <a:t>Hypothesis</a:t>
            </a:r>
            <a:r>
              <a:rPr lang="fr-FR" dirty="0">
                <a:latin typeface="Calibri"/>
              </a:rPr>
              <a:t>:</a:t>
            </a:r>
            <a:endParaRPr dirty="0"/>
          </a:p>
          <a:p>
            <a:pPr marL="0" indent="-358775" defTabSz="457200">
              <a:buNone/>
              <a:tabLst>
                <a:tab pos="358775" algn="l"/>
                <a:tab pos="3590925" algn="l"/>
                <a:tab pos="4392613" algn="l"/>
              </a:tabLst>
              <a:defRPr/>
            </a:pPr>
            <a:r>
              <a:rPr lang="fr-FR" dirty="0">
                <a:latin typeface="Calibri"/>
                <a:cs typeface="Arial"/>
              </a:rPr>
              <a:t>			</a:t>
            </a:r>
            <a:r>
              <a:rPr lang="fr-FR" dirty="0">
                <a:latin typeface="Calibri"/>
              </a:rPr>
              <a:t>(Changes in) inventories </a:t>
            </a:r>
            <a:r>
              <a:rPr lang="fr-FR" dirty="0" err="1">
                <a:latin typeface="Calibri"/>
              </a:rPr>
              <a:t>remain</a:t>
            </a:r>
            <a:r>
              <a:rPr lang="fr-FR" dirty="0">
                <a:latin typeface="Calibri"/>
              </a:rPr>
              <a:t> </a:t>
            </a:r>
            <a:r>
              <a:rPr lang="fr-FR" dirty="0" err="1">
                <a:latin typeface="Calibri"/>
              </a:rPr>
              <a:t>zero</a:t>
            </a:r>
            <a:r>
              <a:rPr lang="fr-FR" dirty="0">
                <a:latin typeface="Calibri"/>
              </a:rPr>
              <a:t> and</a:t>
            </a:r>
            <a:br>
              <a:rPr lang="fr-FR" dirty="0">
                <a:latin typeface="Calibri"/>
                <a:cs typeface="Arial"/>
              </a:rPr>
            </a:br>
            <a:r>
              <a:rPr lang="fr-FR" dirty="0">
                <a:latin typeface="Calibri"/>
                <a:cs typeface="Arial"/>
              </a:rPr>
              <a:t>			</a:t>
            </a:r>
            <a:r>
              <a:rPr lang="fr-FR" dirty="0" err="1">
                <a:latin typeface="Calibri"/>
              </a:rPr>
              <a:t>you</a:t>
            </a:r>
            <a:r>
              <a:rPr lang="fr-FR" dirty="0">
                <a:latin typeface="Calibri"/>
              </a:rPr>
              <a:t> have </a:t>
            </a:r>
            <a:r>
              <a:rPr lang="fr-FR" dirty="0" err="1">
                <a:latin typeface="Calibri"/>
              </a:rPr>
              <a:t>measured</a:t>
            </a:r>
            <a:r>
              <a:rPr lang="fr-FR" dirty="0">
                <a:latin typeface="Calibri"/>
              </a:rPr>
              <a:t> F</a:t>
            </a:r>
            <a:r>
              <a:rPr lang="fr-FR" baseline="-25000" dirty="0">
                <a:latin typeface="Calibri"/>
                <a:cs typeface="Arial"/>
              </a:rPr>
              <a:t>01</a:t>
            </a:r>
            <a:r>
              <a:rPr lang="fr-FR" dirty="0">
                <a:latin typeface="Calibri"/>
                <a:cs typeface="Arial"/>
              </a:rPr>
              <a:t> = M = 65’000 </a:t>
            </a:r>
            <a:r>
              <a:rPr lang="fr-FR" dirty="0">
                <a:latin typeface="Calibri"/>
              </a:rPr>
              <a:t>and </a:t>
            </a:r>
            <a:r>
              <a:rPr lang="fr-FR" dirty="0" err="1">
                <a:latin typeface="Calibri"/>
              </a:rPr>
              <a:t>recycling</a:t>
            </a:r>
            <a:r>
              <a:rPr lang="fr-FR" dirty="0">
                <a:latin typeface="Calibri"/>
              </a:rPr>
              <a:t> rate </a:t>
            </a:r>
            <a:r>
              <a:rPr lang="el-GR" dirty="0"/>
              <a:t>α = 20%</a:t>
            </a:r>
            <a:r>
              <a:rPr lang="fr-FR" dirty="0">
                <a:latin typeface="Calibri"/>
                <a:cs typeface="Arial"/>
              </a:rPr>
              <a:t> :</a:t>
            </a:r>
            <a:endParaRPr dirty="0">
              <a:latin typeface="Calibri"/>
              <a:cs typeface="Arial"/>
            </a:endParaRPr>
          </a:p>
          <a:p>
            <a:pPr marL="0" indent="-358775" defTabSz="457200">
              <a:buNone/>
              <a:tabLst>
                <a:tab pos="358775" algn="l"/>
              </a:tabLst>
              <a:defRPr/>
            </a:pPr>
            <a:endParaRPr lang="fr-FR" b="1" dirty="0">
              <a:latin typeface="Calibri"/>
              <a:cs typeface="Arial"/>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28</a:t>
            </a:fld>
            <a:endParaRPr lang="fr-FR"/>
          </a:p>
        </p:txBody>
      </p:sp>
      <p:sp>
        <p:nvSpPr>
          <p:cNvPr id="6" name="Title 3"/>
          <p:cNvSpPr>
            <a:spLocks noGrp="1"/>
          </p:cNvSpPr>
          <p:nvPr>
            <p:ph type="title"/>
          </p:nvPr>
        </p:nvSpPr>
        <p:spPr bwMode="auto">
          <a:xfrm>
            <a:off x="382004" y="255175"/>
            <a:ext cx="8870515" cy="211550"/>
          </a:xfrm>
        </p:spPr>
        <p:txBody>
          <a:bodyPr>
            <a:normAutofit/>
          </a:bodyPr>
          <a:lstStyle/>
          <a:p>
            <a:pPr>
              <a:defRPr/>
            </a:pPr>
            <a:r>
              <a:rPr lang="fr-FR" dirty="0"/>
              <a:t>Example: data </a:t>
            </a:r>
            <a:r>
              <a:rPr lang="fr-FR" dirty="0" err="1"/>
              <a:t>Reconcilic</a:t>
            </a:r>
            <a:r>
              <a:rPr lang="fr-FR" dirty="0"/>
              <a:t>. </a:t>
            </a:r>
            <a:r>
              <a:rPr lang="fr-FR" dirty="0" err="1"/>
              <a:t>with</a:t>
            </a:r>
            <a:r>
              <a:rPr lang="fr-FR" dirty="0"/>
              <a:t> square </a:t>
            </a:r>
            <a:r>
              <a:rPr lang="fr-FR" dirty="0" err="1"/>
              <a:t>error</a:t>
            </a:r>
            <a:r>
              <a:rPr lang="fr-FR" dirty="0"/>
              <a:t> in STAN (www.stan2web.net/downloads/</a:t>
            </a:r>
            <a:r>
              <a:rPr lang="fr-FR" dirty="0" err="1"/>
              <a:t>stan</a:t>
            </a:r>
            <a:r>
              <a:rPr lang="fr-FR" dirty="0"/>
              <a:t>)</a:t>
            </a:r>
            <a:endParaRPr dirty="0"/>
          </a:p>
        </p:txBody>
      </p:sp>
      <p:sp>
        <p:nvSpPr>
          <p:cNvPr id="7" name="TextBox 4"/>
          <p:cNvSpPr/>
          <p:nvPr/>
        </p:nvSpPr>
        <p:spPr bwMode="auto">
          <a:xfrm>
            <a:off x="1835696" y="4659982"/>
            <a:ext cx="6811480"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3" tooltip="https://youtu.be/562-lBuoF1Q"/>
              </a:rPr>
              <a:t>https://youtu.be/562-lBuoF1Q</a:t>
            </a:r>
            <a:r>
              <a:rPr lang="fr-FR" sz="1200"/>
              <a:t>, d’après Daniel B. Müller de NTNU]</a:t>
            </a:r>
            <a:endParaRPr/>
          </a:p>
        </p:txBody>
      </p:sp>
      <p:pic>
        <p:nvPicPr>
          <p:cNvPr id="30" name="Picture 29"/>
          <p:cNvPicPr>
            <a:picLocks noChangeAspect="1"/>
          </p:cNvPicPr>
          <p:nvPr/>
        </p:nvPicPr>
        <p:blipFill>
          <a:blip r:embed="rId4"/>
          <a:stretch/>
        </p:blipFill>
        <p:spPr bwMode="auto">
          <a:xfrm>
            <a:off x="117257" y="2139702"/>
            <a:ext cx="4382735" cy="2304190"/>
          </a:xfrm>
          <a:prstGeom prst="rect">
            <a:avLst/>
          </a:prstGeom>
        </p:spPr>
      </p:pic>
      <p:pic>
        <p:nvPicPr>
          <p:cNvPr id="31" name="Picture 30"/>
          <p:cNvPicPr>
            <a:picLocks noChangeAspect="1"/>
          </p:cNvPicPr>
          <p:nvPr/>
        </p:nvPicPr>
        <p:blipFill>
          <a:blip r:embed="rId5"/>
          <a:stretch/>
        </p:blipFill>
        <p:spPr bwMode="auto">
          <a:xfrm>
            <a:off x="4581753" y="2139702"/>
            <a:ext cx="4382735" cy="2304190"/>
          </a:xfrm>
          <a:prstGeom prst="rect">
            <a:avLst/>
          </a:prstGeom>
        </p:spPr>
      </p:pic>
      <p:sp>
        <p:nvSpPr>
          <p:cNvPr id="28" name="Right Arrow 27"/>
          <p:cNvSpPr/>
          <p:nvPr/>
        </p:nvSpPr>
        <p:spPr bwMode="auto">
          <a:xfrm>
            <a:off x="3548476" y="3688655"/>
            <a:ext cx="1517734" cy="611287"/>
          </a:xfrm>
          <a:prstGeom prst="rightArrow">
            <a:avLst>
              <a:gd name="adj1" fmla="val 50000"/>
              <a:gd name="adj2" fmla="val 5000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200" dirty="0" err="1">
                <a:solidFill>
                  <a:schemeClr val="tx1"/>
                </a:solidFill>
              </a:rPr>
              <a:t>After</a:t>
            </a:r>
            <a:r>
              <a:rPr lang="fr-FR" sz="1200" dirty="0">
                <a:solidFill>
                  <a:schemeClr val="tx1"/>
                </a:solidFill>
              </a:rPr>
              <a:t> </a:t>
            </a:r>
            <a:r>
              <a:rPr lang="fr-FR" sz="1200" dirty="0" err="1">
                <a:solidFill>
                  <a:schemeClr val="tx1"/>
                </a:solidFill>
              </a:rPr>
              <a:t>calculations</a:t>
            </a:r>
            <a:r>
              <a:rPr lang="fr-FR" sz="1200" dirty="0">
                <a:solidFill>
                  <a:schemeClr val="tx1"/>
                </a:solidFill>
              </a:rPr>
              <a:t>:</a:t>
            </a:r>
            <a:endParaRPr dirty="0"/>
          </a:p>
        </p:txBody>
      </p:sp>
      <p:cxnSp>
        <p:nvCxnSpPr>
          <p:cNvPr id="33" name="Straight Arrow Connector 32"/>
          <p:cNvCxnSpPr>
            <a:cxnSpLocks/>
          </p:cNvCxnSpPr>
          <p:nvPr/>
        </p:nvCxnSpPr>
        <p:spPr bwMode="auto">
          <a:xfrm flipH="1">
            <a:off x="849244" y="1630004"/>
            <a:ext cx="5234924" cy="173383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cxnSpLocks/>
          </p:cNvCxnSpPr>
          <p:nvPr/>
        </p:nvCxnSpPr>
        <p:spPr bwMode="auto">
          <a:xfrm flipH="1">
            <a:off x="4073604" y="1630004"/>
            <a:ext cx="4098796" cy="147633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5" name="Connecteur droit avec flèche 25"/>
          <p:cNvCxnSpPr>
            <a:cxnSpLocks/>
            <a:endCxn id="36"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7"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8"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4"/>
          <p:cNvCxnSpPr>
            <a:cxnSpLocks/>
            <a:stCxn id="36" idx="3"/>
            <a:endCxn id="45"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7"/>
          <p:cNvCxnSpPr>
            <a:cxnSpLocks/>
            <a:endCxn id="36"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3"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4"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5"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46"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7"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9"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50" name="Connecteur droit avec flèche 81"/>
          <p:cNvCxnSpPr>
            <a:cxnSpLocks/>
            <a:stCxn id="45"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2" name="Connecteur droit avec flèche 85"/>
          <p:cNvCxnSpPr>
            <a:cxnSpLocks/>
            <a:endCxn id="45"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4"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55"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56"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57"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59" name="Rectangular Callout 58"/>
          <p:cNvSpPr/>
          <p:nvPr/>
        </p:nvSpPr>
        <p:spPr bwMode="auto">
          <a:xfrm>
            <a:off x="130195" y="4282798"/>
            <a:ext cx="1590068" cy="592230"/>
          </a:xfrm>
          <a:prstGeom prst="wedgeRectCallout">
            <a:avLst>
              <a:gd name="adj1" fmla="val -15869"/>
              <a:gd name="adj2" fmla="val -16808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err="1">
                <a:solidFill>
                  <a:schemeClr val="tx1"/>
                </a:solidFill>
              </a:rPr>
              <a:t>Sankey</a:t>
            </a:r>
            <a:r>
              <a:rPr lang="fr-FR" sz="1200" dirty="0">
                <a:solidFill>
                  <a:schemeClr val="tx1"/>
                </a:solidFill>
              </a:rPr>
              <a:t> </a:t>
            </a:r>
            <a:r>
              <a:rPr lang="fr-FR" sz="1200" dirty="0" err="1">
                <a:solidFill>
                  <a:schemeClr val="tx1"/>
                </a:solidFill>
              </a:rPr>
              <a:t>diagram</a:t>
            </a:r>
            <a:r>
              <a:rPr lang="fr-FR" sz="1200" dirty="0">
                <a:solidFill>
                  <a:schemeClr val="tx1"/>
                </a:solidFill>
              </a:rPr>
              <a:t>:</a:t>
            </a:r>
            <a:br>
              <a:rPr lang="fr-FR" sz="1200" dirty="0">
                <a:solidFill>
                  <a:schemeClr val="tx1"/>
                </a:solidFill>
              </a:rPr>
            </a:br>
            <a:r>
              <a:rPr lang="fr-FR" sz="1200" dirty="0" err="1">
                <a:solidFill>
                  <a:schemeClr val="tx1"/>
                </a:solidFill>
              </a:rPr>
              <a:t>thickness</a:t>
            </a:r>
            <a:r>
              <a:rPr lang="fr-FR" sz="1200" dirty="0">
                <a:solidFill>
                  <a:schemeClr val="tx1"/>
                </a:solidFill>
              </a:rPr>
              <a:t> </a:t>
            </a:r>
            <a:r>
              <a:rPr lang="fr-FR" sz="1200" dirty="0" err="1">
                <a:solidFill>
                  <a:schemeClr val="tx1"/>
                </a:solidFill>
              </a:rPr>
              <a:t>proportional</a:t>
            </a:r>
            <a:r>
              <a:rPr lang="fr-FR" sz="1200" dirty="0">
                <a:solidFill>
                  <a:schemeClr val="tx1"/>
                </a:solidFill>
              </a:rPr>
              <a:t> to flow</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627063" algn="l"/>
                  </a:tabLst>
                  <a:defRPr/>
                </a:pPr>
                <a:r>
                  <a:rPr lang="fr-FR" b="1" dirty="0" err="1">
                    <a:latin typeface="Calibri"/>
                  </a:rPr>
                  <a:t>Idea</a:t>
                </a:r>
                <a:r>
                  <a:rPr lang="fr-FR" dirty="0">
                    <a:latin typeface="Calibri"/>
                    <a:cs typeface="Arial"/>
                  </a:rPr>
                  <a:t> :	</a:t>
                </a:r>
                <a:r>
                  <a:rPr lang="fr-FR" i="1" dirty="0">
                    <a:solidFill>
                      <a:srgbClr val="FF0000"/>
                    </a:solidFill>
                    <a:latin typeface="Calibri"/>
                  </a:rPr>
                  <a:t>Use a system model to correct </a:t>
                </a:r>
                <a:r>
                  <a:rPr lang="fr-FR" i="1" dirty="0" err="1">
                    <a:solidFill>
                      <a:srgbClr val="FF0000"/>
                    </a:solidFill>
                    <a:latin typeface="Calibri"/>
                  </a:rPr>
                  <a:t>measurement</a:t>
                </a:r>
                <a:r>
                  <a:rPr lang="fr-FR" i="1" dirty="0">
                    <a:solidFill>
                      <a:srgbClr val="FF0000"/>
                    </a:solidFill>
                    <a:latin typeface="Calibri"/>
                  </a:rPr>
                  <a:t> </a:t>
                </a:r>
                <a:r>
                  <a:rPr lang="fr-FR" i="1" dirty="0" err="1">
                    <a:solidFill>
                      <a:srgbClr val="FF0000"/>
                    </a:solidFill>
                    <a:latin typeface="Calibri"/>
                  </a:rPr>
                  <a:t>errors</a:t>
                </a:r>
                <a:endParaRPr lang="fr-FR" i="1" dirty="0">
                  <a:solidFill>
                    <a:srgbClr val="FF0000"/>
                  </a:solidFill>
                </a:endParaRPr>
              </a:p>
              <a:p>
                <a:pPr marL="0" indent="-358775" defTabSz="457200">
                  <a:buNone/>
                  <a:tabLst>
                    <a:tab pos="627063" algn="l"/>
                  </a:tabLst>
                  <a:defRPr/>
                </a:pPr>
                <a:endParaRPr lang="fr-FR" b="1" dirty="0">
                  <a:latin typeface="Calibri"/>
                  <a:cs typeface="Arial"/>
                </a:endParaRPr>
              </a:p>
              <a:p>
                <a:pPr marL="0" indent="-358775" defTabSz="457200">
                  <a:buNone/>
                  <a:tabLst>
                    <a:tab pos="627063" algn="l"/>
                  </a:tabLst>
                  <a:defRPr/>
                </a:pPr>
                <a:r>
                  <a:rPr lang="fr-FR" b="1" dirty="0" err="1">
                    <a:latin typeface="Calibri"/>
                  </a:rPr>
                  <a:t>What</a:t>
                </a:r>
                <a:r>
                  <a:rPr lang="fr-FR" b="1" dirty="0">
                    <a:latin typeface="Calibri"/>
                  </a:rPr>
                  <a:t> </a:t>
                </a:r>
                <a:r>
                  <a:rPr lang="fr-FR" b="1" dirty="0" err="1">
                    <a:latin typeface="Calibri"/>
                  </a:rPr>
                  <a:t>you</a:t>
                </a:r>
                <a:r>
                  <a:rPr lang="fr-FR" b="1" dirty="0">
                    <a:latin typeface="Calibri"/>
                  </a:rPr>
                  <a:t> </a:t>
                </a:r>
                <a:r>
                  <a:rPr lang="fr-FR" b="1" dirty="0" err="1">
                    <a:latin typeface="Calibri"/>
                  </a:rPr>
                  <a:t>will</a:t>
                </a:r>
                <a:r>
                  <a:rPr lang="fr-FR" b="1" dirty="0">
                    <a:latin typeface="Calibri"/>
                  </a:rPr>
                  <a:t> </a:t>
                </a:r>
                <a:r>
                  <a:rPr lang="fr-FR" b="1" dirty="0" err="1">
                    <a:latin typeface="Calibri"/>
                  </a:rPr>
                  <a:t>remember</a:t>
                </a:r>
                <a:r>
                  <a:rPr lang="fr-FR" b="1" dirty="0">
                    <a:latin typeface="Calibri"/>
                  </a:rPr>
                  <a:t> but </a:t>
                </a:r>
                <a:r>
                  <a:rPr lang="fr-FR" b="1" dirty="0" err="1">
                    <a:latin typeface="Calibri"/>
                  </a:rPr>
                  <a:t>is</a:t>
                </a:r>
                <a:r>
                  <a:rPr lang="fr-FR" b="1" dirty="0">
                    <a:latin typeface="Calibri"/>
                  </a:rPr>
                  <a:t> </a:t>
                </a:r>
                <a:r>
                  <a:rPr lang="fr-FR" b="1" dirty="0" err="1">
                    <a:solidFill>
                      <a:srgbClr val="FF0000"/>
                    </a:solidFill>
                    <a:latin typeface="Calibri"/>
                  </a:rPr>
                  <a:t>less</a:t>
                </a:r>
                <a:r>
                  <a:rPr lang="fr-FR" b="1" dirty="0">
                    <a:solidFill>
                      <a:srgbClr val="FF0000"/>
                    </a:solidFill>
                    <a:latin typeface="Calibri"/>
                  </a:rPr>
                  <a:t> the </a:t>
                </a:r>
                <a:r>
                  <a:rPr lang="fr-FR" b="1" dirty="0" err="1">
                    <a:solidFill>
                      <a:srgbClr val="FF0000"/>
                    </a:solidFill>
                    <a:latin typeface="Calibri"/>
                  </a:rPr>
                  <a:t>purpose</a:t>
                </a:r>
                <a:r>
                  <a:rPr lang="fr-FR" b="1" dirty="0">
                    <a:solidFill>
                      <a:srgbClr val="FF0000"/>
                    </a:solidFill>
                    <a:latin typeface="Calibri"/>
                  </a:rPr>
                  <a:t> </a:t>
                </a:r>
                <a:r>
                  <a:rPr lang="fr-FR" b="1" dirty="0">
                    <a:latin typeface="Calibri"/>
                  </a:rPr>
                  <a:t>of </a:t>
                </a:r>
                <a:r>
                  <a:rPr lang="fr-FR" b="1" dirty="0" err="1">
                    <a:latin typeface="Calibri"/>
                  </a:rPr>
                  <a:t>this</a:t>
                </a:r>
                <a:r>
                  <a:rPr lang="fr-FR" b="1" dirty="0">
                    <a:latin typeface="Calibri"/>
                  </a:rPr>
                  <a:t> </a:t>
                </a:r>
                <a:r>
                  <a:rPr lang="fr-FR" b="1" dirty="0" err="1">
                    <a:latin typeface="Calibri"/>
                  </a:rPr>
                  <a:t>exercise</a:t>
                </a:r>
                <a:r>
                  <a:rPr lang="fr-FR" b="1" dirty="0">
                    <a:latin typeface="Calibri"/>
                  </a:rPr>
                  <a:t>:</a:t>
                </a:r>
                <a:r>
                  <a:rPr lang="fr-FR" dirty="0">
                    <a:latin typeface="Calibri"/>
                    <a:cs typeface="Arial"/>
                  </a:rPr>
                  <a:t> </a:t>
                </a:r>
                <a:r>
                  <a:rPr lang="fr-FR" dirty="0" err="1">
                    <a:latin typeface="Calibri"/>
                    <a:cs typeface="Arial"/>
                  </a:rPr>
                  <a:t>Linearisation</a:t>
                </a:r>
                <a:r>
                  <a:rPr lang="fr-FR" dirty="0">
                    <a:latin typeface="Calibri"/>
                    <a:cs typeface="Arial"/>
                  </a:rPr>
                  <a:t> of an objective </a:t>
                </a:r>
                <a:r>
                  <a:rPr lang="fr-FR" dirty="0" err="1">
                    <a:latin typeface="Calibri"/>
                    <a:cs typeface="Arial"/>
                  </a:rPr>
                  <a:t>function</a:t>
                </a:r>
                <a:r>
                  <a:rPr lang="fr-FR" dirty="0">
                    <a:latin typeface="Calibri"/>
                    <a:cs typeface="Arial"/>
                  </a:rPr>
                  <a:t> </a:t>
                </a:r>
                <a:r>
                  <a:rPr lang="fr-FR" dirty="0" err="1">
                    <a:latin typeface="Calibri"/>
                    <a:cs typeface="Arial"/>
                  </a:rPr>
                  <a:t>with</a:t>
                </a:r>
                <a:r>
                  <a:rPr lang="fr-FR" dirty="0">
                    <a:latin typeface="Calibri"/>
                    <a:cs typeface="Arial"/>
                  </a:rPr>
                  <a:t> an </a:t>
                </a:r>
                <a:r>
                  <a:rPr lang="fr-FR" dirty="0" err="1">
                    <a:latin typeface="Calibri"/>
                    <a:cs typeface="Arial"/>
                  </a:rPr>
                  <a:t>absolute</a:t>
                </a:r>
                <a:r>
                  <a:rPr lang="fr-FR" dirty="0">
                    <a:latin typeface="Calibri"/>
                    <a:cs typeface="Arial"/>
                  </a:rPr>
                  <a:t> value</a:t>
                </a:r>
                <a:endParaRPr lang="fr-FR" b="1" dirty="0">
                  <a:latin typeface="Calibri"/>
                  <a:cs typeface="Arial"/>
                </a:endParaRPr>
              </a:p>
              <a:p>
                <a:pPr marL="0" indent="-358775" defTabSz="457200">
                  <a:buNone/>
                  <a:tabLst>
                    <a:tab pos="627063" algn="l"/>
                  </a:tabLst>
                  <a:defRPr/>
                </a:pPr>
                <a:endParaRPr lang="fr-FR" b="1" dirty="0">
                  <a:latin typeface="Calibri"/>
                  <a:cs typeface="Arial"/>
                </a:endParaRPr>
              </a:p>
              <a:p>
                <a:pPr marL="0" indent="-358775" defTabSz="457200">
                  <a:buNone/>
                  <a:tabLst>
                    <a:tab pos="627063" algn="l"/>
                  </a:tabLst>
                  <a:defRPr/>
                </a:pPr>
                <a:r>
                  <a:rPr lang="fr-FR" b="1" dirty="0">
                    <a:latin typeface="Calibri"/>
                  </a:rPr>
                  <a:t>Model</a:t>
                </a:r>
                <a:r>
                  <a:rPr lang="fr-FR" dirty="0">
                    <a:latin typeface="Calibri"/>
                    <a:cs typeface="Arial"/>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i="1">
                                <a:latin typeface="Cambria Math"/>
                              </a:rPr>
                              <m:t>𝑥</m:t>
                            </m:r>
                            <m:r>
                              <a:rPr lang="ar-AE" i="1" baseline="-25000">
                                <a:latin typeface="Cambria Math"/>
                              </a:rPr>
                              <m:t>𝑖</m:t>
                            </m:r>
                            <m:r>
                              <a:rPr lang="ar-AE" i="1">
                                <a:latin typeface="Cambria Math"/>
                              </a:rPr>
                              <m:t>,</m:t>
                            </m:r>
                            <m:r>
                              <a:rPr lang="ar-AE" i="1">
                                <a:latin typeface="Cambria Math"/>
                              </a:rPr>
                              <m:t>𝑢𝑗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r>
                              <a:rPr lang="fr-FR" b="0" i="1">
                                <a:latin typeface="Cambria Math"/>
                              </a:rPr>
                              <m:t>𝑀</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b="0" i="1">
                                    <a:latin typeface="Cambria Math"/>
                                  </a:rPr>
                                  <m:t>𝑥</m:t>
                                </m:r>
                              </m:e>
                              <m:sub>
                                <m:r>
                                  <a:rPr lang="ar-AE" b="0" i="1">
                                    <a:latin typeface="Cambria Math"/>
                                  </a:rPr>
                                  <m:t>𝑖</m:t>
                                </m:r>
                              </m:sub>
                            </m:sSub>
                            <m:r>
                              <a:rPr lang="ar-AE" b="0" i="1">
                                <a:latin typeface="Cambria Math"/>
                              </a:rPr>
                              <m:t>)²</m:t>
                            </m:r>
                          </m:e>
                        </m:nary>
                      </m:e>
                    </m:func>
                  </m:oMath>
                </a14:m>
                <a:endParaRPr lang="ar-AE" dirty="0"/>
              </a:p>
              <a:p>
                <a:pPr marL="0" indent="-358775" defTabSz="457200">
                  <a:buNone/>
                  <a:tabLst>
                    <a:tab pos="627063" algn="l"/>
                  </a:tabLst>
                  <a:defRPr/>
                </a:pPr>
                <a:endParaRPr lang="ar-AE" dirty="0"/>
              </a:p>
              <a:p>
                <a:pPr marL="0" indent="-358775" defTabSz="457200">
                  <a:buNone/>
                  <a:tabLst>
                    <a:tab pos="627063" algn="l"/>
                  </a:tabLst>
                  <a:defRPr/>
                </a:pPr>
                <a:r>
                  <a:rPr lang="ar-AE" dirty="0"/>
                  <a:t>	</a:t>
                </a:r>
                <a:r>
                  <a:rPr lang="fr-FR" dirty="0" err="1"/>
                  <a:t>s.t</a:t>
                </a:r>
                <a:r>
                  <a:rPr lang="fr-FR" dirty="0"/>
                  <a: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e>
                    </m:d>
                    <m:r>
                      <a:rPr lang="ar-AE" b="0" i="1">
                        <a:latin typeface="Cambria Math"/>
                      </a:rPr>
                      <m:t>=0   </m:t>
                    </m:r>
                    <m:r>
                      <a:rPr lang="ar-AE" b="0" i="1">
                        <a:latin typeface="Cambria Math"/>
                      </a:rPr>
                      <m:t>𝑘</m:t>
                    </m:r>
                    <m:r>
                      <a:rPr lang="ar-AE" b="0" i="1">
                        <a:latin typeface="Cambria Math"/>
                      </a:rPr>
                      <m:t>=1..</m:t>
                    </m:r>
                    <m:r>
                      <a:rPr lang="ar-AE" b="0" i="1">
                        <a:latin typeface="Cambria Math"/>
                      </a:rPr>
                      <m:t>𝑚</m:t>
                    </m:r>
                  </m:oMath>
                </a14:m>
                <a:endParaRPr lang="ar-AE" dirty="0"/>
              </a:p>
              <a:p>
                <a:pPr marL="0" indent="-358775" defTabSz="457200">
                  <a:buNone/>
                  <a:tabLst>
                    <a:tab pos="358775" algn="l"/>
                  </a:tabLst>
                  <a:defRPr/>
                </a:pPr>
                <a:endParaRPr lang="ar-AE" dirty="0">
                  <a:latin typeface="Calibri"/>
                  <a:cs typeface="Arial"/>
                </a:endParaRPr>
              </a:p>
              <a:p>
                <a:pPr marL="0" indent="-358775" defTabSz="457200">
                  <a:buNone/>
                  <a:tabLst>
                    <a:tab pos="268288" algn="l"/>
                  </a:tabLst>
                  <a:defRPr/>
                </a:pPr>
                <a:r>
                  <a:rPr lang="fr-FR" dirty="0" err="1">
                    <a:latin typeface="Calibri"/>
                  </a:rPr>
                  <a:t>where</a:t>
                </a:r>
                <a:r>
                  <a:rPr lang="fr-FR" dirty="0">
                    <a:latin typeface="Calibri"/>
                  </a:rPr>
                  <a:t> </a:t>
                </a:r>
                <a:r>
                  <a:rPr lang="fr-FR" dirty="0">
                    <a:latin typeface="Calibri"/>
                    <a:cs typeface="Arial"/>
                  </a:rPr>
                  <a:t>:	</a:t>
                </a:r>
              </a:p>
              <a:p>
                <a:pPr marL="0" indent="-358775" defTabSz="457200">
                  <a:buNone/>
                  <a:tabLst>
                    <a:tab pos="268288" algn="l"/>
                  </a:tabLst>
                  <a:defRPr/>
                </a:pPr>
                <a:r>
                  <a:rPr lang="fr-FR" i="1" dirty="0">
                    <a:latin typeface="Calibri"/>
                  </a:rPr>
                  <a:t>	</a:t>
                </a:r>
                <a:r>
                  <a:rPr lang="fr-FR" i="1" dirty="0">
                    <a:latin typeface="Calibri"/>
                    <a:cs typeface="Arial"/>
                  </a:rPr>
                  <a:t>x</a:t>
                </a:r>
                <a:r>
                  <a:rPr lang="fr-FR" i="1" baseline="-25000" dirty="0">
                    <a:latin typeface="Calibri"/>
                    <a:cs typeface="Arial"/>
                  </a:rPr>
                  <a:t>i</a:t>
                </a:r>
                <a:r>
                  <a:rPr lang="fr-FR" dirty="0">
                    <a:latin typeface="Calibri"/>
                    <a:cs typeface="Arial"/>
                  </a:rPr>
                  <a:t>	</a:t>
                </a:r>
                <a:r>
                  <a:rPr lang="fr-FR" dirty="0" err="1">
                    <a:latin typeface="Calibri"/>
                  </a:rPr>
                  <a:t>is</a:t>
                </a:r>
                <a:r>
                  <a:rPr lang="fr-FR" dirty="0">
                    <a:latin typeface="Calibri"/>
                  </a:rPr>
                  <a:t> the </a:t>
                </a:r>
                <a:r>
                  <a:rPr lang="fr-FR" dirty="0" err="1">
                    <a:latin typeface="Calibri"/>
                  </a:rPr>
                  <a:t>reconciled</a:t>
                </a:r>
                <a:r>
                  <a:rPr lang="fr-FR" dirty="0">
                    <a:latin typeface="Calibri"/>
                  </a:rPr>
                  <a:t> </a:t>
                </a:r>
                <a:r>
                  <a:rPr lang="fr-FR" dirty="0" err="1">
                    <a:latin typeface="Calibri"/>
                  </a:rPr>
                  <a:t>estimate</a:t>
                </a:r>
                <a:r>
                  <a:rPr lang="fr-FR" dirty="0">
                    <a:latin typeface="Calibri"/>
                  </a:rPr>
                  <a:t> of variable i</a:t>
                </a:r>
                <a:endParaRPr dirty="0"/>
              </a:p>
              <a:p>
                <a:pPr marL="0" indent="-358775" defTabSz="457200">
                  <a:buNone/>
                  <a:tabLst>
                    <a:tab pos="268288" algn="l"/>
                  </a:tabLst>
                  <a:defRPr/>
                </a:pPr>
                <a:r>
                  <a:rPr lang="fr-FR" i="1" dirty="0"/>
                  <a:t>	</a:t>
                </a:r>
                <a:r>
                  <a:rPr lang="fr-FR" i="1" dirty="0" err="1">
                    <a:latin typeface="Calibri"/>
                    <a:cs typeface="Arial"/>
                  </a:rPr>
                  <a:t>u</a:t>
                </a:r>
                <a:r>
                  <a:rPr lang="fr-FR" i="1" baseline="-25000" dirty="0" err="1">
                    <a:latin typeface="Calibri"/>
                    <a:cs typeface="Arial"/>
                  </a:rPr>
                  <a:t>j</a:t>
                </a:r>
                <a:r>
                  <a:rPr lang="fr-FR" dirty="0">
                    <a:latin typeface="Calibri"/>
                    <a:cs typeface="Arial"/>
                  </a:rPr>
                  <a:t>	</a:t>
                </a:r>
                <a:r>
                  <a:rPr lang="fr-FR" dirty="0" err="1">
                    <a:latin typeface="Calibri"/>
                  </a:rPr>
                  <a:t>is</a:t>
                </a:r>
                <a:r>
                  <a:rPr lang="fr-FR" dirty="0">
                    <a:latin typeface="Calibri"/>
                  </a:rPr>
                  <a:t> the </a:t>
                </a:r>
                <a:r>
                  <a:rPr lang="fr-FR" dirty="0" err="1">
                    <a:latin typeface="Calibri"/>
                  </a:rPr>
                  <a:t>estimate</a:t>
                </a:r>
                <a:r>
                  <a:rPr lang="fr-FR" dirty="0">
                    <a:latin typeface="Calibri"/>
                  </a:rPr>
                  <a:t> of the </a:t>
                </a:r>
                <a:r>
                  <a:rPr lang="fr-FR" dirty="0" err="1">
                    <a:latin typeface="Calibri"/>
                  </a:rPr>
                  <a:t>unmeasured</a:t>
                </a:r>
                <a:r>
                  <a:rPr lang="fr-FR" dirty="0">
                    <a:latin typeface="Calibri"/>
                  </a:rPr>
                  <a:t> variable </a:t>
                </a:r>
                <a:r>
                  <a:rPr lang="fr-FR" i="1" dirty="0">
                    <a:latin typeface="Calibri"/>
                    <a:cs typeface="Arial"/>
                  </a:rPr>
                  <a:t>j</a:t>
                </a:r>
                <a:endParaRPr dirty="0"/>
              </a:p>
              <a:p>
                <a:pPr marL="0" indent="-358775" defTabSz="457200">
                  <a:buNone/>
                  <a:tabLst>
                    <a:tab pos="268288" algn="l"/>
                  </a:tabLst>
                  <a:defRPr/>
                </a:pPr>
                <a:r>
                  <a:rPr lang="fr-FR" i="1" dirty="0">
                    <a:latin typeface="Calibri"/>
                    <a:cs typeface="Arial"/>
                  </a:rPr>
                  <a:t>	M</a:t>
                </a:r>
                <a:r>
                  <a:rPr lang="fr-FR" i="1" baseline="-25000" dirty="0">
                    <a:latin typeface="Calibri"/>
                    <a:cs typeface="Arial"/>
                  </a:rPr>
                  <a:t>i</a:t>
                </a:r>
                <a:r>
                  <a:rPr lang="fr-FR" dirty="0">
                    <a:latin typeface="Calibri"/>
                    <a:cs typeface="Arial"/>
                  </a:rPr>
                  <a:t>	</a:t>
                </a:r>
                <a:r>
                  <a:rPr lang="fr-FR" dirty="0" err="1">
                    <a:latin typeface="Calibri"/>
                  </a:rPr>
                  <a:t>is</a:t>
                </a:r>
                <a:r>
                  <a:rPr lang="fr-FR" dirty="0">
                    <a:latin typeface="Calibri"/>
                  </a:rPr>
                  <a:t> the </a:t>
                </a:r>
                <a:r>
                  <a:rPr lang="fr-FR" dirty="0" err="1">
                    <a:latin typeface="Calibri"/>
                  </a:rPr>
                  <a:t>average</a:t>
                </a:r>
                <a:r>
                  <a:rPr lang="fr-FR" dirty="0">
                    <a:latin typeface="Calibri"/>
                  </a:rPr>
                  <a:t> of the </a:t>
                </a:r>
                <a:r>
                  <a:rPr lang="fr-FR" dirty="0" err="1">
                    <a:latin typeface="Calibri"/>
                  </a:rPr>
                  <a:t>measures</a:t>
                </a:r>
                <a:r>
                  <a:rPr lang="fr-FR" dirty="0">
                    <a:latin typeface="Calibri"/>
                  </a:rPr>
                  <a:t> of the variable </a:t>
                </a:r>
                <a:r>
                  <a:rPr lang="fr-FR" i="1" dirty="0">
                    <a:latin typeface="Calibri"/>
                    <a:cs typeface="Arial"/>
                  </a:rPr>
                  <a:t>i</a:t>
                </a:r>
                <a:endParaRPr dirty="0"/>
              </a:p>
              <a:p>
                <a:pPr marL="0" indent="-358775" defTabSz="457200">
                  <a:buNone/>
                  <a:tabLst>
                    <a:tab pos="268288" algn="l"/>
                  </a:tabLst>
                  <a:defRPr/>
                </a:pPr>
                <a:r>
                  <a:rPr lang="fr-FR" i="1" dirty="0"/>
                  <a:t>	</a:t>
                </a:r>
                <a:r>
                  <a:rPr lang="fr-FR" i="1" dirty="0" err="1"/>
                  <a:t>w</a:t>
                </a:r>
                <a:r>
                  <a:rPr lang="fr-FR" i="1" baseline="-25000" dirty="0" err="1"/>
                  <a:t>i</a:t>
                </a:r>
                <a:r>
                  <a:rPr lang="fr-FR" dirty="0"/>
                  <a:t>	</a:t>
                </a:r>
                <a:r>
                  <a:rPr lang="fr-FR" dirty="0" err="1">
                    <a:latin typeface="Calibri"/>
                  </a:rPr>
                  <a:t>is</a:t>
                </a:r>
                <a:r>
                  <a:rPr lang="fr-FR" dirty="0">
                    <a:latin typeface="Calibri"/>
                  </a:rPr>
                  <a:t> the </a:t>
                </a:r>
                <a:r>
                  <a:rPr lang="fr-FR" dirty="0" err="1">
                    <a:latin typeface="Calibri"/>
                  </a:rPr>
                  <a:t>weight</a:t>
                </a:r>
                <a:r>
                  <a:rPr lang="fr-FR" dirty="0">
                    <a:latin typeface="Calibri"/>
                  </a:rPr>
                  <a:t> of the variable </a:t>
                </a:r>
                <a:r>
                  <a:rPr lang="fr-FR" i="1" dirty="0">
                    <a:latin typeface="Calibri"/>
                    <a:cs typeface="Arial"/>
                  </a:rPr>
                  <a:t>i</a:t>
                </a:r>
                <a:r>
                  <a:rPr lang="fr-FR" dirty="0">
                    <a:latin typeface="Calibri"/>
                    <a:cs typeface="Arial"/>
                  </a:rPr>
                  <a:t> </a:t>
                </a:r>
                <a:r>
                  <a:rPr lang="fr-FR" dirty="0">
                    <a:latin typeface="Calibri"/>
                  </a:rPr>
                  <a:t>(in </a:t>
                </a:r>
                <a:r>
                  <a:rPr lang="fr-FR" dirty="0">
                    <a:latin typeface="Calibri"/>
                    <a:cs typeface="Arial"/>
                  </a:rPr>
                  <a:t>g</a:t>
                </a:r>
                <a:r>
                  <a:rPr lang="fr-FR" baseline="30000" dirty="0">
                    <a:latin typeface="Calibri"/>
                    <a:cs typeface="Arial"/>
                  </a:rPr>
                  <a:t>al</a:t>
                </a:r>
                <a:r>
                  <a:rPr lang="fr-FR" dirty="0">
                    <a:latin typeface="Calibri"/>
                    <a:cs typeface="Arial"/>
                  </a:rPr>
                  <a:t>, </a:t>
                </a:r>
                <a:r>
                  <a:rPr lang="fr-FR" dirty="0" err="1">
                    <a:latin typeface="Calibri"/>
                  </a:rPr>
                  <a:t>equal</a:t>
                </a:r>
                <a:r>
                  <a:rPr lang="fr-FR" dirty="0">
                    <a:latin typeface="Calibri"/>
                  </a:rPr>
                  <a:t> to the inverse of the variance of </a:t>
                </a:r>
                <a:r>
                  <a:rPr lang="fr-FR" dirty="0" err="1">
                    <a:latin typeface="Calibri"/>
                  </a:rPr>
                  <a:t>its</a:t>
                </a:r>
                <a:r>
                  <a:rPr lang="fr-FR" dirty="0">
                    <a:latin typeface="Calibri"/>
                  </a:rPr>
                  <a:t> </a:t>
                </a:r>
                <a:r>
                  <a:rPr lang="fr-FR" dirty="0" err="1">
                    <a:latin typeface="Calibri"/>
                  </a:rPr>
                  <a:t>measure</a:t>
                </a:r>
                <a:r>
                  <a:rPr lang="fr-FR" dirty="0">
                    <a:latin typeface="Calibri"/>
                  </a:rPr>
                  <a:t> </a:t>
                </a:r>
                <a:r>
                  <a:rPr lang="fr-FR" i="1" dirty="0">
                    <a:latin typeface="Calibri"/>
                    <a:cs typeface="Arial"/>
                  </a:rPr>
                  <a:t>M</a:t>
                </a:r>
                <a:r>
                  <a:rPr lang="fr-FR" i="1" baseline="-25000" dirty="0">
                    <a:latin typeface="Calibri"/>
                    <a:cs typeface="Arial"/>
                  </a:rPr>
                  <a:t>i</a:t>
                </a:r>
                <a:r>
                  <a:rPr lang="fr-FR" dirty="0">
                    <a:latin typeface="Calibri"/>
                    <a:cs typeface="Arial"/>
                  </a:rPr>
                  <a:t> – </a:t>
                </a:r>
                <a:r>
                  <a:rPr lang="fr-FR" dirty="0" err="1">
                    <a:latin typeface="Calibri"/>
                  </a:rPr>
                  <a:t>take</a:t>
                </a:r>
                <a:r>
                  <a:rPr lang="fr-FR" dirty="0">
                    <a:latin typeface="Calibri"/>
                  </a:rPr>
                  <a:t> </a:t>
                </a:r>
                <a:r>
                  <a:rPr lang="fr-FR" i="1" dirty="0" err="1">
                    <a:latin typeface="Calibri"/>
                    <a:cs typeface="Arial"/>
                  </a:rPr>
                  <a:t>w</a:t>
                </a:r>
                <a:r>
                  <a:rPr lang="fr-FR" i="1" baseline="-25000" dirty="0" err="1">
                    <a:latin typeface="Calibri"/>
                    <a:cs typeface="Arial"/>
                  </a:rPr>
                  <a:t>i</a:t>
                </a:r>
                <a:r>
                  <a:rPr lang="fr-FR" i="1" dirty="0">
                    <a:latin typeface="Calibri"/>
                    <a:cs typeface="Arial"/>
                  </a:rPr>
                  <a:t>=1</a:t>
                </a:r>
                <a:r>
                  <a:rPr lang="fr-FR" dirty="0">
                    <a:latin typeface="Calibri"/>
                    <a:cs typeface="Arial"/>
                  </a:rPr>
                  <a:t> in Exo6)</a:t>
                </a:r>
                <a:endParaRPr dirty="0"/>
              </a:p>
              <a:p>
                <a:pPr marL="0" indent="-358775" defTabSz="457200">
                  <a:buNone/>
                  <a:tabLst>
                    <a:tab pos="268288" algn="l"/>
                  </a:tabLst>
                  <a:defRPr/>
                </a:pPr>
                <a:r>
                  <a:rPr lang="fr-FR" dirty="0">
                    <a:latin typeface="Calibri"/>
                    <a:cs typeface="Arial"/>
                  </a:rPr>
                  <a:t>	</a:t>
                </a:r>
                <a:r>
                  <a:rPr lang="fr-FR" i="1" dirty="0" err="1">
                    <a:latin typeface="Calibri"/>
                    <a:cs typeface="Arial"/>
                  </a:rPr>
                  <a:t>g</a:t>
                </a:r>
                <a:r>
                  <a:rPr lang="fr-FR" i="1" baseline="-25000" dirty="0" err="1">
                    <a:latin typeface="Calibri"/>
                    <a:cs typeface="Arial"/>
                  </a:rPr>
                  <a:t>k</a:t>
                </a:r>
                <a:r>
                  <a:rPr lang="fr-FR" dirty="0">
                    <a:latin typeface="Calibri"/>
                    <a:cs typeface="Arial"/>
                  </a:rPr>
                  <a:t>	</a:t>
                </a:r>
                <a:r>
                  <a:rPr lang="fr-FR" dirty="0" err="1">
                    <a:latin typeface="Calibri"/>
                  </a:rPr>
                  <a:t>is</a:t>
                </a:r>
                <a:r>
                  <a:rPr lang="fr-FR" dirty="0">
                    <a:latin typeface="Calibri"/>
                  </a:rPr>
                  <a:t> the </a:t>
                </a:r>
                <a:r>
                  <a:rPr lang="fr-FR" i="1" dirty="0" err="1">
                    <a:latin typeface="Calibri"/>
                    <a:cs typeface="Arial"/>
                  </a:rPr>
                  <a:t>k</a:t>
                </a:r>
                <a:r>
                  <a:rPr lang="fr-FR" baseline="30000" dirty="0" err="1">
                    <a:latin typeface="Calibri"/>
                    <a:cs typeface="Arial"/>
                  </a:rPr>
                  <a:t>e</a:t>
                </a:r>
                <a:r>
                  <a:rPr lang="fr-FR" dirty="0">
                    <a:latin typeface="Calibri"/>
                    <a:cs typeface="Arial"/>
                  </a:rPr>
                  <a:t> </a:t>
                </a:r>
                <a:r>
                  <a:rPr lang="fr-FR" dirty="0">
                    <a:latin typeface="Calibri"/>
                  </a:rPr>
                  <a:t>Model </a:t>
                </a:r>
                <a:r>
                  <a:rPr lang="fr-FR" dirty="0" err="1">
                    <a:latin typeface="Calibri"/>
                  </a:rPr>
                  <a:t>constraint</a:t>
                </a:r>
                <a:r>
                  <a:rPr lang="fr-FR" dirty="0">
                    <a:latin typeface="Calibri"/>
                  </a:rPr>
                  <a:t> </a:t>
                </a:r>
                <a:r>
                  <a:rPr lang="fr-FR" dirty="0">
                    <a:latin typeface="Calibri"/>
                    <a:cs typeface="Arial"/>
                  </a:rPr>
                  <a:t>(in g</a:t>
                </a:r>
                <a:r>
                  <a:rPr lang="fr-FR" baseline="30000" dirty="0">
                    <a:latin typeface="Calibri"/>
                    <a:cs typeface="Arial"/>
                  </a:rPr>
                  <a:t>al</a:t>
                </a:r>
                <a:r>
                  <a:rPr lang="fr-FR" dirty="0">
                    <a:latin typeface="Calibri"/>
                    <a:cs typeface="Arial"/>
                  </a:rPr>
                  <a:t>, </a:t>
                </a:r>
                <a:r>
                  <a:rPr lang="fr-FR" dirty="0">
                    <a:latin typeface="Calibri"/>
                  </a:rPr>
                  <a:t>conservation of the flow of </a:t>
                </a:r>
                <a:r>
                  <a:rPr lang="fr-FR" dirty="0" err="1">
                    <a:latin typeface="Calibri"/>
                  </a:rPr>
                  <a:t>matter</a:t>
                </a:r>
                <a:r>
                  <a:rPr lang="fr-FR" dirty="0">
                    <a:latin typeface="Calibri"/>
                  </a:rPr>
                  <a:t> or </a:t>
                </a:r>
                <a:r>
                  <a:rPr lang="fr-FR" dirty="0" err="1">
                    <a:latin typeface="Calibri"/>
                  </a:rPr>
                  <a:t>energy</a:t>
                </a:r>
                <a:r>
                  <a:rPr lang="fr-FR" dirty="0">
                    <a:latin typeface="Calibri"/>
                  </a:rPr>
                  <a:t>,</a:t>
                </a:r>
                <a:r>
                  <a:rPr lang="fr-FR" dirty="0">
                    <a:latin typeface="Calibri"/>
                    <a:cs typeface="Arial"/>
                  </a:rPr>
                  <a:t>				</a:t>
                </a:r>
                <a:r>
                  <a:rPr lang="fr-FR" dirty="0"/>
                  <a:t> 			</a:t>
                </a:r>
                <a:r>
                  <a:rPr lang="fr-FR" dirty="0">
                    <a:latin typeface="Calibri"/>
                  </a:rPr>
                  <a:t>but can </a:t>
                </a:r>
                <a:r>
                  <a:rPr lang="fr-FR" dirty="0" err="1">
                    <a:latin typeface="Calibri"/>
                  </a:rPr>
                  <a:t>also</a:t>
                </a:r>
                <a:r>
                  <a:rPr lang="fr-FR" dirty="0">
                    <a:latin typeface="Calibri"/>
                  </a:rPr>
                  <a:t> </a:t>
                </a:r>
                <a:r>
                  <a:rPr lang="fr-FR" dirty="0" err="1">
                    <a:latin typeface="Calibri"/>
                  </a:rPr>
                  <a:t>be</a:t>
                </a:r>
                <a:r>
                  <a:rPr lang="fr-FR" dirty="0">
                    <a:latin typeface="Calibri"/>
                  </a:rPr>
                  <a:t> an </a:t>
                </a:r>
                <a:r>
                  <a:rPr lang="fr-FR" dirty="0" err="1">
                    <a:latin typeface="Calibri"/>
                  </a:rPr>
                  <a:t>inequality</a:t>
                </a:r>
                <a:r>
                  <a:rPr lang="fr-FR" dirty="0">
                    <a:latin typeface="Calibri"/>
                  </a:rPr>
                  <a:t> </a:t>
                </a:r>
                <a:r>
                  <a:rPr lang="fr-FR" dirty="0" err="1">
                    <a:latin typeface="Calibri"/>
                  </a:rPr>
                  <a:t>imposed</a:t>
                </a:r>
                <a:r>
                  <a:rPr lang="fr-FR" dirty="0">
                    <a:latin typeface="Calibri"/>
                  </a:rPr>
                  <a:t> by the </a:t>
                </a:r>
                <a:r>
                  <a:rPr lang="fr-FR" dirty="0" err="1">
                    <a:latin typeface="Calibri"/>
                  </a:rPr>
                  <a:t>functioning</a:t>
                </a:r>
                <a:r>
                  <a:rPr lang="fr-FR" dirty="0">
                    <a:latin typeface="Calibri"/>
                  </a:rPr>
                  <a:t> of the </a:t>
                </a:r>
                <a:r>
                  <a:rPr lang="fr-FR" dirty="0" err="1">
                    <a:latin typeface="Calibri"/>
                  </a:rPr>
                  <a:t>processes</a:t>
                </a:r>
                <a:r>
                  <a:rPr lang="fr-FR" dirty="0">
                    <a:latin typeface="Calibri"/>
                  </a:rPr>
                  <a:t>)</a:t>
                </a:r>
                <a:endParaRPr lang="fr-FR" dirty="0"/>
              </a:p>
              <a:p>
                <a:pPr marL="0" indent="-358775" defTabSz="457200">
                  <a:buNone/>
                  <a:tabLst>
                    <a:tab pos="358775" algn="l"/>
                  </a:tabLst>
                  <a:defRPr/>
                </a:pPr>
                <a:endParaRPr lang="fr-FR" dirty="0">
                  <a:latin typeface="Calibri"/>
                  <a:cs typeface="Arial"/>
                </a:endParaRPr>
              </a:p>
              <a:p>
                <a:pPr marL="0" indent="-358775" defTabSz="457200">
                  <a:buNone/>
                  <a:tabLst>
                    <a:tab pos="358775" algn="l"/>
                  </a:tabLst>
                  <a:defRPr/>
                </a:pPr>
                <a:endParaRPr lang="fr-FR" dirty="0">
                  <a:latin typeface="Calibri"/>
                  <a:cs typeface="Arial"/>
                </a:endParaRPr>
              </a:p>
              <a:p>
                <a:pPr marL="0" indent="-358775" defTabSz="457200">
                  <a:buNone/>
                  <a:tabLst>
                    <a:tab pos="358775" algn="l"/>
                    <a:tab pos="1431925" algn="l"/>
                    <a:tab pos="3852863" algn="l"/>
                    <a:tab pos="6543675"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3589291"/>
              </a:xfrm>
              <a:blipFill>
                <a:blip r:embed="rId3"/>
                <a:stretch>
                  <a:fillRect/>
                </a:stretch>
              </a:blipFill>
            </p:spPr>
            <p:txBody>
              <a:bodyPr/>
              <a:lstStyle/>
              <a:p>
                <a:r>
                  <a:rPr lang="en-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29</a:t>
            </a:fld>
            <a:endParaRPr lang="fr-FR"/>
          </a:p>
        </p:txBody>
      </p:sp>
      <p:sp>
        <p:nvSpPr>
          <p:cNvPr id="6" name="Title 3"/>
          <p:cNvSpPr>
            <a:spLocks noGrp="1"/>
          </p:cNvSpPr>
          <p:nvPr>
            <p:ph type="title"/>
          </p:nvPr>
        </p:nvSpPr>
        <p:spPr bwMode="auto"/>
        <p:txBody>
          <a:bodyPr>
            <a:normAutofit/>
          </a:bodyPr>
          <a:lstStyle/>
          <a:p>
            <a:pPr>
              <a:defRPr/>
            </a:pPr>
            <a:r>
              <a:rPr lang="fr-FR" dirty="0"/>
              <a:t>Lecture : Data </a:t>
            </a:r>
            <a:r>
              <a:rPr lang="fr-FR" dirty="0" err="1"/>
              <a:t>reconciliation</a:t>
            </a:r>
            <a:r>
              <a:rPr lang="fr-FR" dirty="0"/>
              <a:t> </a:t>
            </a:r>
            <a:r>
              <a:rPr lang="fr-FR" dirty="0" err="1"/>
              <a:t>with</a:t>
            </a:r>
            <a:r>
              <a:rPr lang="fr-FR" dirty="0"/>
              <a:t> </a:t>
            </a:r>
            <a:r>
              <a:rPr lang="fr-FR" dirty="0" err="1"/>
              <a:t>quadratic</a:t>
            </a:r>
            <a:r>
              <a:rPr lang="fr-FR" dirty="0"/>
              <a:t> </a:t>
            </a:r>
            <a:r>
              <a:rPr lang="fr-FR" dirty="0" err="1"/>
              <a:t>error</a:t>
            </a:r>
            <a:endParaRPr dirty="0"/>
          </a:p>
        </p:txBody>
      </p:sp>
      <p:sp>
        <p:nvSpPr>
          <p:cNvPr id="7" name="TextBox 4"/>
          <p:cNvSpPr/>
          <p:nvPr/>
        </p:nvSpPr>
        <p:spPr bwMode="auto">
          <a:xfrm>
            <a:off x="2282144" y="4594365"/>
            <a:ext cx="6354625" cy="461665"/>
          </a:xfrm>
          <a:prstGeom prst="rect">
            <a:avLst/>
          </a:prstGeom>
          <a:noFill/>
        </p:spPr>
        <p:txBody>
          <a:bodyPr wrap="none" rtlCol="0">
            <a:spAutoFit/>
          </a:bodyPr>
          <a:lstStyle/>
          <a:p>
            <a:pPr marL="0" lvl="1" algn="r">
              <a:defRPr/>
            </a:pPr>
            <a:r>
              <a:rPr lang="fr-FR" sz="1200"/>
              <a:t>[S. Narasimhan &amp; C. Jordache (1999) « </a:t>
            </a:r>
            <a:r>
              <a:rPr lang="en-US" sz="1200"/>
              <a:t>Data Reconciliation and Gross Error Detection An Intelligent</a:t>
            </a:r>
            <a:br>
              <a:rPr lang="en-US" sz="1200"/>
            </a:br>
            <a:r>
              <a:rPr lang="en-US" sz="1200"/>
              <a:t>Use of Process Data</a:t>
            </a:r>
            <a:r>
              <a:rPr lang="fr-FR" sz="1200"/>
              <a:t> », p. 8 et p. 13, ISBN : 978-0-88415-255-2]</a:t>
            </a:r>
            <a:endParaRPr/>
          </a:p>
        </p:txBody>
      </p:sp>
      <p:sp>
        <p:nvSpPr>
          <p:cNvPr id="9" name="Espace réservé du contenu 1"/>
          <p:cNvSpPr txBox="1"/>
          <p:nvPr/>
        </p:nvSpPr>
        <p:spPr bwMode="auto">
          <a:xfrm>
            <a:off x="7884368" y="3374871"/>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None/>
              <a:tabLst>
                <a:tab pos="627063" algn="l"/>
              </a:tabLst>
              <a:defRPr/>
            </a:pPr>
            <a:r>
              <a:rPr lang="fr-FR" dirty="0" err="1">
                <a:latin typeface="Calibri"/>
              </a:rPr>
              <a:t>parameters</a:t>
            </a:r>
            <a:endParaRPr dirty="0"/>
          </a:p>
        </p:txBody>
      </p:sp>
      <p:sp>
        <p:nvSpPr>
          <p:cNvPr id="10" name="Espace réservé du contenu 1"/>
          <p:cNvSpPr txBox="1"/>
          <p:nvPr/>
        </p:nvSpPr>
        <p:spPr bwMode="auto">
          <a:xfrm>
            <a:off x="7884368" y="2705047"/>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627063" algn="l"/>
              </a:tabLst>
              <a:defRPr/>
            </a:pPr>
            <a:r>
              <a:rPr lang="fr-FR" dirty="0">
                <a:latin typeface="Calibri"/>
                <a:cs typeface="Arial"/>
              </a:rPr>
              <a:t>variables</a:t>
            </a:r>
            <a:endParaRPr dirty="0"/>
          </a:p>
        </p:txBody>
      </p:sp>
      <p:sp>
        <p:nvSpPr>
          <p:cNvPr id="3" name="Right Brace 2"/>
          <p:cNvSpPr/>
          <p:nvPr/>
        </p:nvSpPr>
        <p:spPr bwMode="auto">
          <a:xfrm>
            <a:off x="7629969" y="2627179"/>
            <a:ext cx="288032" cy="44862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11" name="Right Brace 10"/>
          <p:cNvSpPr/>
          <p:nvPr/>
        </p:nvSpPr>
        <p:spPr bwMode="auto">
          <a:xfrm>
            <a:off x="7629969" y="3107805"/>
            <a:ext cx="288032" cy="83209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51304" cy="3589291"/>
          </a:xfrm>
        </p:spPr>
        <p:txBody>
          <a:bodyPr>
            <a:normAutofit/>
          </a:bodyPr>
          <a:lstStyle/>
          <a:p>
            <a:pPr>
              <a:defRPr/>
            </a:pPr>
            <a:r>
              <a:rPr lang="fr-FR" dirty="0" err="1"/>
              <a:t>Understanding</a:t>
            </a:r>
            <a:r>
              <a:rPr lang="fr-FR" dirty="0"/>
              <a:t> and </a:t>
            </a:r>
            <a:r>
              <a:rPr lang="fr-FR" dirty="0" err="1"/>
              <a:t>Manipulating</a:t>
            </a:r>
            <a:r>
              <a:rPr lang="fr-FR" dirty="0"/>
              <a:t> MFA Concepts</a:t>
            </a:r>
            <a:endParaRPr dirty="0"/>
          </a:p>
          <a:p>
            <a:pPr lvl="1">
              <a:defRPr/>
            </a:pPr>
            <a:r>
              <a:rPr lang="fr-FR" dirty="0" err="1"/>
              <a:t>Learn</a:t>
            </a:r>
            <a:r>
              <a:rPr lang="fr-FR" dirty="0"/>
              <a:t> how to balance flows in </a:t>
            </a:r>
            <a:r>
              <a:rPr lang="fr-FR" dirty="0" err="1"/>
              <a:t>each</a:t>
            </a:r>
            <a:r>
              <a:rPr lang="fr-FR" dirty="0"/>
              <a:t> process</a:t>
            </a:r>
            <a:endParaRPr dirty="0"/>
          </a:p>
          <a:p>
            <a:pPr lvl="1">
              <a:defRPr/>
            </a:pPr>
            <a:r>
              <a:rPr lang="fr-FR" dirty="0" err="1"/>
              <a:t>Understand</a:t>
            </a:r>
            <a:r>
              <a:rPr lang="fr-FR" dirty="0"/>
              <a:t> </a:t>
            </a:r>
            <a:r>
              <a:rPr lang="fr-FR" dirty="0" err="1"/>
              <a:t>that</a:t>
            </a:r>
            <a:r>
              <a:rPr lang="fr-FR" dirty="0"/>
              <a:t> an MFA quantifies the </a:t>
            </a:r>
            <a:r>
              <a:rPr lang="fr-FR" dirty="0" err="1"/>
              <a:t>interest</a:t>
            </a:r>
            <a:r>
              <a:rPr lang="fr-FR" dirty="0"/>
              <a:t> of </a:t>
            </a:r>
            <a:r>
              <a:rPr lang="fr-FR" dirty="0" err="1"/>
              <a:t>circularizing</a:t>
            </a:r>
            <a:r>
              <a:rPr lang="fr-FR" dirty="0"/>
              <a:t> flows (</a:t>
            </a:r>
            <a:r>
              <a:rPr lang="fr-FR" dirty="0" err="1"/>
              <a:t>c.f</a:t>
            </a:r>
            <a:r>
              <a:rPr lang="fr-FR" dirty="0"/>
              <a:t>. Kalundborg and </a:t>
            </a:r>
            <a:r>
              <a:rPr lang="fr-FR" dirty="0" err="1"/>
              <a:t>Rebooteille</a:t>
            </a:r>
            <a:r>
              <a:rPr lang="fr-FR" dirty="0"/>
              <a:t>)</a:t>
            </a:r>
            <a:endParaRPr dirty="0"/>
          </a:p>
          <a:p>
            <a:pPr lvl="1">
              <a:defRPr/>
            </a:pPr>
            <a:r>
              <a:rPr lang="fr-FR" dirty="0" err="1"/>
              <a:t>practise</a:t>
            </a:r>
            <a:r>
              <a:rPr lang="fr-FR" dirty="0"/>
              <a:t> single-flow and </a:t>
            </a:r>
            <a:r>
              <a:rPr lang="fr-FR" dirty="0" err="1"/>
              <a:t>static</a:t>
            </a:r>
            <a:r>
              <a:rPr lang="fr-FR" dirty="0"/>
              <a:t> </a:t>
            </a:r>
            <a:r>
              <a:rPr lang="fr-FR" dirty="0" err="1"/>
              <a:t>MFAs</a:t>
            </a:r>
            <a:br>
              <a:rPr lang="fr-FR" dirty="0"/>
            </a:br>
            <a:r>
              <a:rPr lang="fr-FR" dirty="0"/>
              <a:t>to observe the </a:t>
            </a:r>
            <a:r>
              <a:rPr lang="fr-FR" i="1" dirty="0" err="1">
                <a:solidFill>
                  <a:srgbClr val="FF0000"/>
                </a:solidFill>
              </a:rPr>
              <a:t>rapid</a:t>
            </a:r>
            <a:r>
              <a:rPr lang="fr-FR" i="1" dirty="0">
                <a:solidFill>
                  <a:srgbClr val="FF0000"/>
                </a:solidFill>
              </a:rPr>
              <a:t> impact of a rate</a:t>
            </a:r>
            <a:r>
              <a:rPr lang="fr-FR" dirty="0"/>
              <a:t> (</a:t>
            </a:r>
            <a:r>
              <a:rPr lang="fr-FR" dirty="0" err="1"/>
              <a:t>recycling</a:t>
            </a:r>
            <a:r>
              <a:rPr lang="fr-FR" dirty="0"/>
              <a:t>, </a:t>
            </a:r>
            <a:r>
              <a:rPr lang="fr-FR" dirty="0" err="1"/>
              <a:t>efficiency</a:t>
            </a:r>
            <a:r>
              <a:rPr lang="fr-FR" dirty="0"/>
              <a:t>…) </a:t>
            </a:r>
            <a:r>
              <a:rPr lang="fr-FR" i="1" dirty="0">
                <a:solidFill>
                  <a:srgbClr val="FF0000"/>
                </a:solidFill>
              </a:rPr>
              <a:t>on flows </a:t>
            </a:r>
            <a:r>
              <a:rPr lang="fr-FR" dirty="0"/>
              <a:t>(</a:t>
            </a:r>
            <a:r>
              <a:rPr lang="fr-FR" dirty="0" err="1"/>
              <a:t>recycled</a:t>
            </a:r>
            <a:r>
              <a:rPr lang="fr-FR" dirty="0"/>
              <a:t>, </a:t>
            </a:r>
            <a:r>
              <a:rPr lang="fr-FR" dirty="0" err="1"/>
              <a:t>available</a:t>
            </a:r>
            <a:r>
              <a:rPr lang="fr-FR" dirty="0"/>
              <a:t>…)</a:t>
            </a:r>
            <a:endParaRPr dirty="0"/>
          </a:p>
          <a:p>
            <a:pPr lvl="1">
              <a:defRPr/>
            </a:pPr>
            <a:r>
              <a:rPr lang="fr-FR" dirty="0">
                <a:solidFill>
                  <a:schemeClr val="bg1">
                    <a:lumMod val="65000"/>
                  </a:schemeClr>
                </a:solidFill>
              </a:rPr>
              <a:t>(Session 10) know how to </a:t>
            </a:r>
            <a:r>
              <a:rPr lang="fr-FR" dirty="0" err="1">
                <a:solidFill>
                  <a:schemeClr val="bg1">
                    <a:lumMod val="65000"/>
                  </a:schemeClr>
                </a:solidFill>
              </a:rPr>
              <a:t>handle</a:t>
            </a:r>
            <a:r>
              <a:rPr lang="fr-FR" dirty="0">
                <a:solidFill>
                  <a:schemeClr val="bg1">
                    <a:lumMod val="65000"/>
                  </a:schemeClr>
                </a:solidFill>
              </a:rPr>
              <a:t> an MFA </a:t>
            </a:r>
            <a:r>
              <a:rPr lang="fr-FR" dirty="0" err="1">
                <a:solidFill>
                  <a:schemeClr val="bg1">
                    <a:lumMod val="65000"/>
                  </a:schemeClr>
                </a:solidFill>
              </a:rPr>
              <a:t>with</a:t>
            </a:r>
            <a:r>
              <a:rPr lang="fr-FR" dirty="0">
                <a:solidFill>
                  <a:schemeClr val="bg1">
                    <a:lumMod val="65000"/>
                  </a:schemeClr>
                </a:solidFill>
              </a:rPr>
              <a:t> IE </a:t>
            </a:r>
            <a:r>
              <a:rPr lang="fr-FR" dirty="0" err="1">
                <a:solidFill>
                  <a:schemeClr val="bg1">
                    <a:lumMod val="65000"/>
                  </a:schemeClr>
                </a:solidFill>
              </a:rPr>
              <a:t>tools</a:t>
            </a:r>
            <a:r>
              <a:rPr lang="fr-FR" dirty="0">
                <a:solidFill>
                  <a:schemeClr val="bg1">
                    <a:lumMod val="65000"/>
                  </a:schemeClr>
                </a:solidFill>
              </a:rPr>
              <a:t> (</a:t>
            </a:r>
            <a:r>
              <a:rPr lang="fr-FR" dirty="0" err="1">
                <a:solidFill>
                  <a:schemeClr val="bg1">
                    <a:lumMod val="65000"/>
                  </a:schemeClr>
                </a:solidFill>
              </a:rPr>
              <a:t>here</a:t>
            </a:r>
            <a:r>
              <a:rPr lang="fr-FR" dirty="0">
                <a:solidFill>
                  <a:schemeClr val="bg1">
                    <a:lumMod val="65000"/>
                  </a:schemeClr>
                </a:solidFill>
              </a:rPr>
              <a:t>, Operations </a:t>
            </a:r>
            <a:r>
              <a:rPr lang="fr-FR" dirty="0" err="1">
                <a:solidFill>
                  <a:schemeClr val="bg1">
                    <a:lumMod val="65000"/>
                  </a:schemeClr>
                </a:solidFill>
              </a:rPr>
              <a:t>Research</a:t>
            </a:r>
            <a:r>
              <a:rPr lang="fr-FR" dirty="0">
                <a:solidFill>
                  <a:schemeClr val="bg1">
                    <a:lumMod val="65000"/>
                  </a:schemeClr>
                </a:solidFill>
              </a:rPr>
              <a:t>)</a:t>
            </a:r>
            <a:endParaRPr dirty="0"/>
          </a:p>
          <a:p>
            <a:pPr lvl="2">
              <a:defRPr/>
            </a:pPr>
            <a:r>
              <a:rPr lang="fr-FR" dirty="0">
                <a:solidFill>
                  <a:schemeClr val="bg1">
                    <a:lumMod val="65000"/>
                  </a:schemeClr>
                </a:solidFill>
              </a:rPr>
              <a:t>Be </a:t>
            </a:r>
            <a:r>
              <a:rPr lang="fr-FR" dirty="0" err="1">
                <a:solidFill>
                  <a:schemeClr val="bg1">
                    <a:lumMod val="65000"/>
                  </a:schemeClr>
                </a:solidFill>
              </a:rPr>
              <a:t>familiar</a:t>
            </a:r>
            <a:r>
              <a:rPr lang="fr-FR" dirty="0">
                <a:solidFill>
                  <a:schemeClr val="bg1">
                    <a:lumMod val="65000"/>
                  </a:schemeClr>
                </a:solidFill>
              </a:rPr>
              <a:t> </a:t>
            </a:r>
            <a:r>
              <a:rPr lang="fr-FR" dirty="0" err="1">
                <a:solidFill>
                  <a:schemeClr val="bg1">
                    <a:lumMod val="65000"/>
                  </a:schemeClr>
                </a:solidFill>
              </a:rPr>
              <a:t>with</a:t>
            </a:r>
            <a:r>
              <a:rPr lang="fr-FR" dirty="0">
                <a:solidFill>
                  <a:schemeClr val="bg1">
                    <a:lumMod val="65000"/>
                  </a:schemeClr>
                </a:solidFill>
              </a:rPr>
              <a:t> concepts of data </a:t>
            </a:r>
            <a:r>
              <a:rPr lang="fr-FR" dirty="0" err="1">
                <a:solidFill>
                  <a:schemeClr val="bg1">
                    <a:lumMod val="65000"/>
                  </a:schemeClr>
                </a:solidFill>
              </a:rPr>
              <a:t>reconciliation</a:t>
            </a:r>
            <a:endParaRPr dirty="0"/>
          </a:p>
          <a:p>
            <a:pPr lvl="3">
              <a:defRPr/>
            </a:pPr>
            <a:r>
              <a:rPr lang="fr-FR" dirty="0">
                <a:solidFill>
                  <a:schemeClr val="bg1">
                    <a:lumMod val="65000"/>
                  </a:schemeClr>
                </a:solidFill>
              </a:rPr>
              <a:t>Exo6: Replace </a:t>
            </a:r>
            <a:r>
              <a:rPr lang="fr-FR" dirty="0" err="1">
                <a:solidFill>
                  <a:schemeClr val="bg1">
                    <a:lumMod val="65000"/>
                  </a:schemeClr>
                </a:solidFill>
              </a:rPr>
              <a:t>Quadratic</a:t>
            </a:r>
            <a:r>
              <a:rPr lang="fr-FR" dirty="0">
                <a:solidFill>
                  <a:schemeClr val="bg1">
                    <a:lumMod val="65000"/>
                  </a:schemeClr>
                </a:solidFill>
              </a:rPr>
              <a:t> </a:t>
            </a:r>
            <a:r>
              <a:rPr lang="fr-FR" dirty="0" err="1">
                <a:solidFill>
                  <a:schemeClr val="bg1">
                    <a:lumMod val="65000"/>
                  </a:schemeClr>
                </a:solidFill>
              </a:rPr>
              <a:t>Error</a:t>
            </a:r>
            <a:r>
              <a:rPr lang="fr-FR" dirty="0">
                <a:solidFill>
                  <a:schemeClr val="bg1">
                    <a:lumMod val="65000"/>
                  </a:schemeClr>
                </a:solidFill>
              </a:rPr>
              <a:t> </a:t>
            </a:r>
            <a:r>
              <a:rPr lang="fr-FR" dirty="0" err="1">
                <a:solidFill>
                  <a:schemeClr val="bg1">
                    <a:lumMod val="65000"/>
                  </a:schemeClr>
                </a:solidFill>
              </a:rPr>
              <a:t>with</a:t>
            </a:r>
            <a:r>
              <a:rPr lang="fr-FR" dirty="0">
                <a:solidFill>
                  <a:schemeClr val="bg1">
                    <a:lumMod val="65000"/>
                  </a:schemeClr>
                </a:solidFill>
              </a:rPr>
              <a:t> </a:t>
            </a:r>
            <a:r>
              <a:rPr lang="fr-FR" dirty="0" err="1">
                <a:solidFill>
                  <a:schemeClr val="bg1">
                    <a:lumMod val="65000"/>
                  </a:schemeClr>
                </a:solidFill>
              </a:rPr>
              <a:t>Absolute</a:t>
            </a:r>
            <a:r>
              <a:rPr lang="fr-FR" dirty="0">
                <a:solidFill>
                  <a:schemeClr val="bg1">
                    <a:lumMod val="65000"/>
                  </a:schemeClr>
                </a:solidFill>
              </a:rPr>
              <a:t> </a:t>
            </a:r>
            <a:r>
              <a:rPr lang="fr-FR" dirty="0" err="1">
                <a:solidFill>
                  <a:schemeClr val="bg1">
                    <a:lumMod val="65000"/>
                  </a:schemeClr>
                </a:solidFill>
              </a:rPr>
              <a:t>Error</a:t>
            </a:r>
            <a:r>
              <a:rPr lang="fr-FR" dirty="0">
                <a:solidFill>
                  <a:schemeClr val="bg1">
                    <a:lumMod val="65000"/>
                  </a:schemeClr>
                </a:solidFill>
              </a:rPr>
              <a:t> and </a:t>
            </a:r>
            <a:r>
              <a:rPr lang="fr-FR" dirty="0" err="1">
                <a:solidFill>
                  <a:schemeClr val="bg1">
                    <a:lumMod val="65000"/>
                  </a:schemeClr>
                </a:solidFill>
              </a:rPr>
              <a:t>Linearize</a:t>
            </a:r>
            <a:r>
              <a:rPr lang="fr-FR" dirty="0">
                <a:solidFill>
                  <a:schemeClr val="bg1">
                    <a:lumMod val="65000"/>
                  </a:schemeClr>
                </a:solidFill>
              </a:rPr>
              <a:t> It</a:t>
            </a:r>
            <a:endParaRPr dirty="0"/>
          </a:p>
          <a:p>
            <a:pPr lvl="2">
              <a:defRPr/>
            </a:pPr>
            <a:r>
              <a:rPr lang="fr-FR" dirty="0">
                <a:solidFill>
                  <a:schemeClr val="bg1">
                    <a:lumMod val="65000"/>
                  </a:schemeClr>
                </a:solidFill>
              </a:rPr>
              <a:t>know the basics of bi-objective </a:t>
            </a:r>
            <a:r>
              <a:rPr lang="fr-FR" dirty="0" err="1">
                <a:solidFill>
                  <a:schemeClr val="bg1">
                    <a:lumMod val="65000"/>
                  </a:schemeClr>
                </a:solidFill>
              </a:rPr>
              <a:t>optimization</a:t>
            </a:r>
            <a:endParaRPr dirty="0"/>
          </a:p>
          <a:p>
            <a:pPr lvl="3">
              <a:defRPr/>
            </a:pPr>
            <a:r>
              <a:rPr lang="fr-FR" dirty="0">
                <a:solidFill>
                  <a:schemeClr val="bg1">
                    <a:lumMod val="65000"/>
                  </a:schemeClr>
                </a:solidFill>
              </a:rPr>
              <a:t>Exo7: </a:t>
            </a:r>
            <a:r>
              <a:rPr lang="fr-FR" dirty="0" err="1">
                <a:solidFill>
                  <a:schemeClr val="bg1">
                    <a:lumMod val="65000"/>
                  </a:schemeClr>
                </a:solidFill>
              </a:rPr>
              <a:t>Recover</a:t>
            </a:r>
            <a:r>
              <a:rPr lang="fr-FR" dirty="0">
                <a:solidFill>
                  <a:schemeClr val="bg1">
                    <a:lumMod val="65000"/>
                  </a:schemeClr>
                </a:solidFill>
              </a:rPr>
              <a:t> CO2 </a:t>
            </a:r>
            <a:r>
              <a:rPr lang="fr-FR" dirty="0" err="1">
                <a:solidFill>
                  <a:schemeClr val="bg1">
                    <a:lumMod val="65000"/>
                  </a:schemeClr>
                </a:solidFill>
              </a:rPr>
              <a:t>emissions</a:t>
            </a:r>
            <a:r>
              <a:rPr lang="fr-FR" dirty="0">
                <a:solidFill>
                  <a:schemeClr val="bg1">
                    <a:lumMod val="65000"/>
                  </a:schemeClr>
                </a:solidFill>
              </a:rPr>
              <a:t> </a:t>
            </a:r>
            <a:r>
              <a:rPr lang="fr-FR" dirty="0" err="1">
                <a:solidFill>
                  <a:schemeClr val="bg1">
                    <a:lumMod val="65000"/>
                  </a:schemeClr>
                </a:solidFill>
              </a:rPr>
              <a:t>from</a:t>
            </a:r>
            <a:r>
              <a:rPr lang="fr-FR" dirty="0">
                <a:solidFill>
                  <a:schemeClr val="bg1">
                    <a:lumMod val="65000"/>
                  </a:schemeClr>
                </a:solidFill>
              </a:rPr>
              <a:t> the Base Empreinte, </a:t>
            </a:r>
            <a:r>
              <a:rPr lang="fr-FR" dirty="0" err="1">
                <a:solidFill>
                  <a:schemeClr val="bg1">
                    <a:lumMod val="65000"/>
                  </a:schemeClr>
                </a:solidFill>
              </a:rPr>
              <a:t>then</a:t>
            </a:r>
            <a:r>
              <a:rPr lang="fr-FR" dirty="0">
                <a:solidFill>
                  <a:schemeClr val="bg1">
                    <a:lumMod val="65000"/>
                  </a:schemeClr>
                </a:solidFill>
              </a:rPr>
              <a:t> </a:t>
            </a:r>
            <a:r>
              <a:rPr lang="fr-FR" dirty="0" err="1">
                <a:solidFill>
                  <a:schemeClr val="bg1">
                    <a:lumMod val="65000"/>
                  </a:schemeClr>
                </a:solidFill>
              </a:rPr>
              <a:t>optimize</a:t>
            </a:r>
            <a:r>
              <a:rPr lang="fr-FR" dirty="0">
                <a:solidFill>
                  <a:schemeClr val="bg1">
                    <a:lumMod val="65000"/>
                  </a:schemeClr>
                </a:solidFill>
              </a:rPr>
              <a:t> and </a:t>
            </a:r>
            <a:r>
              <a:rPr lang="fr-FR" dirty="0" err="1">
                <a:solidFill>
                  <a:schemeClr val="bg1">
                    <a:lumMod val="65000"/>
                  </a:schemeClr>
                </a:solidFill>
              </a:rPr>
              <a:t>draw</a:t>
            </a:r>
            <a:r>
              <a:rPr lang="fr-FR" dirty="0">
                <a:solidFill>
                  <a:schemeClr val="bg1">
                    <a:lumMod val="65000"/>
                  </a:schemeClr>
                </a:solidFill>
              </a:rPr>
              <a:t> a Pareto front</a:t>
            </a:r>
            <a:endParaRPr dirty="0">
              <a:solidFill>
                <a:schemeClr val="bg1">
                  <a:lumMod val="65000"/>
                </a:schemeClr>
              </a:solidFill>
            </a:endParaRPr>
          </a:p>
          <a:p>
            <a:pPr>
              <a:defRPr/>
            </a:pPr>
            <a:endParaRPr lang="fr-FR" dirty="0"/>
          </a:p>
          <a:p>
            <a:pPr>
              <a:defRPr/>
            </a:pPr>
            <a:r>
              <a:rPr lang="fr-FR" dirty="0" err="1"/>
              <a:t>Understand</a:t>
            </a:r>
            <a:r>
              <a:rPr lang="fr-FR" dirty="0"/>
              <a:t> how MFA and LCA model the </a:t>
            </a:r>
            <a:r>
              <a:rPr lang="fr-FR" dirty="0" err="1"/>
              <a:t>same</a:t>
            </a:r>
            <a:r>
              <a:rPr lang="fr-FR" dirty="0"/>
              <a:t> </a:t>
            </a:r>
            <a:r>
              <a:rPr lang="fr-FR" dirty="0" err="1"/>
              <a:t>thing</a:t>
            </a:r>
            <a:r>
              <a:rPr lang="fr-FR" dirty="0"/>
              <a:t> </a:t>
            </a:r>
            <a:r>
              <a:rPr lang="fr-FR" dirty="0" err="1"/>
              <a:t>from</a:t>
            </a:r>
            <a:r>
              <a:rPr lang="fr-FR" dirty="0"/>
              <a:t> 2 points of </a:t>
            </a:r>
            <a:r>
              <a:rPr lang="fr-FR" dirty="0" err="1"/>
              <a:t>view</a:t>
            </a:r>
            <a:r>
              <a:rPr lang="fr-FR" dirty="0"/>
              <a:t>≠</a:t>
            </a:r>
            <a:endParaRPr dirty="0"/>
          </a:p>
          <a:p>
            <a:pPr lvl="1">
              <a:tabLst>
                <a:tab pos="898525" algn="l"/>
              </a:tabLst>
              <a:defRPr/>
            </a:pPr>
            <a:r>
              <a:rPr lang="fr-FR" dirty="0">
                <a:solidFill>
                  <a:schemeClr val="accent5">
                    <a:lumMod val="75000"/>
                  </a:schemeClr>
                </a:solidFill>
              </a:rPr>
              <a:t>LCA: Product Perspective</a:t>
            </a:r>
            <a:endParaRPr dirty="0"/>
          </a:p>
          <a:p>
            <a:pPr lvl="1">
              <a:tabLst>
                <a:tab pos="898525" algn="l"/>
              </a:tabLst>
              <a:defRPr/>
            </a:pPr>
            <a:r>
              <a:rPr lang="fr-FR" dirty="0">
                <a:solidFill>
                  <a:srgbClr val="7030A0"/>
                </a:solidFill>
              </a:rPr>
              <a:t>MFA: System Perspective</a:t>
            </a:r>
            <a:endParaRPr dirty="0"/>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a:t>
            </a:fld>
            <a:endParaRPr lang="fr-FR"/>
          </a:p>
        </p:txBody>
      </p:sp>
      <p:sp>
        <p:nvSpPr>
          <p:cNvPr id="4" name="Titre 3"/>
          <p:cNvSpPr>
            <a:spLocks noGrp="1"/>
          </p:cNvSpPr>
          <p:nvPr>
            <p:ph type="title"/>
          </p:nvPr>
        </p:nvSpPr>
        <p:spPr bwMode="auto"/>
        <p:txBody>
          <a:bodyPr>
            <a:normAutofit/>
          </a:bodyPr>
          <a:lstStyle/>
          <a:p>
            <a:pPr>
              <a:defRPr/>
            </a:pPr>
            <a:r>
              <a:rPr lang="fr-FR" dirty="0"/>
              <a:t>Objectives for the </a:t>
            </a:r>
            <a:r>
              <a:rPr lang="fr-FR" dirty="0" err="1"/>
              <a:t>next</a:t>
            </a:r>
            <a:r>
              <a:rPr lang="fr-FR" dirty="0"/>
              <a:t> 2 sessions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4035776"/>
              </a:xfrm>
            </p:spPr>
            <p:txBody>
              <a:bodyPr>
                <a:normAutofit lnSpcReduction="10000"/>
              </a:bodyPr>
              <a:lstStyle/>
              <a:p>
                <a:pPr marL="0" indent="-358775" defTabSz="457200">
                  <a:buNone/>
                  <a:tabLst>
                    <a:tab pos="627063" algn="l"/>
                  </a:tabLst>
                  <a:defRPr/>
                </a:pPr>
                <a:r>
                  <a:rPr lang="fr-FR" b="1" dirty="0">
                    <a:latin typeface="Calibri"/>
                    <a:cs typeface="Arial"/>
                  </a:rPr>
                  <a:t>Objective</a:t>
                </a:r>
                <a:r>
                  <a:rPr lang="fr-FR" dirty="0">
                    <a:latin typeface="Calibri"/>
                    <a:cs typeface="Arial"/>
                  </a:rPr>
                  <a:t> : </a:t>
                </a:r>
                <a:r>
                  <a:rPr lang="fr-FR" dirty="0">
                    <a:latin typeface="Calibri"/>
                  </a:rPr>
                  <a:t>Replace in Exo6</a:t>
                </a:r>
                <a:r>
                  <a:rPr lang="fr-FR" dirty="0">
                    <a:latin typeface="Calibri"/>
                    <a:cs typeface="Arial"/>
                  </a:rPr>
                  <a:t>.xlsx </a:t>
                </a:r>
                <a:r>
                  <a:rPr lang="fr-FR" dirty="0">
                    <a:latin typeface="Calibri"/>
                  </a:rPr>
                  <a:t>the </a:t>
                </a:r>
                <a:r>
                  <a:rPr lang="fr-FR" dirty="0" err="1">
                    <a:latin typeface="Calibri"/>
                  </a:rPr>
                  <a:t>squared</a:t>
                </a:r>
                <a:r>
                  <a:rPr lang="fr-FR" dirty="0">
                    <a:latin typeface="Calibri"/>
                  </a:rPr>
                  <a:t> </a:t>
                </a:r>
                <a:r>
                  <a:rPr lang="fr-FR" dirty="0" err="1">
                    <a:latin typeface="Calibri"/>
                  </a:rPr>
                  <a:t>error</a:t>
                </a:r>
                <a:r>
                  <a:rPr lang="fr-FR" dirty="0">
                    <a:latin typeface="Calibri"/>
                  </a:rPr>
                  <a:t> of the </a:t>
                </a:r>
                <a:r>
                  <a:rPr lang="fr-FR" dirty="0" err="1">
                    <a:latin typeface="Calibri"/>
                  </a:rPr>
                  <a:t>previous</a:t>
                </a:r>
                <a:r>
                  <a:rPr lang="fr-FR" dirty="0">
                    <a:latin typeface="Calibri"/>
                  </a:rPr>
                  <a:t> slides by the </a:t>
                </a:r>
                <a:r>
                  <a:rPr lang="fr-FR" dirty="0" err="1">
                    <a:latin typeface="Calibri"/>
                  </a:rPr>
                  <a:t>absolute</a:t>
                </a:r>
                <a:r>
                  <a:rPr lang="fr-FR" dirty="0">
                    <a:latin typeface="Calibri"/>
                  </a:rPr>
                  <a:t> </a:t>
                </a:r>
                <a:r>
                  <a:rPr lang="fr-FR" dirty="0" err="1">
                    <a:latin typeface="Calibri"/>
                  </a:rPr>
                  <a:t>error</a:t>
                </a:r>
                <a:r>
                  <a:rPr lang="fr-FR" dirty="0">
                    <a:latin typeface="Calibri"/>
                  </a:rPr>
                  <a:t>, </a:t>
                </a:r>
                <a:r>
                  <a:rPr lang="fr-FR" dirty="0" err="1">
                    <a:latin typeface="Calibri"/>
                  </a:rPr>
                  <a:t>then</a:t>
                </a:r>
                <a:r>
                  <a:rPr lang="fr-FR" dirty="0">
                    <a:latin typeface="Calibri"/>
                  </a:rPr>
                  <a:t> </a:t>
                </a:r>
                <a:r>
                  <a:rPr lang="fr-FR" dirty="0" err="1">
                    <a:latin typeface="Calibri"/>
                  </a:rPr>
                  <a:t>linearize</a:t>
                </a:r>
                <a:r>
                  <a:rPr lang="fr-FR" dirty="0">
                    <a:latin typeface="Calibri"/>
                  </a:rPr>
                  <a:t> </a:t>
                </a:r>
                <a:r>
                  <a:rPr lang="fr-FR" dirty="0" err="1">
                    <a:latin typeface="Calibri"/>
                  </a:rPr>
                  <a:t>it</a:t>
                </a:r>
                <a:endParaRPr dirty="0"/>
              </a:p>
              <a:p>
                <a:pPr marL="0" indent="-358775" defTabSz="457200">
                  <a:buNone/>
                  <a:tabLst>
                    <a:tab pos="627063" algn="l"/>
                  </a:tabLst>
                  <a:defRPr/>
                </a:pPr>
                <a:endParaRPr lang="fr-FR" b="1" dirty="0">
                  <a:latin typeface="Calibri"/>
                  <a:cs typeface="Arial"/>
                </a:endParaRPr>
              </a:p>
              <a:p>
                <a:pPr marL="0" indent="-358775" defTabSz="457200">
                  <a:buNone/>
                  <a:tabLst>
                    <a:tab pos="627063" algn="l"/>
                    <a:tab pos="1435100" algn="l"/>
                  </a:tabLst>
                  <a:defRPr/>
                </a:pPr>
                <a:r>
                  <a:rPr lang="fr-FR" b="1" dirty="0">
                    <a:latin typeface="Calibri"/>
                  </a:rPr>
                  <a:t>Model </a:t>
                </a:r>
                <a:r>
                  <a:rPr lang="fr-FR" b="1" dirty="0" err="1">
                    <a:latin typeface="Calibri"/>
                  </a:rPr>
                  <a:t>with</a:t>
                </a:r>
                <a:r>
                  <a:rPr lang="fr-FR" b="1" dirty="0">
                    <a:latin typeface="Calibri"/>
                  </a:rPr>
                  <a:t> </a:t>
                </a:r>
                <a:r>
                  <a:rPr lang="fr-FR" b="1" dirty="0" err="1">
                    <a:latin typeface="Calibri"/>
                  </a:rPr>
                  <a:t>absolute</a:t>
                </a:r>
                <a:r>
                  <a:rPr lang="fr-FR" b="1" dirty="0">
                    <a:latin typeface="Calibri"/>
                  </a:rPr>
                  <a:t> </a:t>
                </a:r>
                <a:r>
                  <a:rPr lang="fr-FR" b="1" dirty="0" err="1">
                    <a:latin typeface="Calibri"/>
                  </a:rPr>
                  <a:t>error</a:t>
                </a:r>
                <a:r>
                  <a:rPr lang="fr-FR" b="1" dirty="0">
                    <a:latin typeface="Calibri"/>
                  </a:rPr>
                  <a:t> (non-</a:t>
                </a:r>
                <a:r>
                  <a:rPr lang="fr-FR" b="1" dirty="0" err="1">
                    <a:latin typeface="Calibri"/>
                  </a:rPr>
                  <a:t>linear</a:t>
                </a:r>
                <a:r>
                  <a:rPr lang="fr-FR" b="1" dirty="0">
                    <a:latin typeface="Calibri"/>
                  </a:rPr>
                  <a:t>)</a:t>
                </a:r>
                <a:r>
                  <a:rPr lang="fr-FR" dirty="0">
                    <a:latin typeface="Calibri"/>
                    <a:cs typeface="Arial"/>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err="1"/>
                  <a:t>s.t</a:t>
                </a:r>
                <a:r>
                  <a:rPr lang="fr-FR" dirty="0"/>
                  <a: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=0   </m:t>
                    </m:r>
                    <m:r>
                      <a:rPr lang="ar-AE" b="0" i="1">
                        <a:latin typeface="Cambria Math"/>
                      </a:rPr>
                      <m:t>𝑘</m:t>
                    </m:r>
                    <m:r>
                      <a:rPr lang="ar-AE" b="0" i="1">
                        <a:latin typeface="Cambria Math"/>
                      </a:rPr>
                      <m:t>=1..</m:t>
                    </m:r>
                    <m:r>
                      <a:rPr lang="ar-AE" b="0" i="1">
                        <a:latin typeface="Cambria Math"/>
                      </a:rPr>
                      <m:t>𝑚</m:t>
                    </m:r>
                  </m:oMath>
                </a14:m>
                <a:endParaRPr lang="ar-AE" dirty="0"/>
              </a:p>
              <a:p>
                <a:pPr marL="0" indent="-358775" defTabSz="457200">
                  <a:buNone/>
                  <a:tabLst>
                    <a:tab pos="358775" algn="l"/>
                  </a:tabLst>
                  <a:defRPr/>
                </a:pPr>
                <a:endParaRPr lang="ar-AE" dirty="0">
                  <a:latin typeface="Calibri"/>
                  <a:cs typeface="Arial"/>
                </a:endParaRPr>
              </a:p>
              <a:p>
                <a:pPr marL="0" indent="-358775" defTabSz="457200">
                  <a:buNone/>
                  <a:tabLst>
                    <a:tab pos="268288" algn="l"/>
                  </a:tabLst>
                  <a:defRPr/>
                </a:pPr>
                <a:r>
                  <a:rPr lang="ar-AE" dirty="0">
                    <a:latin typeface="Calibri"/>
                    <a:cs typeface="Arial"/>
                  </a:rPr>
                  <a:t>								</a:t>
                </a:r>
                <a:r>
                  <a:rPr lang="fr-FR" dirty="0" err="1">
                    <a:latin typeface="Calibri"/>
                  </a:rPr>
                  <a:t>with</a:t>
                </a:r>
                <a:r>
                  <a:rPr lang="fr-FR" dirty="0">
                    <a:latin typeface="Calibri"/>
                  </a:rPr>
                  <a:t> the </a:t>
                </a:r>
                <a:r>
                  <a:rPr lang="fr-FR" dirty="0" err="1">
                    <a:latin typeface="Calibri"/>
                  </a:rPr>
                  <a:t>same</a:t>
                </a:r>
                <a:r>
                  <a:rPr lang="fr-FR" dirty="0">
                    <a:latin typeface="Calibri"/>
                  </a:rPr>
                  <a:t> variables and </a:t>
                </a:r>
                <a:r>
                  <a:rPr lang="fr-FR" dirty="0" err="1">
                    <a:latin typeface="Calibri"/>
                  </a:rPr>
                  <a:t>parameters</a:t>
                </a:r>
                <a:r>
                  <a:rPr lang="fr-FR" dirty="0">
                    <a:latin typeface="Calibri"/>
                  </a:rPr>
                  <a:t> as the </a:t>
                </a:r>
                <a:r>
                  <a:rPr lang="fr-FR" dirty="0" err="1">
                    <a:latin typeface="Calibri"/>
                  </a:rPr>
                  <a:t>previous</a:t>
                </a:r>
                <a:r>
                  <a:rPr lang="fr-FR" dirty="0">
                    <a:latin typeface="Calibri"/>
                  </a:rPr>
                  <a:t> slide</a:t>
                </a:r>
                <a:endParaRPr lang="fr-FR" dirty="0"/>
              </a:p>
              <a:p>
                <a:pPr marL="0" indent="-358775" defTabSz="457200">
                  <a:buNone/>
                  <a:tabLst>
                    <a:tab pos="268288" algn="l"/>
                  </a:tabLst>
                  <a:defRPr/>
                </a:pPr>
                <a:endParaRPr lang="fr-FR" dirty="0">
                  <a:latin typeface="Calibri"/>
                  <a:cs typeface="Arial"/>
                </a:endParaRPr>
              </a:p>
              <a:p>
                <a:pPr marL="0" indent="-358775" defTabSz="457200">
                  <a:buNone/>
                  <a:tabLst>
                    <a:tab pos="268288" algn="l"/>
                  </a:tabLst>
                  <a:defRPr/>
                </a:pPr>
                <a:r>
                  <a:rPr lang="fr-FR" dirty="0">
                    <a:latin typeface="Calibri"/>
                  </a:rPr>
                  <a:t>A technique for </a:t>
                </a:r>
                <a:r>
                  <a:rPr lang="fr-FR" dirty="0" err="1">
                    <a:latin typeface="Calibri"/>
                  </a:rPr>
                  <a:t>linearizing</a:t>
                </a:r>
                <a:r>
                  <a:rPr lang="fr-FR" dirty="0">
                    <a:latin typeface="Calibri"/>
                  </a:rPr>
                  <a:t> </a:t>
                </a:r>
                <a:r>
                  <a:rPr lang="fr-FR" dirty="0" err="1">
                    <a:latin typeface="Calibri"/>
                  </a:rPr>
                  <a:t>absolute</a:t>
                </a:r>
                <a:r>
                  <a:rPr lang="fr-FR" dirty="0">
                    <a:latin typeface="Calibri"/>
                  </a:rPr>
                  <a:t> value |V| </a:t>
                </a:r>
                <a:r>
                  <a:rPr lang="fr-FR" dirty="0" err="1">
                    <a:latin typeface="Calibri"/>
                  </a:rPr>
                  <a:t>is</a:t>
                </a:r>
                <a:r>
                  <a:rPr lang="fr-FR" dirty="0">
                    <a:latin typeface="Calibri"/>
                  </a:rPr>
                  <a:t>:</a:t>
                </a:r>
                <a:endParaRPr dirty="0"/>
              </a:p>
              <a:p>
                <a:pPr marL="361950" indent="-184150" defTabSz="457200">
                  <a:tabLst>
                    <a:tab pos="268288" algn="l"/>
                  </a:tabLst>
                  <a:defRPr/>
                </a:pPr>
                <a:r>
                  <a:rPr lang="fr-FR" dirty="0" err="1">
                    <a:latin typeface="Calibri"/>
                  </a:rPr>
                  <a:t>remove</a:t>
                </a:r>
                <a:r>
                  <a:rPr lang="fr-FR" dirty="0">
                    <a:latin typeface="Calibri"/>
                  </a:rPr>
                  <a:t> the variable V and replace </a:t>
                </a:r>
                <a:r>
                  <a:rPr lang="fr-FR" dirty="0" err="1">
                    <a:latin typeface="Calibri"/>
                  </a:rPr>
                  <a:t>it</a:t>
                </a:r>
                <a:r>
                  <a:rPr lang="fr-FR" dirty="0">
                    <a:latin typeface="Calibri"/>
                  </a:rPr>
                  <a:t> </a:t>
                </a:r>
                <a:r>
                  <a:rPr lang="fr-FR" dirty="0" err="1">
                    <a:latin typeface="Calibri"/>
                  </a:rPr>
                  <a:t>with</a:t>
                </a:r>
                <a:r>
                  <a:rPr lang="fr-FR" dirty="0">
                    <a:latin typeface="Calibri"/>
                  </a:rPr>
                  <a:t> 2 </a:t>
                </a:r>
                <a:r>
                  <a:rPr lang="fr-FR" dirty="0">
                    <a:solidFill>
                      <a:srgbClr val="FF0000"/>
                    </a:solidFill>
                    <a:latin typeface="Calibri"/>
                  </a:rPr>
                  <a:t>non-</a:t>
                </a:r>
                <a:r>
                  <a:rPr lang="fr-FR" dirty="0" err="1">
                    <a:solidFill>
                      <a:srgbClr val="FF0000"/>
                    </a:solidFill>
                    <a:latin typeface="Calibri"/>
                  </a:rPr>
                  <a:t>negative</a:t>
                </a:r>
                <a:r>
                  <a:rPr lang="fr-FR" dirty="0">
                    <a:latin typeface="Calibri"/>
                  </a:rPr>
                  <a:t> variables </a:t>
                </a:r>
                <a:r>
                  <a:rPr lang="fr-FR" dirty="0" err="1">
                    <a:latin typeface="Calibri"/>
                  </a:rPr>
                  <a:t>Vplus</a:t>
                </a:r>
                <a:r>
                  <a:rPr lang="fr-FR" dirty="0">
                    <a:latin typeface="Calibri"/>
                  </a:rPr>
                  <a:t> and </a:t>
                </a:r>
                <a:r>
                  <a:rPr lang="fr-FR" dirty="0" err="1">
                    <a:latin typeface="Calibri"/>
                  </a:rPr>
                  <a:t>Vminus</a:t>
                </a:r>
                <a:r>
                  <a:rPr lang="fr-FR" dirty="0">
                    <a:latin typeface="Calibri"/>
                  </a:rPr>
                  <a:t>, </a:t>
                </a:r>
                <a:r>
                  <a:rPr lang="fr-FR" dirty="0" err="1">
                    <a:latin typeface="Calibri"/>
                  </a:rPr>
                  <a:t>then</a:t>
                </a:r>
                <a:endParaRPr lang="fr-FR" dirty="0">
                  <a:latin typeface="Calibri"/>
                </a:endParaRPr>
              </a:p>
              <a:p>
                <a:pPr marL="361950" indent="-184150" defTabSz="457200">
                  <a:tabLst>
                    <a:tab pos="268288" algn="l"/>
                  </a:tabLst>
                  <a:defRPr/>
                </a:pPr>
                <a:r>
                  <a:rPr lang="fr-FR" dirty="0">
                    <a:latin typeface="Calibri"/>
                  </a:rPr>
                  <a:t>replace </a:t>
                </a:r>
                <a:r>
                  <a:rPr lang="fr-FR" dirty="0" err="1">
                    <a:latin typeface="Calibri"/>
                  </a:rPr>
                  <a:t>each</a:t>
                </a:r>
                <a:r>
                  <a:rPr lang="fr-FR" dirty="0">
                    <a:latin typeface="Calibri"/>
                  </a:rPr>
                  <a:t> V </a:t>
                </a:r>
                <a:r>
                  <a:rPr lang="fr-FR" dirty="0" err="1">
                    <a:latin typeface="Calibri"/>
                  </a:rPr>
                  <a:t>with</a:t>
                </a:r>
                <a:r>
                  <a:rPr lang="fr-FR" dirty="0">
                    <a:latin typeface="Calibri"/>
                  </a:rPr>
                  <a:t> </a:t>
                </a:r>
                <a:r>
                  <a:rPr lang="fr-FR" dirty="0" err="1">
                    <a:latin typeface="Calibri"/>
                  </a:rPr>
                  <a:t>Vplus</a:t>
                </a:r>
                <a:r>
                  <a:rPr lang="fr-FR" dirty="0">
                    <a:latin typeface="Calibri"/>
                  </a:rPr>
                  <a:t> – </a:t>
                </a:r>
                <a:r>
                  <a:rPr lang="fr-FR" dirty="0" err="1">
                    <a:latin typeface="Calibri"/>
                  </a:rPr>
                  <a:t>Vminus</a:t>
                </a:r>
                <a:r>
                  <a:rPr lang="fr-FR" dirty="0">
                    <a:latin typeface="Calibri"/>
                  </a:rPr>
                  <a:t> and</a:t>
                </a:r>
                <a:endParaRPr dirty="0"/>
              </a:p>
              <a:p>
                <a:pPr marL="361950" indent="-184150" defTabSz="457200">
                  <a:tabLst>
                    <a:tab pos="268288" algn="l"/>
                  </a:tabLst>
                  <a:defRPr/>
                </a:pPr>
                <a:r>
                  <a:rPr lang="fr-FR" dirty="0">
                    <a:latin typeface="Calibri"/>
                  </a:rPr>
                  <a:t>replace </a:t>
                </a:r>
                <a:r>
                  <a:rPr lang="fr-FR" dirty="0" err="1">
                    <a:latin typeface="Calibri"/>
                  </a:rPr>
                  <a:t>each</a:t>
                </a:r>
                <a:r>
                  <a:rPr lang="fr-FR" dirty="0">
                    <a:latin typeface="Calibri"/>
                  </a:rPr>
                  <a:t> |V| by </a:t>
                </a:r>
                <a:r>
                  <a:rPr lang="fr-FR" dirty="0" err="1">
                    <a:latin typeface="Calibri"/>
                  </a:rPr>
                  <a:t>Vplus</a:t>
                </a:r>
                <a:r>
                  <a:rPr lang="fr-FR" dirty="0">
                    <a:latin typeface="Calibri"/>
                  </a:rPr>
                  <a:t> + </a:t>
                </a:r>
                <a:r>
                  <a:rPr lang="fr-FR" dirty="0" err="1">
                    <a:latin typeface="Calibri"/>
                  </a:rPr>
                  <a:t>Vmoins</a:t>
                </a:r>
                <a:endParaRPr lang="fr-FR" dirty="0">
                  <a:latin typeface="Calibri"/>
                  <a:cs typeface="Arial"/>
                </a:endParaRPr>
              </a:p>
              <a:p>
                <a:pPr marL="0" indent="-358775" defTabSz="457200">
                  <a:buNone/>
                  <a:tabLst>
                    <a:tab pos="268288" algn="l"/>
                  </a:tabLst>
                  <a:defRPr/>
                </a:pPr>
                <a:endParaRPr lang="fr-FR" dirty="0">
                  <a:latin typeface="Calibri"/>
                  <a:cs typeface="Arial"/>
                </a:endParaRPr>
              </a:p>
              <a:p>
                <a:pPr marL="0" indent="-358775" defTabSz="457200">
                  <a:buNone/>
                  <a:tabLst>
                    <a:tab pos="627063" algn="l"/>
                    <a:tab pos="1435100" algn="l"/>
                  </a:tabLst>
                  <a:defRPr/>
                </a:pPr>
                <a:r>
                  <a:rPr lang="fr-FR" b="1" dirty="0" err="1"/>
                  <a:t>Linearized</a:t>
                </a:r>
                <a:r>
                  <a:rPr lang="fr-FR" b="1" dirty="0"/>
                  <a:t> model</a:t>
                </a:r>
                <a:r>
                  <a:rPr lang="fr-FR" dirty="0"/>
                  <a:t>: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b="0" i="1">
                                <a:latin typeface="Cambria Math"/>
                              </a:rPr>
                              <m:t>𝑢</m:t>
                            </m:r>
                          </m:e>
                          <m:sub>
                            <m:r>
                              <a:rPr lang="fr-FR" b="0" i="1">
                                <a:latin typeface="Cambria Math"/>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sSub>
                              <m:sSubPr>
                                <m:ctrlPr>
                                  <a:rPr lang="ar-AE" b="0" i="1">
                                    <a:latin typeface="Cambria Math" panose="02040503050406030204" pitchFamily="18" charset="0"/>
                                    <a:ea typeface="Cambria Math"/>
                                    <a:cs typeface="Cambria Math"/>
                                  </a:rPr>
                                </m:ctrlPr>
                              </m:sSubPr>
                              <m:e>
                                <m:r>
                                  <a:rPr lang="fr-FR" b="0" i="1">
                                    <a:latin typeface="Cambria Math"/>
                                    <a:ea typeface="Cambria Math"/>
                                    <a:cs typeface="Cambria Math"/>
                                  </a:rPr>
                                  <m:t>𝑉</m:t>
                                </m:r>
                                <m:r>
                                  <a:rPr lang="ar-AE" i="1">
                                    <a:latin typeface="Cambria Math"/>
                                  </a:rPr>
                                  <m:t>𝑝𝑙𝑢𝑠</m:t>
                                </m:r>
                              </m:e>
                              <m:sub>
                                <m:r>
                                  <a:rPr lang="ar-AE" b="0" i="1">
                                    <a:latin typeface="Cambria Math"/>
                                  </a:rPr>
                                  <m:t>𝑖</m:t>
                                </m:r>
                              </m:sub>
                            </m:sSub>
                            <m:r>
                              <a:rPr lang="ar-AE" b="0" i="1">
                                <a:solidFill>
                                  <a:srgbClr val="FF0000"/>
                                </a:solidFill>
                                <a:latin typeface="Cambria Math"/>
                              </a:rPr>
                              <m:t>+</m:t>
                            </m:r>
                            <m:sSub>
                              <m:sSubPr>
                                <m:ctrlPr>
                                  <a:rPr lang="ar-AE" i="1">
                                    <a:latin typeface="Cambria Math" panose="02040503050406030204" pitchFamily="18" charset="0"/>
                                    <a:ea typeface="Cambria Math"/>
                                    <a:cs typeface="Cambria Math"/>
                                  </a:rPr>
                                </m:ctrlPr>
                              </m:sSubPr>
                              <m:e>
                                <m:r>
                                  <a:rPr lang="fr-FR" b="0" i="1">
                                    <a:latin typeface="Cambria Math"/>
                                  </a:rPr>
                                  <m:t>𝑉</m:t>
                                </m:r>
                                <m:r>
                                  <a:rPr lang="ar-AE" b="0" i="1">
                                    <a:latin typeface="Cambria Math"/>
                                  </a:rPr>
                                  <m:t>𝑚𝑜𝑖𝑛𝑠</m:t>
                                </m:r>
                              </m:e>
                              <m:sub>
                                <m:r>
                                  <a:rPr lang="ar-AE" i="1">
                                    <a:latin typeface="Cambria Math"/>
                                  </a:rPr>
                                  <m:t>𝑖</m:t>
                                </m:r>
                              </m:sub>
                            </m:sSub>
                            <m:r>
                              <a:rPr lang="ar-AE" b="0" i="1">
                                <a:latin typeface="Cambria Math"/>
                              </a:rPr>
                              <m:t>)</m:t>
                            </m:r>
                          </m:e>
                        </m:nary>
                      </m:e>
                    </m:sPre>
                  </m:oMath>
                </a14:m>
                <a:endParaRPr lang="ar-AE" dirty="0"/>
              </a:p>
              <a:p>
                <a:pPr marL="0" indent="-358775" defTabSz="457200">
                  <a:buNone/>
                  <a:tabLst>
                    <a:tab pos="627063" algn="l"/>
                    <a:tab pos="1435100" algn="l"/>
                    <a:tab pos="1700212" algn="l"/>
                  </a:tabLst>
                  <a:defRPr/>
                </a:pPr>
                <a:r>
                  <a:rPr lang="ar-AE" dirty="0"/>
                  <a:t>		</a:t>
                </a:r>
                <a:r>
                  <a:rPr lang="fr-FR" dirty="0" err="1"/>
                  <a:t>s.t</a:t>
                </a:r>
                <a:r>
                  <a:rPr lang="fr-FR" dirty="0"/>
                  <a: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sSub>
                          <m:sSubPr>
                            <m:ctrlPr>
                              <a:rPr lang="ar-AE" i="1">
                                <a:latin typeface="Cambria Math" panose="02040503050406030204" pitchFamily="18" charset="0"/>
                                <a:ea typeface="Cambria Math"/>
                                <a:cs typeface="Cambria Math"/>
                              </a:rPr>
                            </m:ctrlPr>
                          </m:sSubPr>
                          <m:e>
                            <m:r>
                              <a:rPr lang="fr-FR" i="1">
                                <a:latin typeface="Cambria Math"/>
                                <a:ea typeface="Cambria Math"/>
                                <a:cs typeface="Cambria Math"/>
                              </a:rPr>
                              <m:t>𝑉</m:t>
                            </m:r>
                            <m:r>
                              <a:rPr lang="ar-AE" i="1">
                                <a:latin typeface="Cambria Math"/>
                              </a:rPr>
                              <m:t>𝑝𝑙𝑢𝑠</m:t>
                            </m:r>
                          </m:e>
                          <m:sub>
                            <m:r>
                              <a:rPr lang="ar-AE" i="1">
                                <a:latin typeface="Cambria Math"/>
                              </a:rPr>
                              <m:t>𝑖</m:t>
                            </m:r>
                          </m:sub>
                        </m:sSub>
                        <m:r>
                          <a:rPr lang="fr-FR" b="0" i="1">
                            <a:solidFill>
                              <a:srgbClr val="FF0000"/>
                            </a:solidFill>
                            <a:latin typeface="Cambria Math"/>
                          </a:rPr>
                          <m:t>−</m:t>
                        </m:r>
                        <m:sSub>
                          <m:sSubPr>
                            <m:ctrlPr>
                              <a:rPr lang="ar-AE" i="1">
                                <a:latin typeface="Cambria Math" panose="02040503050406030204" pitchFamily="18" charset="0"/>
                                <a:ea typeface="Cambria Math"/>
                                <a:cs typeface="Cambria Math"/>
                              </a:rPr>
                            </m:ctrlPr>
                          </m:sSubPr>
                          <m:e>
                            <m:r>
                              <a:rPr lang="fr-FR" i="1">
                                <a:latin typeface="Cambria Math"/>
                              </a:rPr>
                              <m:t>𝑉</m:t>
                            </m:r>
                            <m:r>
                              <a:rPr lang="ar-AE" i="1">
                                <a:latin typeface="Cambria Math"/>
                              </a:rPr>
                              <m:t>𝑚𝑜𝑖𝑛𝑠</m:t>
                            </m:r>
                          </m:e>
                          <m:sub>
                            <m:r>
                              <a:rPr lang="ar-AE"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fr-FR" b="0" i="1">
                                <a:latin typeface="Cambria Math"/>
                              </a:rPr>
                              <m:t>𝑢</m:t>
                            </m:r>
                          </m:e>
                          <m:sub>
                            <m:r>
                              <a:rPr lang="fr-FR" b="0" i="1">
                                <a:latin typeface="Cambria Math"/>
                              </a:rPr>
                              <m:t>𝑗</m:t>
                            </m:r>
                          </m:sub>
                        </m:sSub>
                      </m:e>
                    </m:d>
                    <m:r>
                      <a:rPr lang="ar-AE" i="1">
                        <a:latin typeface="Cambria Math"/>
                      </a:rPr>
                      <m:t>=0   </m:t>
                    </m:r>
                    <m:r>
                      <a:rPr lang="ar-AE" i="1">
                        <a:latin typeface="Cambria Math"/>
                      </a:rPr>
                      <m:t>𝑘</m:t>
                    </m:r>
                    <m:r>
                      <a:rPr lang="ar-AE" i="1">
                        <a:latin typeface="Cambria Math"/>
                      </a:rPr>
                      <m:t>=1..</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b="0" i="1">
                        <a:latin typeface="Cambria Math"/>
                      </a:rPr>
                      <m:t>𝑉</m:t>
                    </m:r>
                    <m:r>
                      <a:rPr lang="ar-AE" i="1">
                        <a:latin typeface="Cambria Math"/>
                      </a:rPr>
                      <m:t>𝑝𝑙𝑢𝑠</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b="0" i="1">
                            <a:latin typeface="Cambria Math"/>
                          </a:rPr>
                          <m:t>𝑉</m:t>
                        </m:r>
                        <m:r>
                          <a:rPr lang="ar-AE" i="1">
                            <a:latin typeface="Cambria Math"/>
                          </a:rPr>
                          <m:t>𝑚𝑜𝑖𝑛𝑠</m:t>
                        </m:r>
                      </m:e>
                      <m:sub>
                        <m:r>
                          <a:rPr lang="fr-FR" b="0" i="1">
                            <a:latin typeface="Cambria Math"/>
                          </a:rPr>
                          <m:t>𝑖</m:t>
                        </m:r>
                      </m:sub>
                    </m:sSub>
                    <m:r>
                      <a:rPr lang="ar-AE" i="1">
                        <a:latin typeface="Cambria Math"/>
                      </a:rPr>
                      <m:t>=</m:t>
                    </m:r>
                    <m:sSub>
                      <m:sSubPr>
                        <m:ctrlPr>
                          <a:rPr lang="ar-AE" b="0" i="1">
                            <a:latin typeface="Cambria Math" panose="02040503050406030204" pitchFamily="18" charset="0"/>
                            <a:ea typeface="Cambria Math"/>
                            <a:cs typeface="Cambria Math"/>
                          </a:rPr>
                        </m:ctrlPr>
                      </m:sSubPr>
                      <m:e>
                        <m:r>
                          <a:rPr lang="fr-FR" b="0" i="1">
                            <a:latin typeface="Cambria Math"/>
                          </a:rPr>
                          <m:t>𝑀</m:t>
                        </m:r>
                      </m:e>
                      <m:sub>
                        <m:r>
                          <a:rPr lang="fr-FR" b="0" i="1">
                            <a:latin typeface="Cambria Math"/>
                          </a:rPr>
                          <m:t>𝑖</m:t>
                        </m:r>
                      </m:sub>
                    </m:sSub>
                    <m:r>
                      <a:rPr lang="ar-AE" b="0" i="1">
                        <a:latin typeface="Cambria Math"/>
                      </a:rPr>
                      <m:t>−</m:t>
                    </m:r>
                    <m:sSub>
                      <m:sSubPr>
                        <m:ctrlPr>
                          <a:rPr lang="ar-AE" i="1">
                            <a:latin typeface="Cambria Math" panose="02040503050406030204" pitchFamily="18" charset="0"/>
                            <a:ea typeface="Cambria Math"/>
                            <a:cs typeface="Cambria Math"/>
                          </a:rPr>
                        </m:ctrlPr>
                      </m:sSubPr>
                      <m:e>
                        <m:r>
                          <a:rPr lang="fr-FR" b="0" i="1">
                            <a:latin typeface="Cambria Math"/>
                          </a:rPr>
                          <m:t>𝑥</m:t>
                        </m:r>
                      </m:e>
                      <m:sub>
                        <m:r>
                          <a:rPr lang="fr-FR" i="1">
                            <a:latin typeface="Cambria Math"/>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ar-AE" i="1">
                        <a:latin typeface="Cambria Math"/>
                      </a:rPr>
                      <m:t>𝑉𝑝𝑙𝑢𝑠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b="0" i="1">
                            <a:latin typeface="Cambria Math"/>
                            <a:ea typeface="Cambria Math"/>
                          </a:rPr>
                          <m:t>ℜ</m:t>
                        </m:r>
                      </m:e>
                      <m:sup>
                        <m:r>
                          <a:rPr lang="ar-AE" b="0" i="1">
                            <a:latin typeface="Cambria Math"/>
                            <a:ea typeface="Cambria Math"/>
                          </a:rPr>
                          <m:t>+</m:t>
                        </m:r>
                      </m:sup>
                    </m:sSup>
                    <m:r>
                      <a:rPr lang="ar-AE" b="0" i="1">
                        <a:latin typeface="Cambria Math"/>
                        <a:ea typeface="Cambria Math"/>
                      </a:rPr>
                      <m:t>, </m:t>
                    </m:r>
                    <m:r>
                      <a:rPr lang="ar-AE" i="1">
                        <a:latin typeface="Cambria Math"/>
                      </a:rPr>
                      <m:t>𝑉𝑚𝑜𝑖𝑛𝑠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i="1">
                            <a:latin typeface="Cambria Math"/>
                            <a:ea typeface="Cambria Math"/>
                          </a:rPr>
                          <m:t>ℜ</m:t>
                        </m:r>
                      </m:e>
                      <m:sup>
                        <m:r>
                          <a:rPr lang="ar-AE" i="1">
                            <a:latin typeface="Cambria Math"/>
                            <a:ea typeface="Cambria Math"/>
                          </a:rPr>
                          <m:t>+</m:t>
                        </m:r>
                      </m:sup>
                    </m:sSup>
                  </m:oMath>
                </a14:m>
                <a:endParaRPr lang="ar-AE" dirty="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The </a:t>
                </a:r>
                <a:r>
                  <a:rPr lang="fr-FR" dirty="0" err="1"/>
                  <a:t>recycling</a:t>
                </a:r>
                <a:r>
                  <a:rPr lang="fr-FR" dirty="0"/>
                  <a:t> rate </a:t>
                </a:r>
                <a:r>
                  <a:rPr lang="el-GR" dirty="0"/>
                  <a:t>α </a:t>
                </a:r>
                <a:r>
                  <a:rPr lang="fr-FR" dirty="0"/>
                  <a:t>in box A5 </a:t>
                </a:r>
                <a:r>
                  <a:rPr lang="fr-FR" dirty="0" err="1"/>
                  <a:t>should</a:t>
                </a:r>
                <a:r>
                  <a:rPr lang="fr-FR" dirty="0"/>
                  <a:t> </a:t>
                </a:r>
                <a:r>
                  <a:rPr lang="fr-FR" dirty="0" err="1"/>
                  <a:t>be</a:t>
                </a:r>
                <a:r>
                  <a:rPr lang="fr-FR" dirty="0"/>
                  <a:t> </a:t>
                </a:r>
                <a:r>
                  <a:rPr lang="fr-FR" dirty="0" err="1"/>
                  <a:t>removed</a:t>
                </a:r>
                <a:r>
                  <a:rPr lang="fr-FR" dirty="0"/>
                  <a:t> </a:t>
                </a:r>
                <a:r>
                  <a:rPr lang="fr-FR" dirty="0" err="1"/>
                  <a:t>from</a:t>
                </a:r>
                <a:r>
                  <a:rPr lang="fr-FR" dirty="0"/>
                  <a:t> the </a:t>
                </a:r>
                <a:r>
                  <a:rPr lang="fr-FR" dirty="0" err="1"/>
                  <a:t>decision</a:t>
                </a:r>
                <a:r>
                  <a:rPr lang="fr-FR" dirty="0"/>
                  <a:t> variables (</a:t>
                </a:r>
                <a:r>
                  <a:rPr lang="fr-FR" dirty="0" err="1"/>
                  <a:t>otherwise</a:t>
                </a:r>
                <a:r>
                  <a:rPr lang="fr-FR" dirty="0"/>
                  <a:t>, </a:t>
                </a:r>
                <a:r>
                  <a:rPr lang="fr-FR" dirty="0" err="1"/>
                  <a:t>it</a:t>
                </a:r>
                <a:r>
                  <a:rPr lang="fr-FR" dirty="0"/>
                  <a:t> </a:t>
                </a:r>
                <a:r>
                  <a:rPr lang="fr-FR" dirty="0" err="1"/>
                  <a:t>is</a:t>
                </a:r>
                <a:r>
                  <a:rPr lang="fr-FR" dirty="0"/>
                  <a:t> not a PL </a:t>
                </a:r>
                <a:r>
                  <a:rPr lang="fr-FR" dirty="0" err="1"/>
                  <a:t>because</a:t>
                </a:r>
                <a:r>
                  <a:rPr lang="fr-FR" dirty="0"/>
                  <a:t> the </a:t>
                </a:r>
                <a:r>
                  <a:rPr lang="fr-FR" dirty="0" err="1"/>
                  <a:t>product</a:t>
                </a:r>
                <a:r>
                  <a:rPr lang="fr-FR" dirty="0"/>
                  <a:t> of 2 variables =&gt; </a:t>
                </a:r>
                <a:r>
                  <a:rPr lang="fr-FR" dirty="0" err="1"/>
                  <a:t>quadratic</a:t>
                </a:r>
                <a:r>
                  <a:rPr lang="fr-FR" dirty="0"/>
                  <a:t>) ; You can </a:t>
                </a:r>
                <a:r>
                  <a:rPr lang="fr-FR" dirty="0" err="1"/>
                  <a:t>try</a:t>
                </a:r>
                <a:r>
                  <a:rPr lang="fr-FR" dirty="0"/>
                  <a:t> </a:t>
                </a:r>
                <a:r>
                  <a:rPr lang="fr-FR" dirty="0" err="1"/>
                  <a:t>several</a:t>
                </a:r>
                <a:r>
                  <a:rPr lang="fr-FR" dirty="0"/>
                  <a:t> values to </a:t>
                </a:r>
                <a:r>
                  <a:rPr lang="fr-FR" dirty="0" err="1"/>
                  <a:t>find</a:t>
                </a:r>
                <a:r>
                  <a:rPr lang="fr-FR" dirty="0"/>
                  <a:t> the </a:t>
                </a:r>
                <a:r>
                  <a:rPr lang="el-GR" dirty="0"/>
                  <a:t>α </a:t>
                </a:r>
                <a:r>
                  <a:rPr lang="fr-FR" dirty="0" err="1"/>
                  <a:t>that</a:t>
                </a:r>
                <a:r>
                  <a:rPr lang="fr-FR" dirty="0"/>
                  <a:t> </a:t>
                </a:r>
                <a:r>
                  <a:rPr lang="fr-FR" dirty="0" err="1"/>
                  <a:t>minimizes</a:t>
                </a:r>
                <a:r>
                  <a:rPr lang="fr-FR" dirty="0"/>
                  <a:t> </a:t>
                </a:r>
                <a:r>
                  <a:rPr lang="fr-FR" dirty="0" err="1"/>
                  <a:t>error</a:t>
                </a:r>
                <a:r>
                  <a:rPr lang="fr-FR" dirty="0"/>
                  <a:t> in the objective </a:t>
                </a:r>
                <a:r>
                  <a:rPr lang="fr-FR" dirty="0" err="1"/>
                  <a:t>function</a:t>
                </a:r>
                <a:r>
                  <a:rPr lang="fr-FR" dirty="0"/>
                  <a:t>.</a:t>
                </a:r>
                <a:endParaRPr dirty="0"/>
              </a:p>
              <a:p>
                <a:pPr marL="0" indent="-358775" defTabSz="457200">
                  <a:buNone/>
                  <a:tabLst>
                    <a:tab pos="627063" algn="l"/>
                    <a:tab pos="1435100" algn="l"/>
                    <a:tab pos="1700212" algn="l"/>
                  </a:tabLst>
                  <a:defRPr/>
                </a:pPr>
                <a:r>
                  <a:rPr lang="fr-FR" dirty="0"/>
                  <a:t>Don't </a:t>
                </a:r>
                <a:r>
                  <a:rPr lang="fr-FR" dirty="0" err="1"/>
                  <a:t>forget</a:t>
                </a:r>
                <a:r>
                  <a:rPr lang="fr-FR" dirty="0"/>
                  <a:t> to change the </a:t>
                </a:r>
                <a:r>
                  <a:rPr lang="fr-FR" dirty="0" err="1"/>
                  <a:t>resolution</a:t>
                </a:r>
                <a:r>
                  <a:rPr lang="fr-FR" dirty="0"/>
                  <a:t> </a:t>
                </a:r>
                <a:r>
                  <a:rPr lang="fr-FR" dirty="0" err="1"/>
                  <a:t>method</a:t>
                </a:r>
                <a:r>
                  <a:rPr lang="fr-FR" dirty="0"/>
                  <a:t> to "Simplex LP".</a:t>
                </a:r>
                <a:endParaRP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4035776"/>
              </a:xfrm>
              <a:blipFill>
                <a:blip r:embed="rId3"/>
                <a:stretch>
                  <a:fillRect t="-314"/>
                </a:stretch>
              </a:blipFill>
            </p:spPr>
            <p:txBody>
              <a:bodyPr/>
              <a:lstStyle/>
              <a:p>
                <a:r>
                  <a:rPr lang="en-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30</a:t>
            </a:fld>
            <a:endParaRPr lang="fr-FR" dirty="0"/>
          </a:p>
        </p:txBody>
      </p:sp>
      <p:sp>
        <p:nvSpPr>
          <p:cNvPr id="6" name="Title 3"/>
          <p:cNvSpPr>
            <a:spLocks noGrp="1"/>
          </p:cNvSpPr>
          <p:nvPr>
            <p:ph type="title"/>
          </p:nvPr>
        </p:nvSpPr>
        <p:spPr bwMode="auto"/>
        <p:txBody>
          <a:bodyPr>
            <a:normAutofit/>
          </a:bodyPr>
          <a:lstStyle/>
          <a:p>
            <a:pPr>
              <a:defRPr/>
            </a:pPr>
            <a:r>
              <a:rPr lang="fr-FR" dirty="0"/>
              <a:t>Exo6 : Data </a:t>
            </a:r>
            <a:r>
              <a:rPr lang="fr-FR" dirty="0" err="1"/>
              <a:t>reconciliation</a:t>
            </a:r>
            <a:r>
              <a:rPr lang="fr-FR" dirty="0"/>
              <a:t> </a:t>
            </a:r>
            <a:r>
              <a:rPr lang="fr-FR" dirty="0" err="1"/>
              <a:t>with</a:t>
            </a:r>
            <a:r>
              <a:rPr lang="fr-FR" dirty="0"/>
              <a:t> </a:t>
            </a:r>
            <a:r>
              <a:rPr lang="fr-FR" dirty="0" err="1"/>
              <a:t>absolute</a:t>
            </a:r>
            <a:r>
              <a:rPr lang="fr-FR" dirty="0"/>
              <a:t> </a:t>
            </a:r>
            <a:r>
              <a:rPr lang="fr-FR" dirty="0" err="1"/>
              <a:t>error</a:t>
            </a:r>
            <a:r>
              <a:rPr lang="fr-FR" dirty="0"/>
              <a:t> (Model to </a:t>
            </a:r>
            <a:r>
              <a:rPr lang="fr-FR" dirty="0" err="1"/>
              <a:t>be</a:t>
            </a:r>
            <a:r>
              <a:rPr lang="fr-FR" dirty="0"/>
              <a:t> </a:t>
            </a:r>
            <a:r>
              <a:rPr lang="fr-FR" dirty="0" err="1"/>
              <a:t>linearized</a:t>
            </a:r>
            <a:r>
              <a:rPr lang="fr-FR" dirty="0"/>
              <a:t>)</a:t>
            </a:r>
            <a:endParaRPr dirty="0"/>
          </a:p>
        </p:txBody>
      </p:sp>
      <p:sp>
        <p:nvSpPr>
          <p:cNvPr id="2" name="Rectangular Callout 1"/>
          <p:cNvSpPr/>
          <p:nvPr/>
        </p:nvSpPr>
        <p:spPr bwMode="auto">
          <a:xfrm>
            <a:off x="5477780" y="1340717"/>
            <a:ext cx="3275856"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200" dirty="0">
                <a:solidFill>
                  <a:schemeClr val="tx1"/>
                </a:solidFill>
              </a:rPr>
              <a:t>The </a:t>
            </a:r>
            <a:r>
              <a:rPr lang="fr-FR" sz="1200" dirty="0" err="1">
                <a:solidFill>
                  <a:schemeClr val="tx1"/>
                </a:solidFill>
              </a:rPr>
              <a:t>only</a:t>
            </a:r>
            <a:r>
              <a:rPr lang="fr-FR" sz="1200" dirty="0">
                <a:solidFill>
                  <a:schemeClr val="tx1"/>
                </a:solidFill>
              </a:rPr>
              <a:t> </a:t>
            </a:r>
            <a:r>
              <a:rPr lang="fr-FR" sz="1200" dirty="0" err="1">
                <a:solidFill>
                  <a:schemeClr val="tx1"/>
                </a:solidFill>
              </a:rPr>
              <a:t>difference</a:t>
            </a:r>
            <a:r>
              <a:rPr lang="fr-FR" sz="1200" dirty="0">
                <a:solidFill>
                  <a:schemeClr val="tx1"/>
                </a:solidFill>
              </a:rPr>
              <a:t> </a:t>
            </a:r>
            <a:r>
              <a:rPr lang="fr-FR" sz="1200" dirty="0" err="1">
                <a:solidFill>
                  <a:schemeClr val="tx1"/>
                </a:solidFill>
              </a:rPr>
              <a:t>from</a:t>
            </a:r>
            <a:r>
              <a:rPr lang="fr-FR" sz="1200" dirty="0">
                <a:solidFill>
                  <a:schemeClr val="tx1"/>
                </a:solidFill>
              </a:rPr>
              <a:t> the </a:t>
            </a:r>
            <a:r>
              <a:rPr lang="fr-FR" sz="1200" dirty="0" err="1">
                <a:solidFill>
                  <a:schemeClr val="tx1"/>
                </a:solidFill>
              </a:rPr>
              <a:t>previous</a:t>
            </a:r>
            <a:r>
              <a:rPr lang="fr-FR" sz="1200" dirty="0">
                <a:solidFill>
                  <a:schemeClr val="tx1"/>
                </a:solidFill>
              </a:rPr>
              <a:t> slide</a:t>
            </a:r>
            <a:endParaRPr dirty="0"/>
          </a:p>
        </p:txBody>
      </p:sp>
      <p:sp>
        <p:nvSpPr>
          <p:cNvPr id="3" name="Rectangle 2">
            <a:extLst>
              <a:ext uri="{FF2B5EF4-FFF2-40B4-BE49-F238E27FC236}">
                <a16:creationId xmlns:a16="http://schemas.microsoft.com/office/drawing/2014/main" id="{33058347-2511-36FE-A63D-93A365272E79}"/>
              </a:ext>
            </a:extLst>
          </p:cNvPr>
          <p:cNvSpPr/>
          <p:nvPr/>
        </p:nvSpPr>
        <p:spPr bwMode="auto">
          <a:xfrm>
            <a:off x="3563888"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10" name="Rectangle 9">
            <a:extLst>
              <a:ext uri="{FF2B5EF4-FFF2-40B4-BE49-F238E27FC236}">
                <a16:creationId xmlns:a16="http://schemas.microsoft.com/office/drawing/2014/main" id="{AF952CE3-92E3-6044-AF3C-5EC627EB7C7F}"/>
              </a:ext>
            </a:extLst>
          </p:cNvPr>
          <p:cNvSpPr/>
          <p:nvPr/>
        </p:nvSpPr>
        <p:spPr bwMode="auto">
          <a:xfrm>
            <a:off x="686755" y="2427734"/>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11" name="Rectangle 10">
            <a:extLst>
              <a:ext uri="{FF2B5EF4-FFF2-40B4-BE49-F238E27FC236}">
                <a16:creationId xmlns:a16="http://schemas.microsoft.com/office/drawing/2014/main" id="{B74715E4-8823-AB35-52F3-5FE66FB1FF43}"/>
              </a:ext>
            </a:extLst>
          </p:cNvPr>
          <p:cNvSpPr/>
          <p:nvPr/>
        </p:nvSpPr>
        <p:spPr bwMode="auto">
          <a:xfrm>
            <a:off x="1910891" y="3003798"/>
            <a:ext cx="5472608"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92DE506-7971-F6EB-FB4D-1C40D9E46B57}"/>
            </a:ext>
          </a:extLst>
        </p:cNvPr>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a:extLst>
                  <a:ext uri="{FF2B5EF4-FFF2-40B4-BE49-F238E27FC236}">
                    <a16:creationId xmlns:a16="http://schemas.microsoft.com/office/drawing/2014/main" id="{4C40E178-76CA-3A9C-7DCE-37FDABD648B9}"/>
                  </a:ext>
                </a:extLst>
              </p:cNvPr>
              <p:cNvSpPr>
                <a:spLocks noGrp="1"/>
              </p:cNvSpPr>
              <p:nvPr>
                <p:ph idx="1"/>
              </p:nvPr>
            </p:nvSpPr>
            <p:spPr bwMode="auto">
              <a:xfrm>
                <a:off x="457200" y="1005331"/>
                <a:ext cx="8229600" cy="4035776"/>
              </a:xfrm>
            </p:spPr>
            <p:txBody>
              <a:bodyPr>
                <a:normAutofit lnSpcReduction="10000"/>
              </a:bodyPr>
              <a:lstStyle/>
              <a:p>
                <a:pPr marL="0" indent="-358775" defTabSz="457200">
                  <a:buNone/>
                  <a:tabLst>
                    <a:tab pos="627063" algn="l"/>
                  </a:tabLst>
                  <a:defRPr/>
                </a:pPr>
                <a:r>
                  <a:rPr lang="fr-FR" b="1" dirty="0">
                    <a:latin typeface="Calibri"/>
                    <a:cs typeface="Arial"/>
                  </a:rPr>
                  <a:t>Objective</a:t>
                </a:r>
                <a:r>
                  <a:rPr lang="fr-FR" dirty="0">
                    <a:latin typeface="Calibri"/>
                    <a:cs typeface="Arial"/>
                  </a:rPr>
                  <a:t> : </a:t>
                </a:r>
                <a:r>
                  <a:rPr lang="fr-FR" dirty="0">
                    <a:latin typeface="Calibri"/>
                  </a:rPr>
                  <a:t>Replace in Exo6</a:t>
                </a:r>
                <a:r>
                  <a:rPr lang="fr-FR" dirty="0">
                    <a:latin typeface="Calibri"/>
                    <a:cs typeface="Arial"/>
                  </a:rPr>
                  <a:t>.xlsx </a:t>
                </a:r>
                <a:r>
                  <a:rPr lang="fr-FR" dirty="0">
                    <a:latin typeface="Calibri"/>
                  </a:rPr>
                  <a:t>the </a:t>
                </a:r>
                <a:r>
                  <a:rPr lang="fr-FR" dirty="0" err="1">
                    <a:latin typeface="Calibri"/>
                  </a:rPr>
                  <a:t>squared</a:t>
                </a:r>
                <a:r>
                  <a:rPr lang="fr-FR" dirty="0">
                    <a:latin typeface="Calibri"/>
                  </a:rPr>
                  <a:t> </a:t>
                </a:r>
                <a:r>
                  <a:rPr lang="fr-FR" dirty="0" err="1">
                    <a:latin typeface="Calibri"/>
                  </a:rPr>
                  <a:t>error</a:t>
                </a:r>
                <a:r>
                  <a:rPr lang="fr-FR" dirty="0">
                    <a:latin typeface="Calibri"/>
                  </a:rPr>
                  <a:t> of the </a:t>
                </a:r>
                <a:r>
                  <a:rPr lang="fr-FR" dirty="0" err="1">
                    <a:latin typeface="Calibri"/>
                  </a:rPr>
                  <a:t>previous</a:t>
                </a:r>
                <a:r>
                  <a:rPr lang="fr-FR" dirty="0">
                    <a:latin typeface="Calibri"/>
                  </a:rPr>
                  <a:t> slides by the </a:t>
                </a:r>
                <a:r>
                  <a:rPr lang="fr-FR" dirty="0" err="1">
                    <a:latin typeface="Calibri"/>
                  </a:rPr>
                  <a:t>absolute</a:t>
                </a:r>
                <a:r>
                  <a:rPr lang="fr-FR" dirty="0">
                    <a:latin typeface="Calibri"/>
                  </a:rPr>
                  <a:t> </a:t>
                </a:r>
                <a:r>
                  <a:rPr lang="fr-FR" dirty="0" err="1">
                    <a:latin typeface="Calibri"/>
                  </a:rPr>
                  <a:t>error</a:t>
                </a:r>
                <a:r>
                  <a:rPr lang="fr-FR" dirty="0">
                    <a:latin typeface="Calibri"/>
                  </a:rPr>
                  <a:t>, </a:t>
                </a:r>
                <a:r>
                  <a:rPr lang="fr-FR" dirty="0" err="1">
                    <a:latin typeface="Calibri"/>
                  </a:rPr>
                  <a:t>then</a:t>
                </a:r>
                <a:r>
                  <a:rPr lang="fr-FR" dirty="0">
                    <a:latin typeface="Calibri"/>
                  </a:rPr>
                  <a:t> </a:t>
                </a:r>
                <a:r>
                  <a:rPr lang="fr-FR" dirty="0" err="1">
                    <a:latin typeface="Calibri"/>
                  </a:rPr>
                  <a:t>linearize</a:t>
                </a:r>
                <a:r>
                  <a:rPr lang="fr-FR" dirty="0">
                    <a:latin typeface="Calibri"/>
                  </a:rPr>
                  <a:t> </a:t>
                </a:r>
                <a:r>
                  <a:rPr lang="fr-FR" dirty="0" err="1">
                    <a:latin typeface="Calibri"/>
                  </a:rPr>
                  <a:t>it</a:t>
                </a:r>
                <a:endParaRPr dirty="0"/>
              </a:p>
              <a:p>
                <a:pPr marL="0" indent="-358775" defTabSz="457200">
                  <a:buNone/>
                  <a:tabLst>
                    <a:tab pos="627063" algn="l"/>
                  </a:tabLst>
                  <a:defRPr/>
                </a:pPr>
                <a:endParaRPr lang="fr-FR" b="1" dirty="0">
                  <a:latin typeface="Calibri"/>
                  <a:cs typeface="Arial"/>
                </a:endParaRPr>
              </a:p>
              <a:p>
                <a:pPr marL="0" indent="-358775" defTabSz="457200">
                  <a:buNone/>
                  <a:tabLst>
                    <a:tab pos="627063" algn="l"/>
                    <a:tab pos="1435100" algn="l"/>
                  </a:tabLst>
                  <a:defRPr/>
                </a:pPr>
                <a:r>
                  <a:rPr lang="fr-FR" b="1" dirty="0">
                    <a:latin typeface="Calibri"/>
                  </a:rPr>
                  <a:t>Model </a:t>
                </a:r>
                <a:r>
                  <a:rPr lang="fr-FR" b="1" dirty="0" err="1">
                    <a:latin typeface="Calibri"/>
                  </a:rPr>
                  <a:t>with</a:t>
                </a:r>
                <a:r>
                  <a:rPr lang="fr-FR" b="1" dirty="0">
                    <a:latin typeface="Calibri"/>
                  </a:rPr>
                  <a:t> </a:t>
                </a:r>
                <a:r>
                  <a:rPr lang="fr-FR" b="1" dirty="0" err="1">
                    <a:latin typeface="Calibri"/>
                  </a:rPr>
                  <a:t>absolute</a:t>
                </a:r>
                <a:r>
                  <a:rPr lang="fr-FR" b="1" dirty="0">
                    <a:latin typeface="Calibri"/>
                  </a:rPr>
                  <a:t> </a:t>
                </a:r>
                <a:r>
                  <a:rPr lang="fr-FR" b="1" dirty="0" err="1">
                    <a:latin typeface="Calibri"/>
                  </a:rPr>
                  <a:t>error</a:t>
                </a:r>
                <a:r>
                  <a:rPr lang="fr-FR" b="1" dirty="0">
                    <a:latin typeface="Calibri"/>
                  </a:rPr>
                  <a:t> (non-</a:t>
                </a:r>
                <a:r>
                  <a:rPr lang="fr-FR" b="1" dirty="0" err="1">
                    <a:latin typeface="Calibri"/>
                  </a:rPr>
                  <a:t>linear</a:t>
                </a:r>
                <a:r>
                  <a:rPr lang="fr-FR" b="1" dirty="0">
                    <a:latin typeface="Calibri"/>
                  </a:rPr>
                  <a:t>)</a:t>
                </a:r>
                <a:r>
                  <a:rPr lang="fr-FR" dirty="0">
                    <a:latin typeface="Calibri"/>
                    <a:cs typeface="Arial"/>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err="1"/>
                  <a:t>s.t</a:t>
                </a:r>
                <a:r>
                  <a:rPr lang="fr-FR" dirty="0"/>
                  <a: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=0   </m:t>
                    </m:r>
                    <m:r>
                      <a:rPr lang="ar-AE" b="0" i="1">
                        <a:latin typeface="Cambria Math"/>
                      </a:rPr>
                      <m:t>𝑘</m:t>
                    </m:r>
                    <m:r>
                      <a:rPr lang="ar-AE" b="0" i="1">
                        <a:latin typeface="Cambria Math"/>
                      </a:rPr>
                      <m:t>=1..</m:t>
                    </m:r>
                    <m:r>
                      <a:rPr lang="ar-AE" b="0" i="1">
                        <a:latin typeface="Cambria Math"/>
                      </a:rPr>
                      <m:t>𝑚</m:t>
                    </m:r>
                  </m:oMath>
                </a14:m>
                <a:endParaRPr lang="ar-AE" dirty="0"/>
              </a:p>
              <a:p>
                <a:pPr marL="0" indent="-358775" defTabSz="457200">
                  <a:buNone/>
                  <a:tabLst>
                    <a:tab pos="358775" algn="l"/>
                  </a:tabLst>
                  <a:defRPr/>
                </a:pPr>
                <a:endParaRPr lang="ar-AE" dirty="0">
                  <a:latin typeface="Calibri"/>
                  <a:cs typeface="Arial"/>
                </a:endParaRPr>
              </a:p>
              <a:p>
                <a:pPr marL="0" indent="-358775" defTabSz="457200">
                  <a:buNone/>
                  <a:tabLst>
                    <a:tab pos="268288" algn="l"/>
                  </a:tabLst>
                  <a:defRPr/>
                </a:pPr>
                <a:r>
                  <a:rPr lang="ar-AE" dirty="0">
                    <a:latin typeface="Calibri"/>
                    <a:cs typeface="Arial"/>
                  </a:rPr>
                  <a:t>								</a:t>
                </a:r>
                <a:r>
                  <a:rPr lang="fr-FR" dirty="0" err="1">
                    <a:latin typeface="Calibri"/>
                  </a:rPr>
                  <a:t>with</a:t>
                </a:r>
                <a:r>
                  <a:rPr lang="fr-FR" dirty="0">
                    <a:latin typeface="Calibri"/>
                  </a:rPr>
                  <a:t> the </a:t>
                </a:r>
                <a:r>
                  <a:rPr lang="fr-FR" dirty="0" err="1">
                    <a:latin typeface="Calibri"/>
                  </a:rPr>
                  <a:t>same</a:t>
                </a:r>
                <a:r>
                  <a:rPr lang="fr-FR" dirty="0">
                    <a:latin typeface="Calibri"/>
                  </a:rPr>
                  <a:t> variables and </a:t>
                </a:r>
                <a:r>
                  <a:rPr lang="fr-FR" dirty="0" err="1">
                    <a:latin typeface="Calibri"/>
                  </a:rPr>
                  <a:t>parameters</a:t>
                </a:r>
                <a:r>
                  <a:rPr lang="fr-FR" dirty="0">
                    <a:latin typeface="Calibri"/>
                  </a:rPr>
                  <a:t> as the </a:t>
                </a:r>
                <a:r>
                  <a:rPr lang="fr-FR" dirty="0" err="1">
                    <a:latin typeface="Calibri"/>
                  </a:rPr>
                  <a:t>previous</a:t>
                </a:r>
                <a:r>
                  <a:rPr lang="fr-FR" dirty="0">
                    <a:latin typeface="Calibri"/>
                  </a:rPr>
                  <a:t> slide</a:t>
                </a:r>
                <a:endParaRPr lang="fr-FR" dirty="0"/>
              </a:p>
              <a:p>
                <a:pPr marL="0" indent="-358775" defTabSz="457200">
                  <a:buNone/>
                  <a:tabLst>
                    <a:tab pos="268288" algn="l"/>
                  </a:tabLst>
                  <a:defRPr/>
                </a:pPr>
                <a:endParaRPr lang="fr-FR" dirty="0">
                  <a:latin typeface="Calibri"/>
                  <a:cs typeface="Arial"/>
                </a:endParaRPr>
              </a:p>
              <a:p>
                <a:pPr marL="0" indent="-358775" defTabSz="457200">
                  <a:buNone/>
                  <a:tabLst>
                    <a:tab pos="268288" algn="l"/>
                  </a:tabLst>
                  <a:defRPr/>
                </a:pPr>
                <a:r>
                  <a:rPr lang="fr-FR" dirty="0">
                    <a:latin typeface="Calibri"/>
                  </a:rPr>
                  <a:t>A technique for </a:t>
                </a:r>
                <a:r>
                  <a:rPr lang="fr-FR" dirty="0" err="1">
                    <a:latin typeface="Calibri"/>
                  </a:rPr>
                  <a:t>linearizing</a:t>
                </a:r>
                <a:r>
                  <a:rPr lang="fr-FR" dirty="0">
                    <a:latin typeface="Calibri"/>
                  </a:rPr>
                  <a:t> </a:t>
                </a:r>
                <a:r>
                  <a:rPr lang="fr-FR" dirty="0" err="1">
                    <a:latin typeface="Calibri"/>
                  </a:rPr>
                  <a:t>absolute</a:t>
                </a:r>
                <a:r>
                  <a:rPr lang="fr-FR" dirty="0">
                    <a:latin typeface="Calibri"/>
                  </a:rPr>
                  <a:t> value |V| </a:t>
                </a:r>
                <a:r>
                  <a:rPr lang="fr-FR" dirty="0" err="1">
                    <a:latin typeface="Calibri"/>
                  </a:rPr>
                  <a:t>is</a:t>
                </a:r>
                <a:r>
                  <a:rPr lang="fr-FR" dirty="0">
                    <a:latin typeface="Calibri"/>
                  </a:rPr>
                  <a:t>:</a:t>
                </a:r>
                <a:endParaRPr dirty="0"/>
              </a:p>
              <a:p>
                <a:pPr marL="361950" indent="-184150" defTabSz="457200">
                  <a:tabLst>
                    <a:tab pos="268288" algn="l"/>
                  </a:tabLst>
                  <a:defRPr/>
                </a:pPr>
                <a:r>
                  <a:rPr lang="fr-FR" dirty="0">
                    <a:latin typeface="Calibri"/>
                  </a:rPr>
                  <a:t>to </a:t>
                </a:r>
                <a:r>
                  <a:rPr lang="fr-FR" dirty="0" err="1">
                    <a:latin typeface="Calibri"/>
                  </a:rPr>
                  <a:t>introduce</a:t>
                </a:r>
                <a:r>
                  <a:rPr lang="fr-FR" dirty="0">
                    <a:latin typeface="Calibri"/>
                  </a:rPr>
                  <a:t> 1 variable Z, </a:t>
                </a:r>
                <a:r>
                  <a:rPr lang="fr-FR" dirty="0" err="1">
                    <a:latin typeface="Calibri"/>
                  </a:rPr>
                  <a:t>then</a:t>
                </a:r>
                <a:endParaRPr lang="fr-FR" dirty="0">
                  <a:latin typeface="Calibri"/>
                </a:endParaRPr>
              </a:p>
              <a:p>
                <a:pPr marL="361950" indent="-184150" defTabSz="457200">
                  <a:tabLst>
                    <a:tab pos="268288" algn="l"/>
                  </a:tabLst>
                  <a:defRPr/>
                </a:pPr>
                <a:r>
                  <a:rPr lang="fr-FR" dirty="0" err="1">
                    <a:latin typeface="Calibri"/>
                  </a:rPr>
                  <a:t>Introduce</a:t>
                </a:r>
                <a:r>
                  <a:rPr lang="fr-FR" dirty="0">
                    <a:latin typeface="Calibri"/>
                  </a:rPr>
                  <a:t> Z ≥ V et Z ≥ - V</a:t>
                </a:r>
                <a:endParaRPr lang="fr-FR" dirty="0">
                  <a:latin typeface="Calibri"/>
                  <a:cs typeface="Arial"/>
                </a:endParaRPr>
              </a:p>
              <a:p>
                <a:pPr marL="0" indent="-358775" defTabSz="457200">
                  <a:buNone/>
                  <a:tabLst>
                    <a:tab pos="268288" algn="l"/>
                  </a:tabLst>
                  <a:defRPr/>
                </a:pPr>
                <a:endParaRPr lang="fr-FR" dirty="0">
                  <a:latin typeface="Calibri"/>
                  <a:cs typeface="Arial"/>
                </a:endParaRPr>
              </a:p>
              <a:p>
                <a:pPr marL="0" indent="-358775" defTabSz="457200">
                  <a:buNone/>
                  <a:tabLst>
                    <a:tab pos="627063" algn="l"/>
                    <a:tab pos="1435100" algn="l"/>
                  </a:tabLst>
                  <a:defRPr/>
                </a:pPr>
                <a:r>
                  <a:rPr lang="fr-FR" b="1" dirty="0" err="1"/>
                  <a:t>Linearized</a:t>
                </a:r>
                <a:r>
                  <a:rPr lang="fr-FR" b="1" dirty="0"/>
                  <a:t> model</a:t>
                </a:r>
                <a:r>
                  <a:rPr lang="fr-FR" dirty="0"/>
                  <a:t>: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i="1">
                                <a:latin typeface="Cambria Math"/>
                              </a:rPr>
                              <m:t>𝑢</m:t>
                            </m:r>
                          </m:e>
                          <m:sub>
                            <m:r>
                              <a:rPr lang="fr-FR" i="1">
                                <a:latin typeface="Cambria Math"/>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fr-FR" i="1">
                                <a:latin typeface="Cambria Math"/>
                              </a:rPr>
                              <m:t>𝑍</m:t>
                            </m:r>
                            <m:r>
                              <a:rPr lang="ar-AE" i="1" baseline="-25000">
                                <a:latin typeface="Cambria Math"/>
                              </a:rPr>
                              <m:t>𝑖</m:t>
                            </m:r>
                          </m:e>
                        </m:nary>
                      </m:e>
                    </m:sPre>
                  </m:oMath>
                </a14:m>
                <a:endParaRPr lang="ar-AE" dirty="0"/>
              </a:p>
              <a:p>
                <a:pPr marL="0" indent="-358775" defTabSz="457200">
                  <a:buNone/>
                  <a:tabLst>
                    <a:tab pos="627063" algn="l"/>
                    <a:tab pos="1435100" algn="l"/>
                    <a:tab pos="1700212" algn="l"/>
                  </a:tabLst>
                  <a:defRPr/>
                </a:pPr>
                <a:r>
                  <a:rPr lang="ar-AE" dirty="0"/>
                  <a:t>		</a:t>
                </a:r>
                <a:r>
                  <a:rPr lang="fr-FR" dirty="0" err="1"/>
                  <a:t>s.t</a:t>
                </a:r>
                <a:r>
                  <a:rPr lang="fr-FR" dirty="0"/>
                  <a: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r>
                          <a:rPr lang="ar-AE" i="1">
                            <a:latin typeface="Cambria Math"/>
                          </a:rPr>
                          <m:t>𝑥</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i="1">
                                <a:latin typeface="Cambria Math"/>
                              </a:rPr>
                              <m:t>𝑢</m:t>
                            </m:r>
                          </m:e>
                          <m:sub>
                            <m:r>
                              <a:rPr lang="fr-FR" i="1">
                                <a:latin typeface="Cambria Math"/>
                              </a:rPr>
                              <m:t>𝑗</m:t>
                            </m:r>
                          </m:sub>
                        </m:sSub>
                      </m:e>
                    </m:d>
                    <m:r>
                      <a:rPr lang="ar-AE" i="1">
                        <a:latin typeface="Cambria Math"/>
                      </a:rPr>
                      <m:t>=0   </m:t>
                    </m:r>
                    <m:r>
                      <a:rPr lang="ar-AE" i="1">
                        <a:latin typeface="Cambria Math"/>
                      </a:rPr>
                      <m:t>𝑘</m:t>
                    </m:r>
                    <m:r>
                      <a:rPr lang="ar-AE" i="1">
                        <a:latin typeface="Cambria Math"/>
                      </a:rPr>
                      <m:t>=1..</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i="1">
                        <a:latin typeface="Cambria Math"/>
                      </a:rPr>
                      <m:t>𝑍</m:t>
                    </m:r>
                    <m:r>
                      <a:rPr lang="ar-AE" i="1" baseline="-25000">
                        <a:latin typeface="Cambria Math"/>
                      </a:rPr>
                      <m:t>𝑖</m:t>
                    </m:r>
                    <m:r>
                      <a:rPr lang="fr-FR" i="1">
                        <a:latin typeface="Cambria Math"/>
                        <a:ea typeface="Cambria Math"/>
                      </a:rPr>
                      <m:t>≥</m:t>
                    </m:r>
                    <m:sSub>
                      <m:sSubPr>
                        <m:ctrlPr>
                          <a:rPr lang="ar-AE" i="1">
                            <a:latin typeface="Cambria Math" panose="02040503050406030204" pitchFamily="18" charset="0"/>
                            <a:ea typeface="Cambria Math"/>
                            <a:cs typeface="Cambria Math"/>
                          </a:rPr>
                        </m:ctrlPr>
                      </m:sSubPr>
                      <m:e>
                        <m:r>
                          <a:rPr lang="fr-FR" i="1">
                            <a:latin typeface="Cambria Math"/>
                            <a:ea typeface="Cambria Math"/>
                            <a:cs typeface="Cambria Math"/>
                          </a:rPr>
                          <m:t>     </m:t>
                        </m:r>
                        <m:r>
                          <a:rPr lang="ar-AE" i="1">
                            <a:latin typeface="Cambria Math"/>
                            <a:ea typeface="Cambria Math"/>
                            <a:cs typeface="Cambria Math"/>
                          </a:rPr>
                          <m:t>𝑀</m:t>
                        </m:r>
                      </m:e>
                      <m:sub>
                        <m:r>
                          <a:rPr lang="ar-AE"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fr-FR" i="1" dirty="0">
                  <a:latin typeface="Cambria Math"/>
                </a:endParaRPr>
              </a:p>
              <a:p>
                <a:pPr marL="0" indent="-358775" defTabSz="457200">
                  <a:buNone/>
                  <a:tabLst>
                    <a:tab pos="627063" algn="l"/>
                    <a:tab pos="1435100" algn="l"/>
                    <a:tab pos="1700212" algn="l"/>
                  </a:tabLst>
                  <a:defRPr/>
                </a:pPr>
                <a:r>
                  <a:rPr lang="fr-FR" i="1" dirty="0">
                    <a:latin typeface="Cambria Math"/>
                  </a:rPr>
                  <a:t>			</a:t>
                </a:r>
                <a14:m>
                  <m:oMath xmlns:m="http://schemas.openxmlformats.org/officeDocument/2006/math">
                    <m:r>
                      <a:rPr lang="fr-FR" i="1">
                        <a:latin typeface="Cambria Math"/>
                      </a:rPr>
                      <m:t>𝑍</m:t>
                    </m:r>
                    <m:r>
                      <a:rPr lang="ar-AE" i="1" baseline="-25000">
                        <a:latin typeface="Cambria Math"/>
                      </a:rPr>
                      <m:t>𝑖</m:t>
                    </m:r>
                    <m:r>
                      <a:rPr lang="fr-FR" i="1">
                        <a:latin typeface="Cambria Math"/>
                        <a:ea typeface="Cambria Math"/>
                      </a:rPr>
                      <m:t>≥</m:t>
                    </m:r>
                    <m:sSub>
                      <m:sSubPr>
                        <m:ctrlPr>
                          <a:rPr lang="ar-AE" i="1">
                            <a:latin typeface="Cambria Math" panose="02040503050406030204" pitchFamily="18" charset="0"/>
                            <a:ea typeface="Cambria Math"/>
                            <a:cs typeface="Cambria Math"/>
                          </a:rPr>
                        </m:ctrlPr>
                      </m:sSubPr>
                      <m:e>
                        <m:r>
                          <a:rPr lang="fr-FR" i="1">
                            <a:latin typeface="Cambria Math"/>
                            <a:ea typeface="Cambria Math"/>
                            <a:cs typeface="Cambria Math"/>
                          </a:rPr>
                          <m:t> −</m:t>
                        </m:r>
                        <m:r>
                          <a:rPr lang="ar-AE" i="1">
                            <a:latin typeface="Cambria Math"/>
                            <a:ea typeface="Cambria Math"/>
                            <a:cs typeface="Cambria Math"/>
                          </a:rPr>
                          <m:t>𝑀</m:t>
                        </m:r>
                      </m:e>
                      <m:sub>
                        <m:r>
                          <a:rPr lang="ar-AE" i="1">
                            <a:latin typeface="Cambria Math"/>
                          </a:rPr>
                          <m:t>𝑖</m:t>
                        </m:r>
                      </m:sub>
                    </m:sSub>
                    <m:r>
                      <a:rPr lang="fr-FR" i="1">
                        <a:latin typeface="Cambria Math"/>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fr-FR" i="1">
                        <a:latin typeface="Cambria Math"/>
                      </a:rPr>
                      <m:t>𝑍</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i="1">
                            <a:latin typeface="Cambria Math"/>
                            <a:ea typeface="Cambria Math"/>
                          </a:rPr>
                          <m:t>ℜ</m:t>
                        </m:r>
                      </m:e>
                      <m:sup>
                        <m:r>
                          <a:rPr lang="ar-AE" i="1">
                            <a:latin typeface="Cambria Math"/>
                            <a:ea typeface="Cambria Math"/>
                          </a:rPr>
                          <m:t>+</m:t>
                        </m:r>
                      </m:sup>
                    </m:sSup>
                    <m:r>
                      <a:rPr lang="fr-FR" i="1">
                        <a:latin typeface="Cambria Math"/>
                        <a:ea typeface="Cambria Math"/>
                      </a:rPr>
                      <m:t>, </m:t>
                    </m:r>
                    <m:r>
                      <a:rPr lang="fr-FR" i="1">
                        <a:latin typeface="Cambria Math"/>
                        <a:ea typeface="Cambria Math"/>
                      </a:rPr>
                      <m:t>𝑥𝑖</m:t>
                    </m:r>
                    <m:r>
                      <a:rPr lang="ar-AE" i="1">
                        <a:latin typeface="Cambria Math"/>
                        <a:ea typeface="Cambria Math"/>
                      </a:rPr>
                      <m:t>∈</m:t>
                    </m:r>
                  </m:oMath>
                </a14:m>
                <a:r>
                  <a:rPr lang="ar-AE" dirty="0">
                    <a:ea typeface="Cambria Math"/>
                  </a:rPr>
                  <a:t> </a:t>
                </a:r>
                <a14:m>
                  <m:oMath xmlns:m="http://schemas.openxmlformats.org/officeDocument/2006/math">
                    <m:r>
                      <a:rPr lang="ar-AE" i="1">
                        <a:latin typeface="Cambria Math"/>
                        <a:ea typeface="Cambria Math"/>
                      </a:rPr>
                      <m:t>ℜ</m:t>
                    </m:r>
                  </m:oMath>
                </a14:m>
                <a:endParaRPr lang="ar-AE" dirty="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The </a:t>
                </a:r>
                <a:r>
                  <a:rPr lang="fr-FR" dirty="0" err="1"/>
                  <a:t>recycling</a:t>
                </a:r>
                <a:r>
                  <a:rPr lang="fr-FR" dirty="0"/>
                  <a:t> rate </a:t>
                </a:r>
                <a:r>
                  <a:rPr lang="el-GR" dirty="0"/>
                  <a:t>α </a:t>
                </a:r>
                <a:r>
                  <a:rPr lang="fr-FR" dirty="0"/>
                  <a:t>in box A5 </a:t>
                </a:r>
                <a:r>
                  <a:rPr lang="fr-FR" dirty="0" err="1"/>
                  <a:t>should</a:t>
                </a:r>
                <a:r>
                  <a:rPr lang="fr-FR" dirty="0"/>
                  <a:t> </a:t>
                </a:r>
                <a:r>
                  <a:rPr lang="fr-FR" dirty="0" err="1"/>
                  <a:t>be</a:t>
                </a:r>
                <a:r>
                  <a:rPr lang="fr-FR" dirty="0"/>
                  <a:t> </a:t>
                </a:r>
                <a:r>
                  <a:rPr lang="fr-FR" dirty="0" err="1"/>
                  <a:t>removed</a:t>
                </a:r>
                <a:r>
                  <a:rPr lang="fr-FR" dirty="0"/>
                  <a:t> </a:t>
                </a:r>
                <a:r>
                  <a:rPr lang="fr-FR" dirty="0" err="1"/>
                  <a:t>from</a:t>
                </a:r>
                <a:r>
                  <a:rPr lang="fr-FR" dirty="0"/>
                  <a:t> the </a:t>
                </a:r>
                <a:r>
                  <a:rPr lang="fr-FR" dirty="0" err="1"/>
                  <a:t>decision</a:t>
                </a:r>
                <a:r>
                  <a:rPr lang="fr-FR" dirty="0"/>
                  <a:t> variables (</a:t>
                </a:r>
                <a:r>
                  <a:rPr lang="fr-FR" dirty="0" err="1"/>
                  <a:t>otherwise</a:t>
                </a:r>
                <a:r>
                  <a:rPr lang="fr-FR" dirty="0"/>
                  <a:t>, </a:t>
                </a:r>
                <a:r>
                  <a:rPr lang="fr-FR" dirty="0" err="1"/>
                  <a:t>it</a:t>
                </a:r>
                <a:r>
                  <a:rPr lang="fr-FR" dirty="0"/>
                  <a:t> </a:t>
                </a:r>
                <a:r>
                  <a:rPr lang="fr-FR" dirty="0" err="1"/>
                  <a:t>is</a:t>
                </a:r>
                <a:r>
                  <a:rPr lang="fr-FR" dirty="0"/>
                  <a:t> not a PL </a:t>
                </a:r>
                <a:r>
                  <a:rPr lang="fr-FR" dirty="0" err="1"/>
                  <a:t>because</a:t>
                </a:r>
                <a:r>
                  <a:rPr lang="fr-FR" dirty="0"/>
                  <a:t> the </a:t>
                </a:r>
                <a:r>
                  <a:rPr lang="fr-FR" dirty="0" err="1"/>
                  <a:t>product</a:t>
                </a:r>
                <a:r>
                  <a:rPr lang="fr-FR" dirty="0"/>
                  <a:t> of 2 variables =&gt; </a:t>
                </a:r>
                <a:r>
                  <a:rPr lang="fr-FR" dirty="0" err="1"/>
                  <a:t>quadratic</a:t>
                </a:r>
                <a:r>
                  <a:rPr lang="fr-FR" dirty="0"/>
                  <a:t>) ; You can </a:t>
                </a:r>
                <a:r>
                  <a:rPr lang="fr-FR" dirty="0" err="1"/>
                  <a:t>try</a:t>
                </a:r>
                <a:r>
                  <a:rPr lang="fr-FR" dirty="0"/>
                  <a:t> </a:t>
                </a:r>
                <a:r>
                  <a:rPr lang="fr-FR" dirty="0" err="1"/>
                  <a:t>several</a:t>
                </a:r>
                <a:r>
                  <a:rPr lang="fr-FR" dirty="0"/>
                  <a:t> values to </a:t>
                </a:r>
                <a:r>
                  <a:rPr lang="fr-FR" dirty="0" err="1"/>
                  <a:t>find</a:t>
                </a:r>
                <a:r>
                  <a:rPr lang="fr-FR" dirty="0"/>
                  <a:t> the </a:t>
                </a:r>
                <a:r>
                  <a:rPr lang="el-GR" dirty="0"/>
                  <a:t>α </a:t>
                </a:r>
                <a:r>
                  <a:rPr lang="fr-FR" dirty="0" err="1"/>
                  <a:t>that</a:t>
                </a:r>
                <a:r>
                  <a:rPr lang="fr-FR" dirty="0"/>
                  <a:t> </a:t>
                </a:r>
                <a:r>
                  <a:rPr lang="fr-FR" dirty="0" err="1"/>
                  <a:t>minimizes</a:t>
                </a:r>
                <a:r>
                  <a:rPr lang="fr-FR" dirty="0"/>
                  <a:t> </a:t>
                </a:r>
                <a:r>
                  <a:rPr lang="fr-FR" dirty="0" err="1"/>
                  <a:t>error</a:t>
                </a:r>
                <a:r>
                  <a:rPr lang="fr-FR" dirty="0"/>
                  <a:t> in the objective </a:t>
                </a:r>
                <a:r>
                  <a:rPr lang="fr-FR" dirty="0" err="1"/>
                  <a:t>function</a:t>
                </a:r>
                <a:r>
                  <a:rPr lang="fr-FR" dirty="0"/>
                  <a:t>.</a:t>
                </a:r>
                <a:endParaRPr dirty="0"/>
              </a:p>
              <a:p>
                <a:pPr marL="0" indent="-358775" defTabSz="457200">
                  <a:buNone/>
                  <a:tabLst>
                    <a:tab pos="627063" algn="l"/>
                    <a:tab pos="1435100" algn="l"/>
                    <a:tab pos="1700212" algn="l"/>
                  </a:tabLst>
                  <a:defRPr/>
                </a:pPr>
                <a:r>
                  <a:rPr lang="fr-FR" dirty="0"/>
                  <a:t>Don't </a:t>
                </a:r>
                <a:r>
                  <a:rPr lang="fr-FR" dirty="0" err="1"/>
                  <a:t>forget</a:t>
                </a:r>
                <a:r>
                  <a:rPr lang="fr-FR" dirty="0"/>
                  <a:t> to change the </a:t>
                </a:r>
                <a:r>
                  <a:rPr lang="fr-FR" dirty="0" err="1"/>
                  <a:t>resolution</a:t>
                </a:r>
                <a:r>
                  <a:rPr lang="fr-FR" dirty="0"/>
                  <a:t> </a:t>
                </a:r>
                <a:r>
                  <a:rPr lang="fr-FR" dirty="0" err="1"/>
                  <a:t>method</a:t>
                </a:r>
                <a:r>
                  <a:rPr lang="fr-FR" dirty="0"/>
                  <a:t> to "Simplex LP".</a:t>
                </a:r>
                <a:endParaRPr dirty="0"/>
              </a:p>
            </p:txBody>
          </p:sp>
        </mc:Choice>
        <mc:Fallback xmlns="">
          <p:sp>
            <p:nvSpPr>
              <p:cNvPr id="4" name="Espace réservé du contenu 1">
                <a:extLst>
                  <a:ext uri="{FF2B5EF4-FFF2-40B4-BE49-F238E27FC236}">
                    <a16:creationId xmlns:a16="http://schemas.microsoft.com/office/drawing/2014/main" id="{4C40E178-76CA-3A9C-7DCE-37FDABD648B9}"/>
                  </a:ext>
                </a:extLst>
              </p:cNvPr>
              <p:cNvSpPr>
                <a:spLocks noGrp="1" noRot="1" noChangeAspect="1" noMove="1" noResize="1" noEditPoints="1" noAdjustHandles="1" noChangeArrowheads="1" noChangeShapeType="1" noTextEdit="1"/>
              </p:cNvSpPr>
              <p:nvPr>
                <p:ph idx="1"/>
              </p:nvPr>
            </p:nvSpPr>
            <p:spPr bwMode="auto">
              <a:xfrm>
                <a:off x="457200" y="1005331"/>
                <a:ext cx="8229600" cy="4035776"/>
              </a:xfrm>
              <a:blipFill>
                <a:blip r:embed="rId3"/>
                <a:stretch>
                  <a:fillRect t="-314"/>
                </a:stretch>
              </a:blipFill>
            </p:spPr>
            <p:txBody>
              <a:bodyPr/>
              <a:lstStyle/>
              <a:p>
                <a:r>
                  <a:rPr lang="en-FR">
                    <a:noFill/>
                  </a:rPr>
                  <a:t> </a:t>
                </a:r>
              </a:p>
            </p:txBody>
          </p:sp>
        </mc:Fallback>
      </mc:AlternateContent>
      <p:sp>
        <p:nvSpPr>
          <p:cNvPr id="5" name="Footer Placeholder 2">
            <a:extLst>
              <a:ext uri="{FF2B5EF4-FFF2-40B4-BE49-F238E27FC236}">
                <a16:creationId xmlns:a16="http://schemas.microsoft.com/office/drawing/2014/main" id="{4D4C44FF-A3C3-2897-9D67-067C1DE9E7CF}"/>
              </a:ext>
            </a:extLst>
          </p:cNvPr>
          <p:cNvSpPr>
            <a:spLocks noGrp="1"/>
          </p:cNvSpPr>
          <p:nvPr>
            <p:ph type="ftr" sz="quarter" idx="11"/>
          </p:nvPr>
        </p:nvSpPr>
        <p:spPr bwMode="auto"/>
        <p:txBody>
          <a:bodyPr/>
          <a:lstStyle/>
          <a:p>
            <a:pPr>
              <a:defRPr/>
            </a:pPr>
            <a:fld id="{3466D8FE-5733-7B45-8963-854D3AC5C96E}" type="slidenum">
              <a:rPr lang="fr-FR"/>
              <a:t>31</a:t>
            </a:fld>
            <a:endParaRPr lang="fr-FR" dirty="0"/>
          </a:p>
        </p:txBody>
      </p:sp>
      <p:sp>
        <p:nvSpPr>
          <p:cNvPr id="6" name="Title 3">
            <a:extLst>
              <a:ext uri="{FF2B5EF4-FFF2-40B4-BE49-F238E27FC236}">
                <a16:creationId xmlns:a16="http://schemas.microsoft.com/office/drawing/2014/main" id="{02438729-7359-3B58-9593-B00805A82778}"/>
              </a:ext>
            </a:extLst>
          </p:cNvPr>
          <p:cNvSpPr>
            <a:spLocks noGrp="1"/>
          </p:cNvSpPr>
          <p:nvPr>
            <p:ph type="title"/>
          </p:nvPr>
        </p:nvSpPr>
        <p:spPr bwMode="auto"/>
        <p:txBody>
          <a:bodyPr>
            <a:normAutofit/>
          </a:bodyPr>
          <a:lstStyle/>
          <a:p>
            <a:pPr>
              <a:defRPr/>
            </a:pPr>
            <a:r>
              <a:rPr lang="fr-FR" dirty="0"/>
              <a:t>Exo6 : Data </a:t>
            </a:r>
            <a:r>
              <a:rPr lang="fr-FR" dirty="0" err="1"/>
              <a:t>reconciliation</a:t>
            </a:r>
            <a:r>
              <a:rPr lang="fr-FR" dirty="0"/>
              <a:t> </a:t>
            </a:r>
            <a:r>
              <a:rPr lang="fr-FR" dirty="0" err="1"/>
              <a:t>with</a:t>
            </a:r>
            <a:r>
              <a:rPr lang="fr-FR" dirty="0"/>
              <a:t> </a:t>
            </a:r>
            <a:r>
              <a:rPr lang="fr-FR" dirty="0" err="1"/>
              <a:t>absolute</a:t>
            </a:r>
            <a:r>
              <a:rPr lang="fr-FR" dirty="0"/>
              <a:t> </a:t>
            </a:r>
            <a:r>
              <a:rPr lang="fr-FR" dirty="0" err="1"/>
              <a:t>error</a:t>
            </a:r>
            <a:r>
              <a:rPr lang="fr-FR" dirty="0"/>
              <a:t> (Model to </a:t>
            </a:r>
            <a:r>
              <a:rPr lang="fr-FR" dirty="0" err="1"/>
              <a:t>be</a:t>
            </a:r>
            <a:r>
              <a:rPr lang="fr-FR" dirty="0"/>
              <a:t> </a:t>
            </a:r>
            <a:r>
              <a:rPr lang="fr-FR" dirty="0" err="1"/>
              <a:t>linearized</a:t>
            </a:r>
            <a:r>
              <a:rPr lang="fr-FR" dirty="0"/>
              <a:t>)</a:t>
            </a:r>
            <a:endParaRPr dirty="0"/>
          </a:p>
        </p:txBody>
      </p:sp>
      <p:sp>
        <p:nvSpPr>
          <p:cNvPr id="2" name="Rectangular Callout 1">
            <a:extLst>
              <a:ext uri="{FF2B5EF4-FFF2-40B4-BE49-F238E27FC236}">
                <a16:creationId xmlns:a16="http://schemas.microsoft.com/office/drawing/2014/main" id="{A89E221B-4BFB-12B7-19DF-0ED8260EFC92}"/>
              </a:ext>
            </a:extLst>
          </p:cNvPr>
          <p:cNvSpPr/>
          <p:nvPr/>
        </p:nvSpPr>
        <p:spPr bwMode="auto">
          <a:xfrm>
            <a:off x="5477780" y="1340717"/>
            <a:ext cx="3275856"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200" dirty="0">
                <a:solidFill>
                  <a:schemeClr val="tx1"/>
                </a:solidFill>
              </a:rPr>
              <a:t>The </a:t>
            </a:r>
            <a:r>
              <a:rPr lang="fr-FR" sz="1200" dirty="0" err="1">
                <a:solidFill>
                  <a:schemeClr val="tx1"/>
                </a:solidFill>
              </a:rPr>
              <a:t>only</a:t>
            </a:r>
            <a:r>
              <a:rPr lang="fr-FR" sz="1200" dirty="0">
                <a:solidFill>
                  <a:schemeClr val="tx1"/>
                </a:solidFill>
              </a:rPr>
              <a:t> </a:t>
            </a:r>
            <a:r>
              <a:rPr lang="fr-FR" sz="1200" dirty="0" err="1">
                <a:solidFill>
                  <a:schemeClr val="tx1"/>
                </a:solidFill>
              </a:rPr>
              <a:t>difference</a:t>
            </a:r>
            <a:r>
              <a:rPr lang="fr-FR" sz="1200" dirty="0">
                <a:solidFill>
                  <a:schemeClr val="tx1"/>
                </a:solidFill>
              </a:rPr>
              <a:t> </a:t>
            </a:r>
            <a:r>
              <a:rPr lang="fr-FR" sz="1200" dirty="0" err="1">
                <a:solidFill>
                  <a:schemeClr val="tx1"/>
                </a:solidFill>
              </a:rPr>
              <a:t>from</a:t>
            </a:r>
            <a:r>
              <a:rPr lang="fr-FR" sz="1200" dirty="0">
                <a:solidFill>
                  <a:schemeClr val="tx1"/>
                </a:solidFill>
              </a:rPr>
              <a:t> the </a:t>
            </a:r>
            <a:r>
              <a:rPr lang="fr-FR" sz="1200" dirty="0" err="1">
                <a:solidFill>
                  <a:schemeClr val="tx1"/>
                </a:solidFill>
              </a:rPr>
              <a:t>previous</a:t>
            </a:r>
            <a:r>
              <a:rPr lang="fr-FR" sz="1200" dirty="0">
                <a:solidFill>
                  <a:schemeClr val="tx1"/>
                </a:solidFill>
              </a:rPr>
              <a:t> slide</a:t>
            </a:r>
            <a:endParaRPr dirty="0"/>
          </a:p>
        </p:txBody>
      </p:sp>
      <p:sp>
        <p:nvSpPr>
          <p:cNvPr id="3" name="Rectangle 2">
            <a:extLst>
              <a:ext uri="{FF2B5EF4-FFF2-40B4-BE49-F238E27FC236}">
                <a16:creationId xmlns:a16="http://schemas.microsoft.com/office/drawing/2014/main" id="{78653521-B2A2-44CE-A8AF-306AF60E7B81}"/>
              </a:ext>
            </a:extLst>
          </p:cNvPr>
          <p:cNvSpPr/>
          <p:nvPr/>
        </p:nvSpPr>
        <p:spPr bwMode="auto">
          <a:xfrm>
            <a:off x="3563888"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7" name="Rectangle 6">
            <a:extLst>
              <a:ext uri="{FF2B5EF4-FFF2-40B4-BE49-F238E27FC236}">
                <a16:creationId xmlns:a16="http://schemas.microsoft.com/office/drawing/2014/main" id="{3FA7B5CE-40BC-5B80-6D1F-554CD69BE1AD}"/>
              </a:ext>
            </a:extLst>
          </p:cNvPr>
          <p:cNvSpPr/>
          <p:nvPr/>
        </p:nvSpPr>
        <p:spPr bwMode="auto">
          <a:xfrm>
            <a:off x="686755" y="2427734"/>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8" name="Rectangle 7">
            <a:extLst>
              <a:ext uri="{FF2B5EF4-FFF2-40B4-BE49-F238E27FC236}">
                <a16:creationId xmlns:a16="http://schemas.microsoft.com/office/drawing/2014/main" id="{7119B64D-39DC-8B66-1FBC-83A4C33CB972}"/>
              </a:ext>
            </a:extLst>
          </p:cNvPr>
          <p:cNvSpPr/>
          <p:nvPr/>
        </p:nvSpPr>
        <p:spPr bwMode="auto">
          <a:xfrm>
            <a:off x="1910891" y="2931790"/>
            <a:ext cx="547260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Tree>
    <p:extLst>
      <p:ext uri="{BB962C8B-B14F-4D97-AF65-F5344CB8AC3E}">
        <p14:creationId xmlns:p14="http://schemas.microsoft.com/office/powerpoint/2010/main" val="9087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57200" y="1005331"/>
            <a:ext cx="8507288" cy="4035776"/>
          </a:xfrm>
        </p:spPr>
        <p:txBody>
          <a:bodyPr>
            <a:normAutofit/>
          </a:bodyPr>
          <a:lstStyle/>
          <a:p>
            <a:pPr>
              <a:defRPr/>
            </a:pPr>
            <a:endParaRPr lang="fr-FR" dirty="0"/>
          </a:p>
          <a:p>
            <a:pPr>
              <a:defRPr/>
            </a:pPr>
            <a:endParaRPr lang="fr-FR" dirty="0"/>
          </a:p>
          <a:p>
            <a:pPr>
              <a:defRPr/>
            </a:pPr>
            <a:endParaRPr lang="fr-FR" dirty="0"/>
          </a:p>
          <a:p>
            <a:pPr>
              <a:defRPr/>
            </a:pPr>
            <a:endParaRPr lang="fr-FR" dirty="0"/>
          </a:p>
          <a:p>
            <a:pPr>
              <a:defRPr/>
            </a:pPr>
            <a:endParaRPr lang="fr-FR" dirty="0"/>
          </a:p>
          <a:p>
            <a:pPr marL="0" indent="0">
              <a:buNone/>
              <a:defRPr/>
            </a:pPr>
            <a:r>
              <a:rPr lang="fr-FR" b="1" dirty="0"/>
              <a:t>Objective </a:t>
            </a:r>
            <a:r>
              <a:rPr lang="fr-FR" dirty="0"/>
              <a:t>: Pareto front on </a:t>
            </a:r>
            <a:r>
              <a:rPr lang="fr-FR" dirty="0" err="1"/>
              <a:t>which</a:t>
            </a:r>
            <a:r>
              <a:rPr lang="fr-FR" dirty="0"/>
              <a:t> the </a:t>
            </a:r>
            <a:r>
              <a:rPr lang="fr-FR" dirty="0" err="1"/>
              <a:t>decision</a:t>
            </a:r>
            <a:r>
              <a:rPr lang="fr-FR" dirty="0"/>
              <a:t>-maker </a:t>
            </a:r>
            <a:r>
              <a:rPr lang="fr-FR" dirty="0" err="1"/>
              <a:t>chooses</a:t>
            </a:r>
            <a:r>
              <a:rPr lang="fr-FR" dirty="0"/>
              <a:t> the point </a:t>
            </a:r>
            <a:r>
              <a:rPr lang="fr-FR" dirty="0" err="1"/>
              <a:t>with</a:t>
            </a:r>
            <a:r>
              <a:rPr lang="fr-FR" dirty="0"/>
              <a:t> the compromise €/CO</a:t>
            </a:r>
            <a:r>
              <a:rPr lang="fr-FR" baseline="-25000" dirty="0"/>
              <a:t>2</a:t>
            </a:r>
            <a:r>
              <a:rPr lang="fr-FR" dirty="0"/>
              <a:t> </a:t>
            </a:r>
            <a:r>
              <a:rPr lang="fr-FR" dirty="0" err="1"/>
              <a:t>that</a:t>
            </a:r>
            <a:r>
              <a:rPr lang="fr-FR" dirty="0"/>
              <a:t> </a:t>
            </a:r>
            <a:r>
              <a:rPr lang="fr-FR" dirty="0" err="1"/>
              <a:t>is</a:t>
            </a:r>
            <a:r>
              <a:rPr lang="fr-FR" dirty="0"/>
              <a:t> the </a:t>
            </a:r>
            <a:r>
              <a:rPr lang="fr-FR" dirty="0" err="1"/>
              <a:t>most</a:t>
            </a:r>
            <a:r>
              <a:rPr lang="fr-FR" dirty="0"/>
              <a:t> </a:t>
            </a:r>
            <a:r>
              <a:rPr lang="fr-FR" dirty="0" err="1"/>
              <a:t>interesting</a:t>
            </a:r>
            <a:r>
              <a:rPr lang="fr-FR" dirty="0"/>
              <a:t>.</a:t>
            </a:r>
            <a:endParaRPr dirty="0"/>
          </a:p>
          <a:p>
            <a:pPr marL="0" indent="0">
              <a:buNone/>
              <a:defRPr/>
            </a:pPr>
            <a:r>
              <a:rPr lang="fr-FR" i="1" dirty="0">
                <a:solidFill>
                  <a:srgbClr val="FF0000"/>
                </a:solidFill>
              </a:rPr>
              <a:t>!!! </a:t>
            </a:r>
            <a:r>
              <a:rPr lang="fr-FR" i="1" dirty="0" err="1">
                <a:solidFill>
                  <a:srgbClr val="FF0000"/>
                </a:solidFill>
              </a:rPr>
              <a:t>Multiplying</a:t>
            </a:r>
            <a:r>
              <a:rPr lang="fr-FR" i="1" dirty="0">
                <a:solidFill>
                  <a:srgbClr val="FF0000"/>
                </a:solidFill>
              </a:rPr>
              <a:t> flows by rates =&gt; constant € / CO</a:t>
            </a:r>
            <a:r>
              <a:rPr lang="fr-FR" i="1" baseline="-25000" dirty="0">
                <a:solidFill>
                  <a:srgbClr val="FF0000"/>
                </a:solidFill>
              </a:rPr>
              <a:t>2</a:t>
            </a:r>
            <a:r>
              <a:rPr lang="fr-FR" i="1" dirty="0">
                <a:solidFill>
                  <a:srgbClr val="FF0000"/>
                </a:solidFill>
              </a:rPr>
              <a:t> =&gt; Added the </a:t>
            </a:r>
            <a:r>
              <a:rPr lang="fr-FR" i="1" dirty="0" err="1">
                <a:solidFill>
                  <a:srgbClr val="FF0000"/>
                </a:solidFill>
              </a:rPr>
              <a:t>choice</a:t>
            </a:r>
            <a:r>
              <a:rPr lang="fr-FR" i="1" dirty="0">
                <a:solidFill>
                  <a:srgbClr val="FF0000"/>
                </a:solidFill>
              </a:rPr>
              <a:t> of truck size </a:t>
            </a:r>
            <a:r>
              <a:rPr lang="fr-FR" i="1" dirty="0" err="1">
                <a:solidFill>
                  <a:srgbClr val="FF0000"/>
                </a:solidFill>
              </a:rPr>
              <a:t>so</a:t>
            </a:r>
            <a:r>
              <a:rPr lang="fr-FR" i="1" dirty="0">
                <a:solidFill>
                  <a:srgbClr val="FF0000"/>
                </a:solidFill>
              </a:rPr>
              <a:t> </a:t>
            </a:r>
            <a:r>
              <a:rPr lang="fr-FR" i="1" dirty="0" err="1">
                <a:solidFill>
                  <a:srgbClr val="FF0000"/>
                </a:solidFill>
              </a:rPr>
              <a:t>that</a:t>
            </a:r>
            <a:r>
              <a:rPr lang="fr-FR" i="1" dirty="0">
                <a:solidFill>
                  <a:srgbClr val="FF0000"/>
                </a:solidFill>
              </a:rPr>
              <a:t> the 2 objectives are in </a:t>
            </a:r>
            <a:r>
              <a:rPr lang="fr-FR" i="1" dirty="0" err="1">
                <a:solidFill>
                  <a:srgbClr val="FF0000"/>
                </a:solidFill>
              </a:rPr>
              <a:t>conflict</a:t>
            </a:r>
            <a:r>
              <a:rPr lang="fr-FR" i="1" dirty="0">
                <a:solidFill>
                  <a:srgbClr val="FF0000"/>
                </a:solidFill>
              </a:rPr>
              <a:t>!!!</a:t>
            </a:r>
          </a:p>
          <a:p>
            <a:pPr marL="0" indent="0">
              <a:buNone/>
              <a:defRPr/>
            </a:pPr>
            <a:endParaRPr lang="fr-FR" dirty="0"/>
          </a:p>
          <a:p>
            <a:pPr marL="0" indent="0">
              <a:buNone/>
              <a:defRPr/>
            </a:pPr>
            <a:r>
              <a:rPr lang="fr-FR" dirty="0" err="1"/>
              <a:t>Steps</a:t>
            </a:r>
            <a:r>
              <a:rPr lang="fr-FR" dirty="0"/>
              <a:t> :</a:t>
            </a:r>
            <a:endParaRPr dirty="0"/>
          </a:p>
          <a:p>
            <a:pPr marL="228600" indent="-228600">
              <a:buFont typeface="+mj-lt"/>
              <a:buAutoNum type="arabicPeriod"/>
              <a:defRPr/>
            </a:pPr>
            <a:r>
              <a:rPr lang="fr-FR" dirty="0"/>
              <a:t>Start </a:t>
            </a:r>
            <a:r>
              <a:rPr lang="fr-FR" dirty="0" err="1"/>
              <a:t>from</a:t>
            </a:r>
            <a:r>
              <a:rPr lang="fr-FR" dirty="0"/>
              <a:t> exo6.xlsx Moodle</a:t>
            </a:r>
            <a:endParaRPr dirty="0"/>
          </a:p>
          <a:p>
            <a:pPr marL="228600" indent="-228600">
              <a:buFont typeface="+mj-lt"/>
              <a:buAutoNum type="arabicPeriod"/>
              <a:defRPr/>
            </a:pPr>
            <a:r>
              <a:rPr lang="fr-FR" dirty="0"/>
              <a:t>In A2, replace 65,000 </a:t>
            </a:r>
            <a:r>
              <a:rPr lang="fr-FR" dirty="0" err="1"/>
              <a:t>bottles</a:t>
            </a:r>
            <a:r>
              <a:rPr lang="fr-FR" dirty="0"/>
              <a:t>/</a:t>
            </a:r>
            <a:r>
              <a:rPr lang="fr-FR" dirty="0" err="1"/>
              <a:t>year</a:t>
            </a:r>
            <a:r>
              <a:rPr lang="fr-FR" dirty="0"/>
              <a:t> </a:t>
            </a:r>
            <a:r>
              <a:rPr lang="fr-FR" dirty="0" err="1"/>
              <a:t>with</a:t>
            </a:r>
            <a:r>
              <a:rPr lang="fr-FR" dirty="0"/>
              <a:t> 1,000,000 (</a:t>
            </a:r>
            <a:r>
              <a:rPr lang="fr-FR" dirty="0" err="1"/>
              <a:t>Rebooteille's</a:t>
            </a:r>
            <a:r>
              <a:rPr lang="fr-FR" dirty="0"/>
              <a:t> objective)</a:t>
            </a:r>
          </a:p>
          <a:p>
            <a:pPr marL="228600" indent="-228600">
              <a:buFont typeface="+mj-lt"/>
              <a:buAutoNum type="arabicPeriod"/>
              <a:defRPr/>
            </a:pPr>
            <a:r>
              <a:rPr lang="fr-FR" dirty="0"/>
              <a:t>In the Solver, (i) </a:t>
            </a:r>
            <a:r>
              <a:rPr lang="fr-FR" dirty="0" err="1"/>
              <a:t>remove</a:t>
            </a:r>
            <a:r>
              <a:rPr lang="fr-FR" dirty="0"/>
              <a:t> A5 </a:t>
            </a:r>
            <a:r>
              <a:rPr lang="fr-FR" dirty="0" err="1"/>
              <a:t>from</a:t>
            </a:r>
            <a:r>
              <a:rPr lang="fr-FR" dirty="0"/>
              <a:t> the </a:t>
            </a:r>
            <a:r>
              <a:rPr lang="fr-FR" dirty="0" err="1"/>
              <a:t>decision</a:t>
            </a:r>
            <a:r>
              <a:rPr lang="fr-FR" dirty="0"/>
              <a:t> variables (</a:t>
            </a:r>
            <a:r>
              <a:rPr lang="fr-FR" dirty="0" err="1"/>
              <a:t>otherwise</a:t>
            </a:r>
            <a:r>
              <a:rPr lang="fr-FR" dirty="0"/>
              <a:t>, </a:t>
            </a:r>
            <a:r>
              <a:rPr lang="fr-FR" dirty="0" err="1"/>
              <a:t>quadratic</a:t>
            </a:r>
            <a:r>
              <a:rPr lang="fr-FR" dirty="0"/>
              <a:t> </a:t>
            </a:r>
            <a:r>
              <a:rPr lang="fr-FR" dirty="0" err="1"/>
              <a:t>problem</a:t>
            </a:r>
            <a:r>
              <a:rPr lang="fr-FR" dirty="0"/>
              <a:t> as </a:t>
            </a:r>
            <a:r>
              <a:rPr lang="fr-FR" dirty="0" err="1"/>
              <a:t>before</a:t>
            </a:r>
            <a:r>
              <a:rPr lang="fr-FR" dirty="0"/>
              <a:t>), (ii) replace "</a:t>
            </a:r>
            <a:r>
              <a:rPr lang="fr-FR" dirty="0" err="1"/>
              <a:t>nonlinear</a:t>
            </a:r>
            <a:r>
              <a:rPr lang="fr-FR" dirty="0"/>
              <a:t> GRG" </a:t>
            </a:r>
            <a:r>
              <a:rPr lang="fr-FR" dirty="0" err="1"/>
              <a:t>with</a:t>
            </a:r>
            <a:r>
              <a:rPr lang="fr-FR" dirty="0"/>
              <a:t> "Simplex PL" and (iii) </a:t>
            </a:r>
            <a:r>
              <a:rPr lang="fr-FR" dirty="0" err="1"/>
              <a:t>constrain</a:t>
            </a:r>
            <a:r>
              <a:rPr lang="fr-FR" dirty="0"/>
              <a:t> F12=A2 (≠</a:t>
            </a:r>
            <a:r>
              <a:rPr lang="fr-FR" dirty="0" err="1"/>
              <a:t>Rebooteille</a:t>
            </a:r>
            <a:r>
              <a:rPr lang="fr-FR" dirty="0"/>
              <a:t>, but front </a:t>
            </a:r>
            <a:r>
              <a:rPr lang="fr-FR" dirty="0" err="1"/>
              <a:t>easier</a:t>
            </a:r>
            <a:r>
              <a:rPr lang="fr-FR" dirty="0"/>
              <a:t> to have)</a:t>
            </a:r>
            <a:endParaRPr dirty="0"/>
          </a:p>
          <a:p>
            <a:pPr marL="228600" indent="-228600">
              <a:buFont typeface="+mj-lt"/>
              <a:buAutoNum type="arabicPeriod"/>
              <a:defRPr/>
            </a:pPr>
            <a:r>
              <a:rPr lang="fr-FR" dirty="0"/>
              <a:t>Data :</a:t>
            </a:r>
            <a:endParaRPr dirty="0"/>
          </a:p>
          <a:p>
            <a:pPr marL="528638" lvl="1" indent="-228600">
              <a:defRPr/>
            </a:pPr>
            <a:r>
              <a:rPr lang="fr-FR" dirty="0"/>
              <a:t>Distances : F</a:t>
            </a:r>
            <a:r>
              <a:rPr lang="fr-FR" baseline="-25000" dirty="0"/>
              <a:t>12</a:t>
            </a:r>
            <a:r>
              <a:rPr lang="fr-FR" dirty="0"/>
              <a:t> = return St Priest-Lyon = 2*15 km and F</a:t>
            </a:r>
            <a:r>
              <a:rPr lang="fr-FR" baseline="-25000" dirty="0"/>
              <a:t>21</a:t>
            </a:r>
            <a:r>
              <a:rPr lang="fr-FR" dirty="0"/>
              <a:t> = (return Saint Priest-Chabeuil)*2 = 444 km (« *2 » to </a:t>
            </a:r>
            <a:r>
              <a:rPr lang="fr-FR" dirty="0" err="1"/>
              <a:t>approximate</a:t>
            </a:r>
            <a:r>
              <a:rPr lang="fr-FR" dirty="0"/>
              <a:t> the return Saint Priest-</a:t>
            </a:r>
            <a:r>
              <a:rPr lang="fr-FR" dirty="0" err="1"/>
              <a:t>brewery</a:t>
            </a:r>
            <a:r>
              <a:rPr lang="fr-FR" dirty="0"/>
              <a:t> or Chabreuil-</a:t>
            </a:r>
            <a:r>
              <a:rPr lang="fr-FR" dirty="0" err="1"/>
              <a:t>brewery</a:t>
            </a:r>
            <a:r>
              <a:rPr lang="fr-FR" dirty="0"/>
              <a:t>-Saint Priest)</a:t>
            </a:r>
            <a:endParaRPr dirty="0"/>
          </a:p>
          <a:p>
            <a:pPr marL="528638" lvl="1" indent="-228600">
              <a:defRPr/>
            </a:pPr>
            <a:r>
              <a:rPr lang="fr-FR" dirty="0"/>
              <a:t>Trucks :</a:t>
            </a:r>
            <a:endParaRPr dirty="0"/>
          </a:p>
          <a:p>
            <a:pPr marL="828675" lvl="2" indent="-228600">
              <a:defRPr/>
            </a:pPr>
            <a:r>
              <a:rPr lang="fr-FR" dirty="0"/>
              <a:t>« Transport by truck </a:t>
            </a:r>
            <a:r>
              <a:rPr lang="fr-FR" b="1" dirty="0"/>
              <a:t>7,5t </a:t>
            </a:r>
            <a:r>
              <a:rPr lang="fr-FR" dirty="0"/>
              <a:t>(3t) France (dont parc, utilisation et infrastructure) (100%) [</a:t>
            </a:r>
            <a:r>
              <a:rPr lang="fr-FR" dirty="0" err="1"/>
              <a:t>tkm</a:t>
            </a:r>
            <a:r>
              <a:rPr lang="fr-FR" dirty="0"/>
              <a:t>], FR »</a:t>
            </a:r>
            <a:endParaRPr dirty="0"/>
          </a:p>
          <a:p>
            <a:pPr marL="828675" lvl="2" indent="-228600">
              <a:defRPr/>
            </a:pPr>
            <a:r>
              <a:rPr lang="fr-FR" dirty="0"/>
              <a:t>« Transport by truck 34-</a:t>
            </a:r>
            <a:r>
              <a:rPr lang="fr-FR" b="1" dirty="0"/>
              <a:t>40t</a:t>
            </a:r>
            <a:r>
              <a:rPr lang="fr-FR" dirty="0"/>
              <a:t> (25t) France (dont parc, utilisation et infrastructure) (100%) [</a:t>
            </a:r>
            <a:r>
              <a:rPr lang="fr-FR" dirty="0" err="1"/>
              <a:t>tkm</a:t>
            </a:r>
            <a:r>
              <a:rPr lang="fr-FR" dirty="0"/>
              <a:t>], FR »</a:t>
            </a:r>
            <a:endParaRPr dirty="0"/>
          </a:p>
        </p:txBody>
      </p:sp>
      <p:sp>
        <p:nvSpPr>
          <p:cNvPr id="3" name="Footer Placeholder 2"/>
          <p:cNvSpPr>
            <a:spLocks noGrp="1"/>
          </p:cNvSpPr>
          <p:nvPr>
            <p:ph type="ftr" sz="quarter" idx="11"/>
          </p:nvPr>
        </p:nvSpPr>
        <p:spPr bwMode="auto"/>
        <p:txBody>
          <a:bodyPr/>
          <a:lstStyle/>
          <a:p>
            <a:pPr>
              <a:defRPr/>
            </a:pPr>
            <a:fld id="{3466D8FE-5733-7B45-8963-854D3AC5C96E}" type="slidenum">
              <a:rPr lang="fr-FR"/>
              <a:t>32</a:t>
            </a:fld>
            <a:endParaRPr lang="fr-FR"/>
          </a:p>
        </p:txBody>
      </p:sp>
      <p:sp>
        <p:nvSpPr>
          <p:cNvPr id="4" name="Title 3"/>
          <p:cNvSpPr>
            <a:spLocks noGrp="1"/>
          </p:cNvSpPr>
          <p:nvPr>
            <p:ph type="title"/>
          </p:nvPr>
        </p:nvSpPr>
        <p:spPr bwMode="auto"/>
        <p:txBody>
          <a:bodyPr/>
          <a:lstStyle/>
          <a:p>
            <a:pPr>
              <a:defRPr/>
            </a:pPr>
            <a:r>
              <a:rPr lang="fr-FR" dirty="0"/>
              <a:t>Exo7 : </a:t>
            </a:r>
            <a:r>
              <a:rPr lang="fr-FR" dirty="0" err="1"/>
              <a:t>Transform</a:t>
            </a:r>
            <a:r>
              <a:rPr lang="fr-FR" dirty="0"/>
              <a:t> Flows in exo6.xls in bi-objective </a:t>
            </a:r>
            <a:r>
              <a:rPr lang="fr-FR" dirty="0" err="1"/>
              <a:t>optimization</a:t>
            </a:r>
            <a:endParaRPr lang="fr-FR" dirty="0"/>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dirty="0"/>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26"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bwMode="auto">
              <a:xfrm>
                <a:off x="457200" y="1005331"/>
                <a:ext cx="8795320" cy="4035776"/>
              </a:xfrm>
            </p:spPr>
            <p:txBody>
              <a:bodyPr>
                <a:normAutofit lnSpcReduction="10000"/>
              </a:bodyPr>
              <a:lstStyle/>
              <a:p>
                <a:pPr>
                  <a:defRPr/>
                </a:pPr>
                <a:endParaRPr lang="fr-FR" dirty="0"/>
              </a:p>
              <a:p>
                <a:pPr>
                  <a:defRPr/>
                </a:pPr>
                <a:endParaRPr lang="fr-FR" dirty="0"/>
              </a:p>
              <a:p>
                <a:pPr>
                  <a:defRPr/>
                </a:pPr>
                <a:endParaRPr lang="fr-FR" dirty="0"/>
              </a:p>
              <a:p>
                <a:pPr>
                  <a:defRPr/>
                </a:pPr>
                <a:endParaRPr lang="fr-FR" dirty="0"/>
              </a:p>
              <a:p>
                <a:pPr>
                  <a:defRPr/>
                </a:pPr>
                <a:endParaRPr lang="fr-FR" dirty="0"/>
              </a:p>
              <a:p>
                <a:pPr marL="0" indent="0">
                  <a:buNone/>
                  <a:defRPr/>
                </a:pPr>
                <a:r>
                  <a:rPr lang="fr-FR" dirty="0" err="1"/>
                  <a:t>Steps</a:t>
                </a:r>
                <a:r>
                  <a:rPr lang="fr-FR" dirty="0"/>
                  <a:t> :</a:t>
                </a:r>
              </a:p>
              <a:p>
                <a:pPr marL="228600" indent="-228600">
                  <a:buFont typeface="+mj-lt"/>
                  <a:buAutoNum type="arabicPeriod" startAt="4"/>
                  <a:defRPr/>
                </a:pPr>
                <a:r>
                  <a:rPr lang="fr-FR" dirty="0"/>
                  <a:t>Data :</a:t>
                </a:r>
              </a:p>
              <a:p>
                <a:pPr marL="528638" lvl="1" indent="-228600">
                  <a:defRPr/>
                </a:pPr>
                <a:r>
                  <a:rPr lang="fr-FR" dirty="0"/>
                  <a:t>CO</a:t>
                </a:r>
                <a:r>
                  <a:rPr lang="fr-FR" baseline="-25000" dirty="0"/>
                  <a:t>2</a:t>
                </a:r>
                <a:r>
                  <a:rPr lang="fr-FR" dirty="0"/>
                  <a:t> : </a:t>
                </a:r>
                <a:r>
                  <a:rPr lang="fr-FR" dirty="0" err="1"/>
                  <a:t>Create</a:t>
                </a:r>
                <a:r>
                  <a:rPr lang="fr-FR" dirty="0"/>
                  <a:t> an </a:t>
                </a:r>
                <a:r>
                  <a:rPr lang="fr-FR" dirty="0" err="1"/>
                  <a:t>account</a:t>
                </a:r>
                <a:r>
                  <a:rPr lang="fr-FR" dirty="0"/>
                  <a:t> on https://base-</a:t>
                </a:r>
                <a:r>
                  <a:rPr lang="fr-FR" dirty="0" err="1"/>
                  <a:t>empreinte.ademe.fr</a:t>
                </a:r>
                <a:r>
                  <a:rPr lang="fr-FR" dirty="0"/>
                  <a:t>/</a:t>
                </a:r>
                <a:r>
                  <a:rPr lang="fr-FR" dirty="0" err="1"/>
                  <a:t>donnees</a:t>
                </a:r>
                <a:r>
                  <a:rPr lang="fr-FR" dirty="0"/>
                  <a:t>/jeu-</a:t>
                </a:r>
                <a:r>
                  <a:rPr lang="fr-FR" dirty="0" err="1"/>
                  <a:t>donnees</a:t>
                </a:r>
                <a:r>
                  <a:rPr lang="fr-FR" dirty="0"/>
                  <a:t> &gt; Multi-indicateurs &gt;</a:t>
                </a:r>
                <a:br>
                  <a:rPr lang="fr-FR" dirty="0"/>
                </a:br>
                <a:r>
                  <a:rPr lang="fr-FR" dirty="0"/>
                  <a:t>Fret – Routier &gt; Par catégorie &gt; Transport à température ambiante &gt; Flotte moyenne française</a:t>
                </a:r>
              </a:p>
              <a:p>
                <a:pPr marL="528638" lvl="1" indent="-228600">
                  <a:defRPr/>
                </a:pPr>
                <a:r>
                  <a:rPr lang="fr-FR" dirty="0"/>
                  <a:t>Euros : https://</a:t>
                </a:r>
                <a:r>
                  <a:rPr lang="fr-FR" dirty="0" err="1"/>
                  <a:t>www.cargopedia.fr</a:t>
                </a:r>
                <a:r>
                  <a:rPr lang="fr-FR" dirty="0"/>
                  <a:t>/calculateur-de-prix-de-transport</a:t>
                </a:r>
                <a:br>
                  <a:rPr lang="fr-FR" dirty="0"/>
                </a:br>
                <a:r>
                  <a:rPr lang="fr-FR" i="1" dirty="0">
                    <a:solidFill>
                      <a:srgbClr val="FF0000"/>
                    </a:solidFill>
                  </a:rPr>
                  <a:t>!!! </a:t>
                </a:r>
                <a:r>
                  <a:rPr lang="fr-FR" i="1" dirty="0" err="1">
                    <a:solidFill>
                      <a:srgbClr val="FF0000"/>
                    </a:solidFill>
                  </a:rPr>
                  <a:t>Divide</a:t>
                </a:r>
                <a:r>
                  <a:rPr lang="fr-FR" i="1" dirty="0">
                    <a:solidFill>
                      <a:srgbClr val="FF0000"/>
                    </a:solidFill>
                  </a:rPr>
                  <a:t> the </a:t>
                </a:r>
                <a:r>
                  <a:rPr lang="fr-FR" i="1" dirty="0" err="1">
                    <a:solidFill>
                      <a:srgbClr val="FF0000"/>
                    </a:solidFill>
                  </a:rPr>
                  <a:t>cost</a:t>
                </a:r>
                <a:r>
                  <a:rPr lang="fr-FR" i="1" dirty="0">
                    <a:solidFill>
                      <a:srgbClr val="FF0000"/>
                    </a:solidFill>
                  </a:rPr>
                  <a:t> of the 7.5t truck by 10 to have </a:t>
                </a:r>
                <a:r>
                  <a:rPr lang="fr-FR" i="1" dirty="0" err="1">
                    <a:solidFill>
                      <a:srgbClr val="FF0000"/>
                    </a:solidFill>
                  </a:rPr>
                  <a:t>several</a:t>
                </a:r>
                <a:r>
                  <a:rPr lang="fr-FR" i="1" dirty="0">
                    <a:solidFill>
                      <a:srgbClr val="FF0000"/>
                    </a:solidFill>
                  </a:rPr>
                  <a:t> points on </a:t>
                </a:r>
                <a:r>
                  <a:rPr lang="fr-FR" i="1" dirty="0" err="1">
                    <a:solidFill>
                      <a:srgbClr val="FF0000"/>
                    </a:solidFill>
                  </a:rPr>
                  <a:t>your</a:t>
                </a:r>
                <a:r>
                  <a:rPr lang="fr-FR" i="1" dirty="0">
                    <a:solidFill>
                      <a:srgbClr val="FF0000"/>
                    </a:solidFill>
                  </a:rPr>
                  <a:t> Pareto front !!!</a:t>
                </a:r>
                <a:endParaRPr lang="fr-FR" dirty="0"/>
              </a:p>
              <a:p>
                <a:pPr marL="228600" indent="-228600">
                  <a:buFont typeface="+mj-lt"/>
                  <a:buAutoNum type="arabicPeriod" startAt="4"/>
                  <a:defRPr/>
                </a:pPr>
                <a:r>
                  <a:rPr lang="fr-FR" dirty="0" err="1"/>
                  <a:t>Replacing</a:t>
                </a:r>
                <a:r>
                  <a:rPr lang="fr-FR" dirty="0"/>
                  <a:t> the objective in U12 </a:t>
                </a:r>
                <a:r>
                  <a:rPr lang="fr-FR" dirty="0" err="1"/>
                  <a:t>with</a:t>
                </a:r>
                <a:r>
                  <a:rPr lang="fr-FR" dirty="0"/>
                  <a:t> the </a:t>
                </a:r>
                <a:r>
                  <a:rPr lang="fr-FR" dirty="0" err="1"/>
                  <a:t>calculations</a:t>
                </a:r>
                <a:r>
                  <a:rPr lang="fr-FR" dirty="0"/>
                  <a:t> of total CO</a:t>
                </a:r>
                <a:r>
                  <a:rPr lang="fr-FR" baseline="-25000" dirty="0"/>
                  <a:t>2</a:t>
                </a:r>
                <a:r>
                  <a:rPr lang="fr-FR" dirty="0"/>
                  <a:t> </a:t>
                </a:r>
                <a:r>
                  <a:rPr lang="fr-FR" dirty="0" err="1"/>
                  <a:t>assuming</a:t>
                </a:r>
                <a:r>
                  <a:rPr lang="fr-FR" dirty="0"/>
                  <a:t> </a:t>
                </a:r>
                <a:r>
                  <a:rPr lang="fr-FR" dirty="0" err="1"/>
                  <a:t>that</a:t>
                </a:r>
                <a:r>
                  <a:rPr lang="fr-FR" dirty="0"/>
                  <a:t> </a:t>
                </a:r>
                <a:r>
                  <a:rPr lang="fr-FR" dirty="0" err="1"/>
                  <a:t>we</a:t>
                </a:r>
                <a:r>
                  <a:rPr lang="fr-FR" dirty="0"/>
                  <a:t> can </a:t>
                </a:r>
                <a:r>
                  <a:rPr lang="fr-FR" dirty="0" err="1"/>
                  <a:t>choose</a:t>
                </a:r>
                <a:r>
                  <a:rPr lang="fr-FR" dirty="0"/>
                  <a:t> </a:t>
                </a:r>
                <a:r>
                  <a:rPr lang="fr-FR" dirty="0" err="1"/>
                  <a:t>between</a:t>
                </a:r>
                <a:r>
                  <a:rPr lang="fr-FR" dirty="0"/>
                  <a:t> the 2 sizes of trucks</a:t>
                </a:r>
              </a:p>
              <a:p>
                <a:pPr marL="228600" indent="-228600">
                  <a:buFont typeface="+mj-lt"/>
                  <a:buAutoNum type="arabicPeriod" startAt="6"/>
                  <a:defRPr/>
                </a:pPr>
                <a:r>
                  <a:rPr lang="fr-FR" dirty="0" err="1"/>
                  <a:t>Add</a:t>
                </a:r>
                <a:r>
                  <a:rPr lang="fr-FR" dirty="0"/>
                  <a:t> to U13 the objective in €</a:t>
                </a:r>
                <a:endParaRPr lang="fr-FR" i="1" dirty="0">
                  <a:solidFill>
                    <a:srgbClr val="FF0000"/>
                  </a:solidFill>
                </a:endParaRPr>
              </a:p>
              <a:p>
                <a:pPr marL="228600" indent="-228600">
                  <a:buFont typeface="+mj-lt"/>
                  <a:buAutoNum type="arabicPeriod" startAt="7"/>
                  <a:defRPr/>
                </a:pPr>
                <a:r>
                  <a:rPr lang="fr-FR" dirty="0" err="1"/>
                  <a:t>Draw</a:t>
                </a:r>
                <a:r>
                  <a:rPr lang="fr-FR" dirty="0"/>
                  <a:t> the Pareto front in </a:t>
                </a:r>
              </a:p>
              <a:p>
                <a:pPr marL="528638" lvl="1" indent="-228600">
                  <a:buFont typeface="+mj-lt"/>
                  <a:buAutoNum type="alphaLcParenR"/>
                  <a:tabLst>
                    <a:tab pos="2778125" algn="l"/>
                    <a:tab pos="3494088" algn="l"/>
                  </a:tabLst>
                  <a:defRPr/>
                </a:pPr>
                <a:r>
                  <a:rPr lang="fr-FR" dirty="0" err="1"/>
                  <a:t>minimizing</a:t>
                </a:r>
                <a:r>
                  <a:rPr lang="fr-FR" dirty="0"/>
                  <a:t> </a:t>
                </a:r>
                <a:r>
                  <a:rPr lang="fr-FR" dirty="0" err="1"/>
                  <a:t>only</a:t>
                </a:r>
                <a:r>
                  <a:rPr lang="fr-FR" dirty="0"/>
                  <a:t> the objective CO</a:t>
                </a:r>
                <a:r>
                  <a:rPr lang="fr-FR" baseline="-25000" dirty="0"/>
                  <a:t>2 </a:t>
                </a:r>
                <a:r>
                  <a:rPr lang="fr-FR" dirty="0"/>
                  <a:t>  =&gt; CO</a:t>
                </a:r>
                <a:r>
                  <a:rPr lang="fr-FR" baseline="-25000" dirty="0"/>
                  <a:t>2</a:t>
                </a:r>
                <a:r>
                  <a:rPr lang="fr-FR" baseline="30000" dirty="0"/>
                  <a:t>min</a:t>
                </a:r>
                <a:r>
                  <a:rPr lang="fr-FR" dirty="0"/>
                  <a:t> 	; "Copy values" </a:t>
                </a:r>
                <a:r>
                  <a:rPr lang="fr-FR" dirty="0" err="1"/>
                  <a:t>from</a:t>
                </a:r>
                <a:r>
                  <a:rPr lang="fr-FR" dirty="0"/>
                  <a:t> U12 to V12</a:t>
                </a:r>
              </a:p>
              <a:p>
                <a:pPr marL="528638" lvl="1" indent="-228600">
                  <a:buFont typeface="+mj-lt"/>
                  <a:buAutoNum type="alphaLcParenR"/>
                  <a:tabLst>
                    <a:tab pos="2778125" algn="l"/>
                    <a:tab pos="3494088" algn="l"/>
                  </a:tabLst>
                  <a:defRPr/>
                </a:pPr>
                <a:r>
                  <a:rPr lang="fr-FR" dirty="0" err="1"/>
                  <a:t>minimizing</a:t>
                </a:r>
                <a:r>
                  <a:rPr lang="fr-FR" dirty="0"/>
                  <a:t> </a:t>
                </a:r>
                <a:r>
                  <a:rPr lang="fr-FR" dirty="0" err="1"/>
                  <a:t>only</a:t>
                </a:r>
                <a:r>
                  <a:rPr lang="fr-FR" dirty="0"/>
                  <a:t> the </a:t>
                </a:r>
                <a:r>
                  <a:rPr lang="fr-FR" dirty="0" err="1"/>
                  <a:t>cost</a:t>
                </a:r>
                <a:r>
                  <a:rPr lang="fr-FR" dirty="0"/>
                  <a:t> objective	=&gt; </a:t>
                </a:r>
                <a:r>
                  <a:rPr lang="fr-FR" dirty="0" err="1"/>
                  <a:t>cost</a:t>
                </a:r>
                <a:r>
                  <a:rPr lang="fr-FR" baseline="30000" dirty="0" err="1"/>
                  <a:t>min</a:t>
                </a:r>
                <a:r>
                  <a:rPr lang="fr-FR" dirty="0"/>
                  <a:t> 	; "Copy values" </a:t>
                </a:r>
                <a:r>
                  <a:rPr lang="fr-FR" dirty="0" err="1"/>
                  <a:t>from</a:t>
                </a:r>
                <a:r>
                  <a:rPr lang="fr-FR" dirty="0"/>
                  <a:t> U13 to V13</a:t>
                </a:r>
              </a:p>
              <a:p>
                <a:pPr marL="528638" lvl="1" indent="-228600">
                  <a:buFont typeface="+mj-lt"/>
                  <a:buAutoNum type="alphaLcParenR"/>
                  <a:defRPr/>
                </a:pPr>
                <a:r>
                  <a:rPr lang="fr-FR" dirty="0" err="1"/>
                  <a:t>minimizing</a:t>
                </a:r>
                <a:r>
                  <a:rPr lang="fr-FR" dirty="0"/>
                  <a:t> a </a:t>
                </a:r>
                <a:r>
                  <a:rPr lang="fr-FR" dirty="0" err="1"/>
                  <a:t>weighted</a:t>
                </a:r>
                <a:r>
                  <a:rPr lang="fr-FR" dirty="0"/>
                  <a:t> </a:t>
                </a:r>
                <a:r>
                  <a:rPr lang="fr-FR" dirty="0" err="1"/>
                  <a:t>sum</a:t>
                </a:r>
                <a:r>
                  <a:rPr lang="fr-FR" dirty="0"/>
                  <a:t> of the </a:t>
                </a:r>
                <a:r>
                  <a:rPr lang="fr-FR" dirty="0" err="1"/>
                  <a:t>two</a:t>
                </a:r>
                <a:r>
                  <a:rPr lang="fr-FR" dirty="0"/>
                  <a:t> </a:t>
                </a:r>
                <a:r>
                  <a:rPr lang="fr-FR" dirty="0" err="1"/>
                  <a:t>normalized</a:t>
                </a:r>
                <a:r>
                  <a:rPr lang="fr-FR" dirty="0"/>
                  <a:t> objectives by </a:t>
                </a:r>
                <a:r>
                  <a:rPr lang="fr-FR" dirty="0" err="1"/>
                  <a:t>their</a:t>
                </a:r>
                <a:r>
                  <a:rPr lang="fr-FR" dirty="0"/>
                  <a:t> minimum. The objective to </a:t>
                </a:r>
                <a:r>
                  <a:rPr lang="fr-FR" dirty="0" err="1"/>
                  <a:t>be</a:t>
                </a:r>
                <a:r>
                  <a:rPr lang="fr-FR" dirty="0"/>
                  <a:t> put in V14 </a:t>
                </a:r>
                <a:r>
                  <a:rPr lang="fr-FR" dirty="0" err="1"/>
                  <a:t>is</a:t>
                </a:r>
                <a:r>
                  <a:rPr lang="fr-FR" dirty="0"/>
                  <a:t>:</a:t>
                </a:r>
              </a:p>
              <a:p>
                <a:pPr marL="300038" lvl="1" indent="0" algn="ctr">
                  <a:buNone/>
                  <a:defRPr/>
                </a:pPr>
                <a14:m>
                  <m:oMath xmlns:m="http://schemas.openxmlformats.org/officeDocument/2006/math">
                    <m:r>
                      <a:rPr lang="fr-FR" b="0" i="1">
                        <a:latin typeface="Cambria Math"/>
                      </a:rPr>
                      <m:t>𝑈</m:t>
                    </m:r>
                    <m:r>
                      <a:rPr lang="fr-FR" b="0" i="1">
                        <a:latin typeface="Cambria Math"/>
                      </a:rPr>
                      <m:t>14∗</m:t>
                    </m:r>
                    <m:box>
                      <m:boxPr>
                        <m:ctrlPr>
                          <a:rPr lang="ar-SA" b="0" i="1">
                            <a:latin typeface="Cambria Math" panose="02040503050406030204" pitchFamily="18" charset="0"/>
                            <a:ea typeface="Cambria Math"/>
                            <a:cs typeface="Cambria Math"/>
                          </a:rPr>
                        </m:ctrlPr>
                      </m:boxPr>
                      <m:e>
                        <m:argPr>
                          <m:argSz m:val="-1"/>
                        </m:argPr>
                        <m:f>
                          <m:fPr>
                            <m:ctrlPr>
                              <a:rPr lang="ar-SA" i="1">
                                <a:latin typeface="Cambria Math" panose="02040503050406030204" pitchFamily="18" charset="0"/>
                                <a:ea typeface="Cambria Math"/>
                                <a:cs typeface="Cambria Math"/>
                              </a:rPr>
                            </m:ctrlPr>
                          </m:fPr>
                          <m:num>
                            <m:sSub>
                              <m:sSubPr>
                                <m:ctrlPr>
                                  <a:rPr lang="ar-SA" i="1">
                                    <a:latin typeface="Cambria Math" panose="02040503050406030204" pitchFamily="18" charset="0"/>
                                    <a:ea typeface="Cambria Math"/>
                                    <a:cs typeface="Cambria Math"/>
                                  </a:rPr>
                                </m:ctrlPr>
                              </m:sSubPr>
                              <m:e>
                                <m:r>
                                  <a:rPr lang="ar-SA" i="1">
                                    <a:latin typeface="Cambria Math"/>
                                  </a:rPr>
                                  <m:t>𝐶𝑂</m:t>
                                </m:r>
                              </m:e>
                              <m:sub>
                                <m:r>
                                  <a:rPr lang="ar-SA" i="1">
                                    <a:latin typeface="Cambria Math"/>
                                  </a:rPr>
                                  <m:t>2</m:t>
                                </m:r>
                              </m:sub>
                            </m:sSub>
                          </m:num>
                          <m:den>
                            <m:sSubSup>
                              <m:sSubSupPr>
                                <m:ctrlPr>
                                  <a:rPr lang="ar-SA" i="1">
                                    <a:latin typeface="Cambria Math" panose="02040503050406030204" pitchFamily="18" charset="0"/>
                                    <a:ea typeface="Cambria Math"/>
                                    <a:cs typeface="Cambria Math"/>
                                  </a:rPr>
                                </m:ctrlPr>
                              </m:sSubSupPr>
                              <m:e>
                                <m:r>
                                  <a:rPr lang="ar-SA" i="1">
                                    <a:latin typeface="Cambria Math"/>
                                  </a:rPr>
                                  <m:t>𝐶𝑂</m:t>
                                </m:r>
                              </m:e>
                              <m:sub>
                                <m:r>
                                  <a:rPr lang="ar-SA" i="1">
                                    <a:latin typeface="Cambria Math"/>
                                  </a:rPr>
                                  <m:t>2</m:t>
                                </m:r>
                              </m:sub>
                              <m:sup>
                                <m:r>
                                  <a:rPr lang="ar-SA" i="1">
                                    <a:latin typeface="Cambria Math"/>
                                  </a:rPr>
                                  <m:t>𝑚𝑖𝑛</m:t>
                                </m:r>
                              </m:sup>
                            </m:sSubSup>
                          </m:den>
                        </m:f>
                      </m:e>
                    </m:box>
                    <m:r>
                      <a:rPr lang="ar-SA" b="0" i="1">
                        <a:latin typeface="Cambria Math"/>
                      </a:rPr>
                      <m:t>+</m:t>
                    </m:r>
                    <m:d>
                      <m:dPr>
                        <m:ctrlPr>
                          <a:rPr lang="ar-SA" b="0" i="1">
                            <a:latin typeface="Cambria Math" panose="02040503050406030204" pitchFamily="18" charset="0"/>
                            <a:ea typeface="Cambria Math"/>
                            <a:cs typeface="Cambria Math"/>
                          </a:rPr>
                        </m:ctrlPr>
                      </m:dPr>
                      <m:e>
                        <m:r>
                          <a:rPr lang="ar-SA" b="0" i="1">
                            <a:latin typeface="Cambria Math"/>
                          </a:rPr>
                          <m:t>1−</m:t>
                        </m:r>
                        <m:r>
                          <a:rPr lang="ar-SA" b="0" i="1">
                            <a:latin typeface="Cambria Math"/>
                          </a:rPr>
                          <m:t>𝑈</m:t>
                        </m:r>
                        <m:r>
                          <a:rPr lang="ar-SA" b="0" i="1">
                            <a:latin typeface="Cambria Math"/>
                          </a:rPr>
                          <m:t>14</m:t>
                        </m:r>
                      </m:e>
                    </m:d>
                    <m:r>
                      <a:rPr lang="ar-SA" b="0" i="1">
                        <a:latin typeface="Cambria Math"/>
                      </a:rPr>
                      <m:t>∗</m:t>
                    </m:r>
                    <m:f>
                      <m:fPr>
                        <m:ctrlPr>
                          <a:rPr lang="ar-SA" i="1">
                            <a:latin typeface="Cambria Math" panose="02040503050406030204" pitchFamily="18" charset="0"/>
                            <a:ea typeface="Cambria Math"/>
                            <a:cs typeface="Cambria Math"/>
                          </a:rPr>
                        </m:ctrlPr>
                      </m:fPr>
                      <m:num>
                        <m:r>
                          <a:rPr lang="ar-SA" i="1">
                            <a:latin typeface="Cambria Math"/>
                          </a:rPr>
                          <m:t>𝑐𝑜</m:t>
                        </m:r>
                        <m:r>
                          <a:rPr lang="fr-FR" b="0" i="1" smtClean="0">
                            <a:latin typeface="Cambria Math" panose="02040503050406030204" pitchFamily="18" charset="0"/>
                          </a:rPr>
                          <m:t>𝑠</m:t>
                        </m:r>
                        <m:r>
                          <a:rPr lang="fr-FR" i="1">
                            <a:latin typeface="Cambria Math"/>
                          </a:rPr>
                          <m:t>𝑡</m:t>
                        </m:r>
                      </m:num>
                      <m:den>
                        <m:sSup>
                          <m:sSupPr>
                            <m:ctrlPr>
                              <a:rPr lang="ar-SA" i="1">
                                <a:latin typeface="Cambria Math" panose="02040503050406030204" pitchFamily="18" charset="0"/>
                                <a:ea typeface="Cambria Math"/>
                                <a:cs typeface="Cambria Math"/>
                              </a:rPr>
                            </m:ctrlPr>
                          </m:sSupPr>
                          <m:e>
                            <m:r>
                              <a:rPr lang="ar-SA" i="1">
                                <a:latin typeface="Cambria Math"/>
                              </a:rPr>
                              <m:t>𝑐𝑜</m:t>
                            </m:r>
                            <m:r>
                              <a:rPr lang="ar-SA" b="0" i="1" smtClean="0">
                                <a:latin typeface="Cambria Math" panose="02040503050406030204" pitchFamily="18" charset="0"/>
                              </a:rPr>
                              <m:t>𝑠</m:t>
                            </m:r>
                            <m:r>
                              <a:rPr lang="ar-SA" i="1">
                                <a:latin typeface="Cambria Math"/>
                              </a:rPr>
                              <m:t>𝑡</m:t>
                            </m:r>
                          </m:e>
                          <m:sup>
                            <m:r>
                              <a:rPr lang="ar-SA" i="1">
                                <a:latin typeface="Cambria Math"/>
                              </a:rPr>
                              <m:t>𝑚𝑖𝑛</m:t>
                            </m:r>
                          </m:sup>
                        </m:sSup>
                      </m:den>
                    </m:f>
                  </m:oMath>
                </a14:m>
                <a:r>
                  <a:rPr lang="ar-SA" dirty="0"/>
                  <a:t>			</a:t>
                </a:r>
              </a:p>
              <a:p>
                <a:pPr marL="539750" lvl="1" indent="-239713">
                  <a:buNone/>
                  <a:tabLst>
                    <a:tab pos="539750" algn="l"/>
                  </a:tabLst>
                  <a:defRPr/>
                </a:pPr>
                <a:r>
                  <a:rPr lang="ar-SA" dirty="0"/>
                  <a:t>	</a:t>
                </a:r>
                <a:r>
                  <a:rPr lang="fr-FR" dirty="0" err="1"/>
                  <a:t>where</a:t>
                </a:r>
                <a:r>
                  <a:rPr lang="fr-FR" dirty="0"/>
                  <a:t> the U14 box </a:t>
                </a:r>
                <a:r>
                  <a:rPr lang="fr-FR" dirty="0" err="1"/>
                  <a:t>is</a:t>
                </a:r>
                <a:r>
                  <a:rPr lang="fr-FR" dirty="0"/>
                  <a:t> the </a:t>
                </a:r>
                <a:r>
                  <a:rPr lang="fr-FR" dirty="0" err="1"/>
                  <a:t>weight</a:t>
                </a:r>
                <a:r>
                  <a:rPr lang="fr-FR" dirty="0"/>
                  <a:t> of </a:t>
                </a:r>
                <a:r>
                  <a:rPr lang="fr-FR" dirty="0" err="1"/>
                  <a:t>this</a:t>
                </a:r>
                <a:r>
                  <a:rPr lang="fr-FR" dirty="0"/>
                  <a:t> </a:t>
                </a:r>
                <a:r>
                  <a:rPr lang="fr-FR" dirty="0" err="1"/>
                  <a:t>weighted</a:t>
                </a:r>
                <a:r>
                  <a:rPr lang="fr-FR" dirty="0"/>
                  <a:t> </a:t>
                </a:r>
                <a:r>
                  <a:rPr lang="fr-FR" dirty="0" err="1"/>
                  <a:t>sum</a:t>
                </a:r>
                <a:r>
                  <a:rPr lang="fr-FR" dirty="0"/>
                  <a:t>.</a:t>
                </a:r>
                <a:br>
                  <a:rPr lang="fr-FR" dirty="0"/>
                </a:br>
                <a:r>
                  <a:rPr lang="fr-FR" dirty="0" err="1"/>
                  <a:t>Vary</a:t>
                </a:r>
                <a:r>
                  <a:rPr lang="fr-FR" dirty="0"/>
                  <a:t> U14, run the Solver and "Copy values" </a:t>
                </a:r>
                <a:r>
                  <a:rPr lang="fr-FR" dirty="0" err="1"/>
                  <a:t>from</a:t>
                </a:r>
                <a:r>
                  <a:rPr lang="fr-FR" dirty="0"/>
                  <a:t> U12:U14 to a </a:t>
                </a:r>
                <a:r>
                  <a:rPr lang="fr-FR" dirty="0" err="1"/>
                  <a:t>column</a:t>
                </a:r>
                <a:r>
                  <a:rPr lang="fr-FR" dirty="0"/>
                  <a:t> of AA12:AK14.</a:t>
                </a:r>
              </a:p>
              <a:p>
                <a:pPr marL="528638" lvl="1" indent="-228600">
                  <a:buFont typeface="+mj-lt"/>
                  <a:buAutoNum type="alphaLcParenR" startAt="4"/>
                  <a:defRPr/>
                </a:pPr>
                <a:r>
                  <a:rPr lang="fr-FR" dirty="0">
                    <a:solidFill>
                      <a:schemeClr val="bg1">
                        <a:lumMod val="50000"/>
                      </a:schemeClr>
                    </a:solidFill>
                  </a:rPr>
                  <a:t>(</a:t>
                </a:r>
                <a:r>
                  <a:rPr lang="fr-FR" dirty="0" err="1">
                    <a:solidFill>
                      <a:schemeClr val="bg1">
                        <a:lumMod val="50000"/>
                      </a:schemeClr>
                    </a:solidFill>
                  </a:rPr>
                  <a:t>minimizing</a:t>
                </a:r>
                <a:r>
                  <a:rPr lang="fr-FR" dirty="0">
                    <a:solidFill>
                      <a:schemeClr val="bg1">
                        <a:lumMod val="50000"/>
                      </a:schemeClr>
                    </a:solidFill>
                  </a:rPr>
                  <a:t> one objective </a:t>
                </a:r>
                <a:r>
                  <a:rPr lang="fr-FR" dirty="0" err="1">
                    <a:solidFill>
                      <a:schemeClr val="bg1">
                        <a:lumMod val="50000"/>
                      </a:schemeClr>
                    </a:solidFill>
                  </a:rPr>
                  <a:t>under</a:t>
                </a:r>
                <a:r>
                  <a:rPr lang="fr-FR" dirty="0">
                    <a:solidFill>
                      <a:schemeClr val="bg1">
                        <a:lumMod val="50000"/>
                      </a:schemeClr>
                    </a:solidFill>
                  </a:rPr>
                  <a:t> the </a:t>
                </a:r>
                <a:r>
                  <a:rPr lang="fr-FR" dirty="0" err="1">
                    <a:solidFill>
                      <a:schemeClr val="bg1">
                        <a:lumMod val="50000"/>
                      </a:schemeClr>
                    </a:solidFill>
                  </a:rPr>
                  <a:t>constraint</a:t>
                </a:r>
                <a:r>
                  <a:rPr lang="fr-FR" dirty="0">
                    <a:solidFill>
                      <a:schemeClr val="bg1">
                        <a:lumMod val="50000"/>
                      </a:schemeClr>
                    </a:solidFill>
                  </a:rPr>
                  <a:t> </a:t>
                </a:r>
                <a:r>
                  <a:rPr lang="fr-FR" dirty="0" err="1">
                    <a:solidFill>
                      <a:schemeClr val="bg1">
                        <a:lumMod val="50000"/>
                      </a:schemeClr>
                    </a:solidFill>
                  </a:rPr>
                  <a:t>that</a:t>
                </a:r>
                <a:r>
                  <a:rPr lang="fr-FR" dirty="0">
                    <a:solidFill>
                      <a:schemeClr val="bg1">
                        <a:lumMod val="50000"/>
                      </a:schemeClr>
                    </a:solidFill>
                  </a:rPr>
                  <a:t> the </a:t>
                </a:r>
                <a:r>
                  <a:rPr lang="fr-FR" dirty="0" err="1">
                    <a:solidFill>
                      <a:schemeClr val="bg1">
                        <a:lumMod val="50000"/>
                      </a:schemeClr>
                    </a:solidFill>
                  </a:rPr>
                  <a:t>other</a:t>
                </a:r>
                <a:r>
                  <a:rPr lang="fr-FR" dirty="0">
                    <a:solidFill>
                      <a:schemeClr val="bg1">
                        <a:lumMod val="50000"/>
                      </a:schemeClr>
                    </a:solidFill>
                  </a:rPr>
                  <a:t> </a:t>
                </a:r>
                <a:r>
                  <a:rPr lang="fr-FR" dirty="0" err="1">
                    <a:solidFill>
                      <a:schemeClr val="bg1">
                        <a:lumMod val="50000"/>
                      </a:schemeClr>
                    </a:solidFill>
                  </a:rPr>
                  <a:t>deviates</a:t>
                </a:r>
                <a:r>
                  <a:rPr lang="fr-FR" dirty="0">
                    <a:solidFill>
                      <a:schemeClr val="bg1">
                        <a:lumMod val="50000"/>
                      </a:schemeClr>
                    </a:solidFill>
                  </a:rPr>
                  <a:t> by </a:t>
                </a:r>
                <a:r>
                  <a:rPr lang="fr-FR" dirty="0" err="1">
                    <a:solidFill>
                      <a:schemeClr val="bg1">
                        <a:lumMod val="50000"/>
                      </a:schemeClr>
                    </a:solidFill>
                  </a:rPr>
                  <a:t>less</a:t>
                </a:r>
                <a:r>
                  <a:rPr lang="fr-FR" dirty="0">
                    <a:solidFill>
                      <a:schemeClr val="bg1">
                        <a:lumMod val="50000"/>
                      </a:schemeClr>
                    </a:solidFill>
                  </a:rPr>
                  <a:t> </a:t>
                </a:r>
                <a:r>
                  <a:rPr lang="fr-FR" dirty="0" err="1">
                    <a:solidFill>
                      <a:schemeClr val="bg1">
                        <a:lumMod val="50000"/>
                      </a:schemeClr>
                    </a:solidFill>
                  </a:rPr>
                  <a:t>than</a:t>
                </a:r>
                <a:r>
                  <a:rPr lang="fr-FR" dirty="0">
                    <a:solidFill>
                      <a:schemeClr val="bg1">
                        <a:lumMod val="50000"/>
                      </a:schemeClr>
                    </a:solidFill>
                  </a:rPr>
                  <a:t> </a:t>
                </a:r>
                <a:r>
                  <a:rPr lang="el-GR" dirty="0">
                    <a:solidFill>
                      <a:schemeClr val="bg1">
                        <a:lumMod val="50000"/>
                      </a:schemeClr>
                    </a:solidFill>
                  </a:rPr>
                  <a:t>ε% </a:t>
                </a:r>
                <a:r>
                  <a:rPr lang="fr-FR" dirty="0">
                    <a:solidFill>
                      <a:schemeClr val="bg1">
                        <a:lumMod val="50000"/>
                      </a:schemeClr>
                    </a:solidFill>
                  </a:rPr>
                  <a:t>of </a:t>
                </a:r>
                <a:r>
                  <a:rPr lang="fr-FR" dirty="0" err="1">
                    <a:solidFill>
                      <a:schemeClr val="bg1">
                        <a:lumMod val="50000"/>
                      </a:schemeClr>
                    </a:solidFill>
                  </a:rPr>
                  <a:t>its</a:t>
                </a:r>
                <a:r>
                  <a:rPr lang="fr-FR" dirty="0">
                    <a:solidFill>
                      <a:schemeClr val="bg1">
                        <a:lumMod val="50000"/>
                      </a:schemeClr>
                    </a:solidFill>
                  </a:rPr>
                  <a:t> best value </a:t>
                </a:r>
                <a:r>
                  <a:rPr lang="fr-FR" dirty="0" err="1">
                    <a:solidFill>
                      <a:schemeClr val="bg1">
                        <a:lumMod val="50000"/>
                      </a:schemeClr>
                    </a:solidFill>
                  </a:rPr>
                  <a:t>cost</a:t>
                </a:r>
                <a:r>
                  <a:rPr lang="fr-FR" baseline="30000" dirty="0" err="1">
                    <a:solidFill>
                      <a:schemeClr val="bg1">
                        <a:lumMod val="50000"/>
                      </a:schemeClr>
                    </a:solidFill>
                  </a:rPr>
                  <a:t>min</a:t>
                </a:r>
                <a:r>
                  <a:rPr lang="fr-FR" dirty="0">
                    <a:solidFill>
                      <a:schemeClr val="bg1">
                        <a:lumMod val="50000"/>
                      </a:schemeClr>
                    </a:solidFill>
                  </a:rPr>
                  <a:t> ou CO</a:t>
                </a:r>
                <a:r>
                  <a:rPr lang="fr-FR" baseline="-25000" dirty="0">
                    <a:solidFill>
                      <a:schemeClr val="bg1">
                        <a:lumMod val="50000"/>
                      </a:schemeClr>
                    </a:solidFill>
                  </a:rPr>
                  <a:t>2</a:t>
                </a:r>
                <a:r>
                  <a:rPr lang="fr-FR" baseline="30000" dirty="0">
                    <a:solidFill>
                      <a:schemeClr val="bg1">
                        <a:lumMod val="50000"/>
                      </a:schemeClr>
                    </a:solidFill>
                  </a:rPr>
                  <a:t>min</a:t>
                </a:r>
                <a:r>
                  <a:rPr lang="fr-FR" dirty="0">
                    <a:solidFill>
                      <a:schemeClr val="bg1">
                        <a:lumMod val="50000"/>
                      </a:schemeClr>
                    </a:solidFill>
                  </a:rPr>
                  <a:t>)</a:t>
                </a:r>
                <a:endParaRPr lang="fr-FR" baseline="30000" dirty="0">
                  <a:solidFill>
                    <a:schemeClr val="bg1">
                      <a:lumMod val="50000"/>
                    </a:schemeClr>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bwMode="auto">
              <a:xfrm>
                <a:off x="457200" y="1005331"/>
                <a:ext cx="8795320" cy="4035776"/>
              </a:xfrm>
              <a:blipFill>
                <a:blip r:embed="rId3"/>
                <a:stretch>
                  <a:fillRect/>
                </a:stretch>
              </a:blipFill>
            </p:spPr>
            <p:txBody>
              <a:bodyPr/>
              <a:lstStyle/>
              <a:p>
                <a:r>
                  <a:rPr lang="en-FR">
                    <a:noFill/>
                  </a:rPr>
                  <a:t> </a:t>
                </a:r>
              </a:p>
            </p:txBody>
          </p:sp>
        </mc:Fallback>
      </mc:AlternateContent>
      <p:sp>
        <p:nvSpPr>
          <p:cNvPr id="3" name="Footer Placeholder 2"/>
          <p:cNvSpPr>
            <a:spLocks noGrp="1"/>
          </p:cNvSpPr>
          <p:nvPr>
            <p:ph type="ftr" sz="quarter" idx="11"/>
          </p:nvPr>
        </p:nvSpPr>
        <p:spPr bwMode="auto"/>
        <p:txBody>
          <a:bodyPr/>
          <a:lstStyle/>
          <a:p>
            <a:pPr>
              <a:defRPr/>
            </a:pPr>
            <a:fld id="{3466D8FE-5733-7B45-8963-854D3AC5C96E}" type="slidenum">
              <a:rPr lang="fr-FR"/>
              <a:t>33</a:t>
            </a:fld>
            <a:endParaRPr lang="fr-FR"/>
          </a:p>
        </p:txBody>
      </p:sp>
      <p:sp>
        <p:nvSpPr>
          <p:cNvPr id="4" name="Title 3"/>
          <p:cNvSpPr>
            <a:spLocks noGrp="1"/>
          </p:cNvSpPr>
          <p:nvPr>
            <p:ph type="title"/>
          </p:nvPr>
        </p:nvSpPr>
        <p:spPr bwMode="auto"/>
        <p:txBody>
          <a:bodyPr/>
          <a:lstStyle/>
          <a:p>
            <a:pPr>
              <a:defRPr/>
            </a:pPr>
            <a:r>
              <a:rPr lang="fr-FR" dirty="0"/>
              <a:t>Exo7 : </a:t>
            </a:r>
            <a:r>
              <a:rPr lang="fr-FR" dirty="0" err="1"/>
              <a:t>Transform</a:t>
            </a:r>
            <a:r>
              <a:rPr lang="fr-FR" dirty="0"/>
              <a:t> Flows in exo6.xls in bi-objective </a:t>
            </a:r>
            <a:r>
              <a:rPr lang="fr-FR" dirty="0" err="1"/>
              <a:t>optimization</a:t>
            </a:r>
            <a:endParaRPr lang="fr-FR" dirty="0"/>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2</a:t>
            </a:r>
            <a:r>
              <a:rPr lang="fr-FR" sz="1050" dirty="0">
                <a:solidFill>
                  <a:schemeClr val="tx1"/>
                </a:solidFill>
              </a:rPr>
              <a:t>Cons.</a:t>
            </a:r>
            <a:endParaRPr sz="1050" dirty="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628972" cy="246221"/>
          </a:xfrm>
          <a:prstGeom prst="rect">
            <a:avLst/>
          </a:prstGeom>
          <a:noFill/>
          <a:effectLst/>
        </p:spPr>
        <p:txBody>
          <a:bodyPr wrap="none" rtlCol="0">
            <a:spAutoFit/>
          </a:bodyPr>
          <a:lstStyle/>
          <a:p>
            <a:pPr>
              <a:defRPr/>
            </a:pPr>
            <a:r>
              <a:rPr lang="fr-FR" sz="1000"/>
              <a:t>Material x, country y, year z</a:t>
            </a:r>
            <a:endParaRPr/>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957313" cy="253916"/>
          </a:xfrm>
          <a:prstGeom prst="rect">
            <a:avLst/>
          </a:prstGeom>
          <a:noFill/>
          <a:effectLst/>
        </p:spPr>
        <p:txBody>
          <a:bodyPr wrap="none" rtlCol="0">
            <a:spAutoFit/>
          </a:bodyPr>
          <a:lstStyle/>
          <a:p>
            <a:pPr>
              <a:defRPr/>
            </a:pPr>
            <a:r>
              <a:rPr lang="fr-FR" sz="1050" dirty="0"/>
              <a:t>Raw </a:t>
            </a:r>
            <a:r>
              <a:rPr lang="fr-FR" sz="1050" dirty="0" err="1"/>
              <a:t>materials</a:t>
            </a:r>
            <a:endParaRPr lang="fr-FR" sz="1050" baseline="-25000" dirty="0"/>
          </a:p>
        </p:txBody>
      </p:sp>
      <p:sp>
        <p:nvSpPr>
          <p:cNvPr id="26" name="ZoneTexte 51"/>
          <p:cNvSpPr/>
          <p:nvPr/>
        </p:nvSpPr>
        <p:spPr bwMode="auto">
          <a:xfrm>
            <a:off x="3871294" y="1203598"/>
            <a:ext cx="534121" cy="253916"/>
          </a:xfrm>
          <a:prstGeom prst="rect">
            <a:avLst/>
          </a:prstGeom>
          <a:noFill/>
          <a:effectLst/>
        </p:spPr>
        <p:txBody>
          <a:bodyPr wrap="none" rtlCol="0">
            <a:spAutoFit/>
          </a:bodyPr>
          <a:lstStyle/>
          <a:p>
            <a:pPr>
              <a:defRPr/>
            </a:pPr>
            <a:r>
              <a:rPr lang="fr-FR" sz="1050" dirty="0"/>
              <a:t>Waste</a:t>
            </a:r>
            <a:endParaRPr lang="fr-FR" sz="1050" baseline="-25000" dirty="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Recycling </a:t>
            </a:r>
            <a:r>
              <a:rPr lang="el-GR" sz="1050"/>
              <a:t>α</a:t>
            </a:r>
            <a:endParaRPr lang="fr-FR" sz="1050" baseline="-25000" dirty="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Footer Placeholder 2"/>
          <p:cNvSpPr>
            <a:spLocks noGrp="1"/>
          </p:cNvSpPr>
          <p:nvPr>
            <p:ph type="ftr" sz="quarter" idx="11"/>
          </p:nvPr>
        </p:nvSpPr>
        <p:spPr bwMode="auto"/>
        <p:txBody>
          <a:bodyPr/>
          <a:lstStyle/>
          <a:p>
            <a:pPr>
              <a:defRPr/>
            </a:pPr>
            <a:fld id="{3466D8FE-5733-7B45-8963-854D3AC5C96E}" type="slidenum">
              <a:rPr lang="fr-FR"/>
              <a:t>34</a:t>
            </a:fld>
            <a:endParaRPr lang="fr-FR"/>
          </a:p>
        </p:txBody>
      </p:sp>
      <p:sp>
        <p:nvSpPr>
          <p:cNvPr id="4" name="Title 3"/>
          <p:cNvSpPr>
            <a:spLocks noGrp="1"/>
          </p:cNvSpPr>
          <p:nvPr>
            <p:ph type="title"/>
          </p:nvPr>
        </p:nvSpPr>
        <p:spPr bwMode="auto"/>
        <p:txBody>
          <a:bodyPr/>
          <a:lstStyle/>
          <a:p>
            <a:pPr>
              <a:defRPr/>
            </a:pPr>
            <a:r>
              <a:rPr lang="fr-FR" dirty="0"/>
              <a:t>Exo7 : a solution</a:t>
            </a:r>
          </a:p>
        </p:txBody>
      </p:sp>
      <p:pic>
        <p:nvPicPr>
          <p:cNvPr id="33" name="Picture 32"/>
          <p:cNvPicPr>
            <a:picLocks noChangeAspect="1"/>
          </p:cNvPicPr>
          <p:nvPr/>
        </p:nvPicPr>
        <p:blipFill>
          <a:blip r:embed="rId2"/>
          <a:srcRect t="9401" r="1346" b="3799"/>
          <a:stretch/>
        </p:blipFill>
        <p:spPr bwMode="auto">
          <a:xfrm>
            <a:off x="775822" y="627534"/>
            <a:ext cx="7592355" cy="4464496"/>
          </a:xfrm>
          <a:prstGeom prst="rect">
            <a:avLst/>
          </a:prstGeom>
        </p:spPr>
      </p:pic>
      <p:sp>
        <p:nvSpPr>
          <p:cNvPr id="32" name="Rectangle 31"/>
          <p:cNvSpPr/>
          <p:nvPr/>
        </p:nvSpPr>
        <p:spPr bwMode="auto">
          <a:xfrm>
            <a:off x="775822" y="627534"/>
            <a:ext cx="7612601" cy="4464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p:txBody>
          <a:bodyPr>
            <a:normAutofit/>
          </a:bodyPr>
          <a:lstStyle/>
          <a:p>
            <a:pPr>
              <a:tabLst>
                <a:tab pos="627063" algn="l"/>
                <a:tab pos="1522413" algn="l"/>
                <a:tab pos="7981950" algn="r"/>
              </a:tabLst>
              <a:defRPr/>
            </a:pPr>
            <a:r>
              <a:rPr lang="en-US" dirty="0"/>
              <a:t>MFA	= Material	Flow Analysis</a:t>
            </a:r>
            <a:br>
              <a:rPr lang="en-US" dirty="0"/>
            </a:br>
            <a:r>
              <a:rPr lang="en-US" dirty="0"/>
              <a:t>SFA	= Substance	Flow Analysis</a:t>
            </a:r>
            <a:br>
              <a:rPr lang="en-US" dirty="0"/>
            </a:br>
            <a:r>
              <a:rPr lang="en-US" dirty="0"/>
              <a:t>EFA	= Energy	Flow Analysis</a:t>
            </a:r>
            <a:endParaRPr dirty="0"/>
          </a:p>
          <a:p>
            <a:pPr>
              <a:tabLst>
                <a:tab pos="627063" algn="l"/>
                <a:tab pos="1522413" algn="l"/>
                <a:tab pos="7981950" algn="r"/>
              </a:tabLst>
              <a:defRPr/>
            </a:pPr>
            <a:endParaRPr lang="en-US" dirty="0"/>
          </a:p>
          <a:p>
            <a:pPr>
              <a:tabLst>
                <a:tab pos="627063" algn="l"/>
                <a:tab pos="1522413" algn="l"/>
                <a:tab pos="7981950" algn="r"/>
              </a:tabLst>
              <a:defRPr/>
            </a:pPr>
            <a:r>
              <a:rPr lang="en-US" dirty="0"/>
              <a:t>Une MFA </a:t>
            </a:r>
            <a:r>
              <a:rPr lang="en-US" dirty="0" err="1"/>
              <a:t>est</a:t>
            </a:r>
            <a:r>
              <a:rPr lang="en-US" dirty="0"/>
              <a:t> </a:t>
            </a:r>
            <a:r>
              <a:rPr lang="en-US" dirty="0" err="1"/>
              <a:t>l’évaluation</a:t>
            </a:r>
            <a:r>
              <a:rPr lang="en-US" dirty="0"/>
              <a:t> </a:t>
            </a:r>
            <a:r>
              <a:rPr lang="en-US" dirty="0" err="1"/>
              <a:t>systématique</a:t>
            </a:r>
            <a:r>
              <a:rPr lang="en-US" dirty="0"/>
              <a:t> des flux et stocks de matières à </a:t>
            </a:r>
            <a:r>
              <a:rPr lang="en-US" dirty="0" err="1"/>
              <a:t>l’intérieur</a:t>
            </a:r>
            <a:r>
              <a:rPr lang="en-US" dirty="0"/>
              <a:t> d’un </a:t>
            </a:r>
            <a:r>
              <a:rPr lang="en-US" dirty="0" err="1"/>
              <a:t>système</a:t>
            </a:r>
            <a:r>
              <a:rPr lang="en-US" dirty="0"/>
              <a:t> </a:t>
            </a:r>
            <a:r>
              <a:rPr lang="en-US" dirty="0" err="1"/>
              <a:t>défini</a:t>
            </a:r>
            <a:r>
              <a:rPr lang="en-US" dirty="0"/>
              <a:t> dans </a:t>
            </a:r>
            <a:r>
              <a:rPr lang="en-US" i="1" dirty="0" err="1">
                <a:solidFill>
                  <a:srgbClr val="FF0000"/>
                </a:solidFill>
              </a:rPr>
              <a:t>l’espace</a:t>
            </a:r>
            <a:r>
              <a:rPr lang="en-US" dirty="0">
                <a:solidFill>
                  <a:srgbClr val="FF0000"/>
                </a:solidFill>
              </a:rPr>
              <a:t> </a:t>
            </a:r>
            <a:r>
              <a:rPr lang="en-US" dirty="0"/>
              <a:t>et le </a:t>
            </a:r>
            <a:r>
              <a:rPr lang="en-US" i="1" dirty="0">
                <a:solidFill>
                  <a:srgbClr val="FF0000"/>
                </a:solidFill>
              </a:rPr>
              <a:t>temps</a:t>
            </a:r>
            <a:r>
              <a:rPr lang="en-US" dirty="0"/>
              <a:t>		[Brunner &amp; </a:t>
            </a:r>
            <a:r>
              <a:rPr lang="en-US" dirty="0" err="1"/>
              <a:t>Rechberger</a:t>
            </a:r>
            <a:r>
              <a:rPr lang="en-US" dirty="0"/>
              <a:t>, 2004]</a:t>
            </a:r>
            <a:br>
              <a:rPr lang="en-US" dirty="0"/>
            </a:br>
            <a:r>
              <a:rPr lang="en-US" i="1" dirty="0">
                <a:solidFill>
                  <a:schemeClr val="bg1">
                    <a:lumMod val="50000"/>
                  </a:schemeClr>
                </a:solidFill>
              </a:rPr>
              <a:t>Material flow analysis (MFA) is the systematic assessment of the flows and stocks of materials within a system defined in space and time	[Brunner &amp; </a:t>
            </a:r>
            <a:r>
              <a:rPr lang="en-US" i="1" dirty="0" err="1">
                <a:solidFill>
                  <a:schemeClr val="bg1">
                    <a:lumMod val="50000"/>
                  </a:schemeClr>
                </a:solidFill>
              </a:rPr>
              <a:t>Rechberger</a:t>
            </a:r>
            <a:r>
              <a:rPr lang="en-US" i="1" dirty="0">
                <a:solidFill>
                  <a:schemeClr val="bg1">
                    <a:lumMod val="50000"/>
                  </a:schemeClr>
                </a:solidFill>
              </a:rPr>
              <a:t>, 2004]</a:t>
            </a:r>
            <a:endParaRPr dirty="0">
              <a:solidFill>
                <a:schemeClr val="bg1">
                  <a:lumMod val="50000"/>
                </a:schemeClr>
              </a:solidFill>
            </a:endParaRPr>
          </a:p>
          <a:p>
            <a:pPr>
              <a:tabLst>
                <a:tab pos="7981950" algn="r"/>
              </a:tabLst>
              <a:defRPr/>
            </a:pPr>
            <a:endParaRPr lang="en-US" dirty="0">
              <a:solidFill>
                <a:schemeClr val="bg1">
                  <a:lumMod val="50000"/>
                </a:schemeClr>
              </a:solidFill>
            </a:endParaRPr>
          </a:p>
          <a:p>
            <a:pPr>
              <a:tabLst>
                <a:tab pos="7981950" algn="r"/>
              </a:tabLst>
              <a:defRPr/>
            </a:pPr>
            <a:r>
              <a:rPr lang="en-US" dirty="0"/>
              <a:t>Une MEFA </a:t>
            </a:r>
            <a:r>
              <a:rPr lang="en-US" dirty="0" err="1"/>
              <a:t>comprend</a:t>
            </a:r>
            <a:r>
              <a:rPr lang="en-US" dirty="0"/>
              <a:t> </a:t>
            </a:r>
            <a:r>
              <a:rPr lang="en-US" dirty="0" err="1"/>
              <a:t>une</a:t>
            </a:r>
            <a:r>
              <a:rPr lang="en-US" dirty="0"/>
              <a:t> </a:t>
            </a:r>
            <a:r>
              <a:rPr lang="en-US" dirty="0" err="1"/>
              <a:t>représentation</a:t>
            </a:r>
            <a:r>
              <a:rPr lang="en-US" dirty="0"/>
              <a:t> </a:t>
            </a:r>
            <a:r>
              <a:rPr lang="en-US" dirty="0" err="1"/>
              <a:t>abstraite</a:t>
            </a:r>
            <a:r>
              <a:rPr lang="en-US" dirty="0"/>
              <a:t> du </a:t>
            </a:r>
            <a:r>
              <a:rPr lang="en-US" dirty="0" err="1"/>
              <a:t>système</a:t>
            </a:r>
            <a:r>
              <a:rPr lang="en-US" dirty="0"/>
              <a:t> </a:t>
            </a:r>
            <a:r>
              <a:rPr lang="en-US" dirty="0" err="1"/>
              <a:t>étudié</a:t>
            </a:r>
            <a:r>
              <a:rPr lang="en-US" dirty="0"/>
              <a:t> </a:t>
            </a:r>
            <a:r>
              <a:rPr lang="en-US" dirty="0" err="1"/>
              <a:t>comme</a:t>
            </a:r>
            <a:r>
              <a:rPr lang="en-US" dirty="0"/>
              <a:t> un ensemble de </a:t>
            </a:r>
            <a:r>
              <a:rPr lang="en-US" i="1" dirty="0">
                <a:solidFill>
                  <a:srgbClr val="FF0000"/>
                </a:solidFill>
              </a:rPr>
              <a:t>processus</a:t>
            </a:r>
            <a:r>
              <a:rPr lang="en-US" dirty="0">
                <a:solidFill>
                  <a:srgbClr val="FF0000"/>
                </a:solidFill>
              </a:rPr>
              <a:t> </a:t>
            </a:r>
            <a:r>
              <a:rPr lang="en-US" dirty="0"/>
              <a:t>(avec des </a:t>
            </a:r>
            <a:r>
              <a:rPr lang="en-US" i="1" dirty="0">
                <a:solidFill>
                  <a:srgbClr val="FF0000"/>
                </a:solidFill>
              </a:rPr>
              <a:t>stocks</a:t>
            </a:r>
            <a:r>
              <a:rPr lang="en-US" dirty="0"/>
              <a:t>). Les processus </a:t>
            </a:r>
            <a:r>
              <a:rPr lang="en-US" dirty="0" err="1"/>
              <a:t>sont</a:t>
            </a:r>
            <a:r>
              <a:rPr lang="en-US" dirty="0"/>
              <a:t> </a:t>
            </a:r>
            <a:r>
              <a:rPr lang="en-US" dirty="0" err="1"/>
              <a:t>liés</a:t>
            </a:r>
            <a:r>
              <a:rPr lang="en-US" dirty="0"/>
              <a:t> par des </a:t>
            </a:r>
            <a:r>
              <a:rPr lang="en-US" i="1" dirty="0">
                <a:solidFill>
                  <a:srgbClr val="FF0000"/>
                </a:solidFill>
              </a:rPr>
              <a:t>flux</a:t>
            </a:r>
            <a:r>
              <a:rPr lang="en-US" dirty="0">
                <a:solidFill>
                  <a:srgbClr val="FF0000"/>
                </a:solidFill>
              </a:rPr>
              <a:t> </a:t>
            </a:r>
            <a:r>
              <a:rPr lang="en-US" dirty="0"/>
              <a:t>et </a:t>
            </a:r>
            <a:r>
              <a:rPr lang="en-US" dirty="0" err="1"/>
              <a:t>sont</a:t>
            </a:r>
            <a:r>
              <a:rPr lang="en-US" dirty="0"/>
              <a:t> </a:t>
            </a:r>
            <a:r>
              <a:rPr lang="en-US" dirty="0" err="1"/>
              <a:t>séparés</a:t>
            </a:r>
            <a:r>
              <a:rPr lang="en-US" dirty="0"/>
              <a:t> de </a:t>
            </a:r>
            <a:r>
              <a:rPr lang="en-US" dirty="0" err="1"/>
              <a:t>l’environnement</a:t>
            </a:r>
            <a:r>
              <a:rPr lang="en-US" dirty="0"/>
              <a:t> par la </a:t>
            </a:r>
            <a:r>
              <a:rPr lang="en-US" i="1" dirty="0" err="1">
                <a:solidFill>
                  <a:srgbClr val="FF0000"/>
                </a:solidFill>
              </a:rPr>
              <a:t>frontière</a:t>
            </a:r>
            <a:r>
              <a:rPr lang="en-US" dirty="0">
                <a:solidFill>
                  <a:srgbClr val="FF0000"/>
                </a:solidFill>
              </a:rPr>
              <a:t> </a:t>
            </a:r>
            <a:r>
              <a:rPr lang="en-US" dirty="0"/>
              <a:t>du </a:t>
            </a:r>
            <a:r>
              <a:rPr lang="en-US" dirty="0" err="1"/>
              <a:t>système</a:t>
            </a:r>
            <a:r>
              <a:rPr lang="en-US" dirty="0"/>
              <a:t>	[</a:t>
            </a:r>
            <a:r>
              <a:rPr lang="en-US" dirty="0" err="1"/>
              <a:t>Pauliuk</a:t>
            </a:r>
            <a:r>
              <a:rPr lang="en-US" dirty="0"/>
              <a:t>]</a:t>
            </a:r>
            <a:br>
              <a:rPr lang="en-US" dirty="0"/>
            </a:br>
            <a:r>
              <a:rPr lang="en-US" i="1" dirty="0">
                <a:solidFill>
                  <a:schemeClr val="bg1">
                    <a:lumMod val="50000"/>
                  </a:schemeClr>
                </a:solidFill>
              </a:rPr>
              <a:t>A MEFA includes an abstract representation of the system studied as collection of processes (with stocks). The processes are linked by flows, they are separated from the environment through the system boundary.	[</a:t>
            </a:r>
            <a:r>
              <a:rPr lang="en-US" i="1" dirty="0" err="1">
                <a:solidFill>
                  <a:schemeClr val="bg1">
                    <a:lumMod val="50000"/>
                  </a:schemeClr>
                </a:solidFill>
              </a:rPr>
              <a:t>Pauliuk</a:t>
            </a:r>
            <a:r>
              <a:rPr lang="en-US" i="1" dirty="0">
                <a:solidFill>
                  <a:schemeClr val="bg1">
                    <a:lumMod val="50000"/>
                  </a:schemeClr>
                </a:solidFill>
              </a:rPr>
              <a:t>]</a:t>
            </a:r>
            <a:endParaRPr lang="en-US" dirty="0">
              <a:solidFill>
                <a:schemeClr val="bg1">
                  <a:lumMod val="50000"/>
                </a:schemeClr>
              </a:solidFill>
            </a:endParaRPr>
          </a:p>
          <a:p>
            <a:pPr>
              <a:tabLst>
                <a:tab pos="627063" algn="l"/>
                <a:tab pos="1522413" algn="l"/>
                <a:tab pos="7981950" algn="r"/>
              </a:tabLst>
              <a:defRPr/>
            </a:pPr>
            <a:endParaRPr lang="en-US"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4</a:t>
            </a:fld>
            <a:endParaRPr lang="fr-FR"/>
          </a:p>
        </p:txBody>
      </p:sp>
      <p:sp>
        <p:nvSpPr>
          <p:cNvPr id="6" name="Title 3"/>
          <p:cNvSpPr>
            <a:spLocks noGrp="1"/>
          </p:cNvSpPr>
          <p:nvPr>
            <p:ph type="title"/>
          </p:nvPr>
        </p:nvSpPr>
        <p:spPr bwMode="auto"/>
        <p:txBody>
          <a:bodyPr/>
          <a:lstStyle/>
          <a:p>
            <a:pPr>
              <a:defRPr/>
            </a:pPr>
            <a:r>
              <a:rPr lang="fr-FR"/>
              <a:t>What is MFA?</a:t>
            </a:r>
            <a:endParaRPr/>
          </a:p>
        </p:txBody>
      </p:sp>
      <p:sp>
        <p:nvSpPr>
          <p:cNvPr id="7" name="TextBox 4"/>
          <p:cNvSpPr/>
          <p:nvPr/>
        </p:nvSpPr>
        <p:spPr bwMode="auto">
          <a:xfrm>
            <a:off x="949277" y="4363790"/>
            <a:ext cx="7560082" cy="646331"/>
          </a:xfrm>
          <a:prstGeom prst="rect">
            <a:avLst/>
          </a:prstGeom>
          <a:noFill/>
        </p:spPr>
        <p:txBody>
          <a:bodyPr wrap="none" rtlCol="0">
            <a:spAutoFit/>
          </a:bodyPr>
          <a:lstStyle/>
          <a:p>
            <a:pPr marL="0" lvl="1" algn="r">
              <a:defRPr/>
            </a:pPr>
            <a:r>
              <a:rPr lang="en-US" sz="1200"/>
              <a:t>[Brunner &amp; Rechberger (2004) « Practical Handbook of Material Flow Analysis », ISBN: 0203507207]</a:t>
            </a:r>
            <a:endParaRPr/>
          </a:p>
          <a:p>
            <a:pPr marL="0" lvl="1" algn="r">
              <a:defRPr/>
            </a:pPr>
            <a:r>
              <a:rPr lang="fr-FR" sz="1200"/>
              <a:t>[S. Pauliuk, Industrial Ecology Open Online Course (</a:t>
            </a:r>
            <a:r>
              <a:rPr lang="fr-FR" sz="1200" u="sng">
                <a:hlinkClick r:id="rId3" tooltip="https://www.industrialecology.uni-freiburg.de/teaching.aspx"/>
              </a:rPr>
              <a:t>https://www.industrialecology.uni-freiburg.de/teaching.aspx</a:t>
            </a:r>
            <a:r>
              <a:rPr lang="fr-FR" sz="1200"/>
              <a:t>),</a:t>
            </a:r>
            <a:br>
              <a:rPr lang="fr-FR" sz="1200"/>
            </a:br>
            <a:r>
              <a:rPr lang="fr-FR" sz="1200"/>
              <a:t>« </a:t>
            </a:r>
            <a:r>
              <a:rPr lang="en-US" sz="1200"/>
              <a:t>IEooc Methods1 Lecture1: Material and energy flow analysis</a:t>
            </a:r>
            <a:r>
              <a:rPr lang="fr-FR" sz="1200"/>
              <a:t> », </a:t>
            </a:r>
            <a:r>
              <a:rPr lang="fr-FR" sz="1200" u="sng">
                <a:hlinkClick r:id="rId4" tooltip="https://www.youtube.com/watch?v=wK_02bGTh1E"/>
              </a:rPr>
              <a:t>https://www.youtube.com/watch?v=wK_02bGTh1E</a:t>
            </a:r>
            <a:r>
              <a:rPr lang="fr-FR" sz="1200"/>
              <a:t>]</a:t>
            </a:r>
            <a:endParaRPr/>
          </a:p>
        </p:txBody>
      </p:sp>
      <p:sp>
        <p:nvSpPr>
          <p:cNvPr id="8" name="Accolade fermante 5"/>
          <p:cNvSpPr/>
          <p:nvPr/>
        </p:nvSpPr>
        <p:spPr bwMode="auto">
          <a:xfrm>
            <a:off x="3124200" y="1090749"/>
            <a:ext cx="187234" cy="522514"/>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ln w="3175">
                <a:solidFill>
                  <a:schemeClr val="tx1"/>
                </a:solidFill>
              </a:ln>
            </a:endParaRPr>
          </a:p>
        </p:txBody>
      </p:sp>
      <p:sp>
        <p:nvSpPr>
          <p:cNvPr id="9" name="ZoneTexte 6"/>
          <p:cNvSpPr/>
          <p:nvPr/>
        </p:nvSpPr>
        <p:spPr bwMode="auto">
          <a:xfrm>
            <a:off x="3311434" y="1125474"/>
            <a:ext cx="2459328" cy="461665"/>
          </a:xfrm>
          <a:prstGeom prst="rect">
            <a:avLst/>
          </a:prstGeom>
          <a:noFill/>
        </p:spPr>
        <p:txBody>
          <a:bodyPr wrap="none" rtlCol="0">
            <a:spAutoFit/>
          </a:bodyPr>
          <a:lstStyle/>
          <a:p>
            <a:pPr algn="ctr">
              <a:defRPr/>
            </a:pPr>
            <a:r>
              <a:rPr lang="fr-FR" sz="1200" dirty="0">
                <a:latin typeface="Arial"/>
                <a:cs typeface="Arial"/>
              </a:rPr>
              <a:t>principes = mais sujet d’études ≠</a:t>
            </a:r>
            <a:endParaRPr dirty="0"/>
          </a:p>
          <a:p>
            <a:pPr algn="ctr">
              <a:defRPr/>
            </a:pPr>
            <a:r>
              <a:rPr lang="fr-FR" sz="1200" i="1" dirty="0" err="1">
                <a:solidFill>
                  <a:schemeClr val="bg1">
                    <a:lumMod val="50000"/>
                  </a:schemeClr>
                </a:solidFill>
                <a:latin typeface="Arial"/>
                <a:cs typeface="Arial"/>
              </a:rPr>
              <a:t>principles</a:t>
            </a:r>
            <a:r>
              <a:rPr lang="fr-FR" sz="1200" i="1" dirty="0">
                <a:solidFill>
                  <a:schemeClr val="bg1">
                    <a:lumMod val="50000"/>
                  </a:schemeClr>
                </a:solidFill>
                <a:latin typeface="Arial"/>
                <a:cs typeface="Arial"/>
              </a:rPr>
              <a:t> = but </a:t>
            </a:r>
            <a:r>
              <a:rPr lang="fr-FR" sz="1200" i="1" dirty="0" err="1">
                <a:solidFill>
                  <a:schemeClr val="bg1">
                    <a:lumMod val="50000"/>
                  </a:schemeClr>
                </a:solidFill>
                <a:latin typeface="Arial"/>
                <a:cs typeface="Arial"/>
              </a:rPr>
              <a:t>subject</a:t>
            </a:r>
            <a:r>
              <a:rPr lang="fr-FR" sz="1200" i="1" dirty="0">
                <a:solidFill>
                  <a:schemeClr val="bg1">
                    <a:lumMod val="50000"/>
                  </a:schemeClr>
                </a:solidFill>
                <a:latin typeface="Arial"/>
                <a:cs typeface="Arial"/>
              </a:rPr>
              <a:t> of </a:t>
            </a:r>
            <a:r>
              <a:rPr lang="fr-FR" sz="1200" i="1" dirty="0" err="1">
                <a:solidFill>
                  <a:schemeClr val="bg1">
                    <a:lumMod val="50000"/>
                  </a:schemeClr>
                </a:solidFill>
                <a:latin typeface="Arial"/>
                <a:cs typeface="Arial"/>
              </a:rPr>
              <a:t>study</a:t>
            </a:r>
            <a:r>
              <a:rPr lang="fr-FR" sz="1200" i="1" dirty="0">
                <a:solidFill>
                  <a:schemeClr val="bg1">
                    <a:lumMod val="50000"/>
                  </a:schemeClr>
                </a:solidFill>
                <a:latin typeface="Arial"/>
                <a:cs typeface="Arial"/>
              </a:rPr>
              <a:t> ≠</a:t>
            </a:r>
            <a:endParaRPr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686800" cy="3589291"/>
          </a:xfrm>
        </p:spPr>
        <p:txBody>
          <a:bodyPr>
            <a:normAutofit/>
          </a:bodyPr>
          <a:lstStyle/>
          <a:p>
            <a:pPr>
              <a:tabLst>
                <a:tab pos="358775" algn="l"/>
              </a:tabLst>
              <a:defRPr/>
            </a:pPr>
            <a:r>
              <a:rPr lang="fr-FR" dirty="0" err="1"/>
              <a:t>According</a:t>
            </a:r>
            <a:r>
              <a:rPr lang="fr-FR" dirty="0"/>
              <a:t> to [</a:t>
            </a:r>
            <a:r>
              <a:rPr lang="fr-FR" dirty="0" err="1"/>
              <a:t>Pauliuk</a:t>
            </a:r>
            <a:r>
              <a:rPr lang="fr-FR" dirty="0"/>
              <a:t>] :</a:t>
            </a:r>
            <a:endParaRPr dirty="0"/>
          </a:p>
          <a:p>
            <a:pPr marL="571500" lvl="1" indent="-228600">
              <a:buFont typeface="+mj-lt"/>
              <a:buAutoNum type="arabicPeriod"/>
              <a:tabLst>
                <a:tab pos="358775" algn="l"/>
                <a:tab pos="1438275" algn="l"/>
              </a:tabLst>
              <a:defRPr/>
            </a:pPr>
            <a:r>
              <a:rPr lang="fr-FR" dirty="0"/>
              <a:t> </a:t>
            </a:r>
            <a:r>
              <a:rPr lang="fr-FR" dirty="0">
                <a:solidFill>
                  <a:srgbClr val="0070C0"/>
                </a:solidFill>
              </a:rPr>
              <a:t>MFA </a:t>
            </a:r>
            <a:r>
              <a:rPr lang="fr-FR" dirty="0" err="1">
                <a:solidFill>
                  <a:srgbClr val="0070C0"/>
                </a:solidFill>
              </a:rPr>
              <a:t>alone</a:t>
            </a:r>
            <a:r>
              <a:rPr lang="fr-FR" dirty="0"/>
              <a:t>	: The </a:t>
            </a:r>
            <a:r>
              <a:rPr lang="fr-FR" i="1" dirty="0" err="1">
                <a:solidFill>
                  <a:srgbClr val="FF0000"/>
                </a:solidFill>
              </a:rPr>
              <a:t>entire</a:t>
            </a:r>
            <a:r>
              <a:rPr lang="fr-FR" i="1" dirty="0">
                <a:solidFill>
                  <a:srgbClr val="FF0000"/>
                </a:solidFill>
              </a:rPr>
              <a:t> system </a:t>
            </a:r>
            <a:r>
              <a:rPr lang="fr-FR" i="1" dirty="0" err="1">
                <a:solidFill>
                  <a:srgbClr val="FF0000"/>
                </a:solidFill>
              </a:rPr>
              <a:t>is</a:t>
            </a:r>
            <a:r>
              <a:rPr lang="fr-FR" i="1" dirty="0">
                <a:solidFill>
                  <a:srgbClr val="FF0000"/>
                </a:solidFill>
              </a:rPr>
              <a:t> </a:t>
            </a:r>
            <a:r>
              <a:rPr lang="fr-FR" i="1" dirty="0" err="1">
                <a:solidFill>
                  <a:srgbClr val="FF0000"/>
                </a:solidFill>
              </a:rPr>
              <a:t>quantified</a:t>
            </a:r>
            <a:r>
              <a:rPr lang="fr-FR" i="1" dirty="0">
                <a:solidFill>
                  <a:srgbClr val="FF0000"/>
                </a:solidFill>
              </a:rPr>
              <a:t> </a:t>
            </a:r>
            <a:r>
              <a:rPr lang="fr-FR" dirty="0"/>
              <a:t>for one or more </a:t>
            </a:r>
            <a:r>
              <a:rPr lang="fr-FR" dirty="0" err="1"/>
              <a:t>materials</a:t>
            </a:r>
            <a:r>
              <a:rPr lang="fr-FR" dirty="0"/>
              <a:t>.</a:t>
            </a:r>
            <a:endParaRPr dirty="0"/>
          </a:p>
          <a:p>
            <a:pPr marL="571500" lvl="1" indent="-228600">
              <a:buFont typeface="+mj-lt"/>
              <a:buAutoNum type="arabicPeriod"/>
              <a:tabLst>
                <a:tab pos="358775" algn="l"/>
                <a:tab pos="1438275" algn="l"/>
              </a:tabLst>
              <a:defRPr/>
            </a:pPr>
            <a:r>
              <a:rPr lang="fr-FR" dirty="0"/>
              <a:t> </a:t>
            </a:r>
            <a:r>
              <a:rPr lang="fr-FR" dirty="0">
                <a:solidFill>
                  <a:srgbClr val="0070C0"/>
                </a:solidFill>
              </a:rPr>
              <a:t>MFA</a:t>
            </a:r>
            <a:r>
              <a:rPr lang="fr-FR" dirty="0"/>
              <a:t> &amp; </a:t>
            </a:r>
            <a:r>
              <a:rPr lang="fr-FR" dirty="0">
                <a:solidFill>
                  <a:srgbClr val="00B050"/>
                </a:solidFill>
              </a:rPr>
              <a:t>ACV</a:t>
            </a:r>
            <a:r>
              <a:rPr lang="fr-FR" dirty="0"/>
              <a:t>	: The quantification of the system </a:t>
            </a:r>
            <a:r>
              <a:rPr lang="fr-FR" dirty="0" err="1"/>
              <a:t>is</a:t>
            </a:r>
            <a:r>
              <a:rPr lang="fr-FR" dirty="0"/>
              <a:t> </a:t>
            </a:r>
            <a:r>
              <a:rPr lang="fr-FR" dirty="0" err="1"/>
              <a:t>valid</a:t>
            </a:r>
            <a:r>
              <a:rPr lang="fr-FR" dirty="0"/>
              <a:t> for a </a:t>
            </a:r>
            <a:r>
              <a:rPr lang="fr-FR" i="1" dirty="0">
                <a:solidFill>
                  <a:srgbClr val="FF0000"/>
                </a:solidFill>
              </a:rPr>
              <a:t>certain </a:t>
            </a:r>
            <a:r>
              <a:rPr lang="fr-FR" i="1" dirty="0" err="1">
                <a:solidFill>
                  <a:srgbClr val="FF0000"/>
                </a:solidFill>
              </a:rPr>
              <a:t>period</a:t>
            </a:r>
            <a:r>
              <a:rPr lang="fr-FR" i="1" dirty="0">
                <a:solidFill>
                  <a:srgbClr val="FF0000"/>
                </a:solidFill>
              </a:rPr>
              <a:t> of time </a:t>
            </a:r>
            <a:r>
              <a:rPr lang="fr-FR" dirty="0"/>
              <a:t>(</a:t>
            </a:r>
            <a:r>
              <a:rPr lang="fr-FR" dirty="0" err="1"/>
              <a:t>Measurement</a:t>
            </a:r>
            <a:r>
              <a:rPr lang="fr-FR" dirty="0"/>
              <a:t> </a:t>
            </a:r>
            <a:r>
              <a:rPr lang="fr-FR" dirty="0" err="1"/>
              <a:t>interval</a:t>
            </a:r>
            <a:r>
              <a:rPr lang="fr-FR" dirty="0"/>
              <a:t>).</a:t>
            </a:r>
            <a:endParaRPr dirty="0"/>
          </a:p>
          <a:p>
            <a:pPr marL="571500" lvl="1" indent="-228600">
              <a:buFont typeface="+mj-lt"/>
              <a:buAutoNum type="arabicPeriod"/>
              <a:tabLst>
                <a:tab pos="358775" algn="l"/>
                <a:tab pos="1438275" algn="l"/>
              </a:tabLst>
              <a:defRPr/>
            </a:pPr>
            <a:r>
              <a:rPr lang="fr-FR" dirty="0"/>
              <a:t> </a:t>
            </a:r>
            <a:r>
              <a:rPr lang="fr-FR" dirty="0">
                <a:solidFill>
                  <a:srgbClr val="0070C0"/>
                </a:solidFill>
              </a:rPr>
              <a:t>MFA </a:t>
            </a:r>
            <a:r>
              <a:rPr lang="fr-FR" dirty="0" err="1">
                <a:solidFill>
                  <a:srgbClr val="0070C0"/>
                </a:solidFill>
              </a:rPr>
              <a:t>alone</a:t>
            </a:r>
            <a:r>
              <a:rPr lang="fr-FR" dirty="0"/>
              <a:t> 	: All </a:t>
            </a:r>
            <a:r>
              <a:rPr lang="fr-FR" dirty="0" err="1"/>
              <a:t>processes</a:t>
            </a:r>
            <a:r>
              <a:rPr lang="fr-FR" dirty="0"/>
              <a:t> in the system must </a:t>
            </a:r>
            <a:r>
              <a:rPr lang="fr-FR" dirty="0" err="1"/>
              <a:t>be</a:t>
            </a:r>
            <a:r>
              <a:rPr lang="fr-FR" dirty="0"/>
              <a:t> </a:t>
            </a:r>
            <a:r>
              <a:rPr lang="fr-FR" i="1" dirty="0">
                <a:solidFill>
                  <a:srgbClr val="FF0000"/>
                </a:solidFill>
              </a:rPr>
              <a:t>in balance</a:t>
            </a:r>
            <a:r>
              <a:rPr lang="fr-FR" dirty="0"/>
              <a:t> (flow conservation).</a:t>
            </a:r>
            <a:endParaRPr dirty="0"/>
          </a:p>
          <a:p>
            <a:pPr>
              <a:tabLst>
                <a:tab pos="358775" algn="l"/>
              </a:tabLst>
              <a:defRPr/>
            </a:pPr>
            <a:endParaRPr lang="fr-FR" dirty="0"/>
          </a:p>
          <a:p>
            <a:pPr>
              <a:tabLst>
                <a:tab pos="358775" algn="l"/>
              </a:tabLst>
              <a:defRPr/>
            </a:pPr>
            <a:r>
              <a:rPr lang="fr-FR" dirty="0"/>
              <a:t>In </a:t>
            </a:r>
            <a:r>
              <a:rPr lang="fr-FR" dirty="0" err="1"/>
              <a:t>our</a:t>
            </a:r>
            <a:r>
              <a:rPr lang="fr-FR" dirty="0"/>
              <a:t> opinion, 2 points of </a:t>
            </a:r>
            <a:r>
              <a:rPr lang="fr-FR" dirty="0" err="1"/>
              <a:t>view</a:t>
            </a:r>
            <a:r>
              <a:rPr lang="fr-FR" dirty="0"/>
              <a:t>≠:</a:t>
            </a:r>
            <a:endParaRPr dirty="0"/>
          </a:p>
          <a:p>
            <a:pPr lvl="1">
              <a:tabLst>
                <a:tab pos="1076325" algn="l"/>
                <a:tab pos="1703388" algn="l"/>
                <a:tab pos="4395788" algn="l"/>
                <a:tab pos="5383213" algn="l"/>
              </a:tabLst>
              <a:defRPr/>
            </a:pPr>
            <a:r>
              <a:rPr lang="fr-FR" dirty="0">
                <a:solidFill>
                  <a:srgbClr val="00B050"/>
                </a:solidFill>
              </a:rPr>
              <a:t>LCA: Product</a:t>
            </a:r>
            <a:r>
              <a:rPr lang="fr-FR" dirty="0"/>
              <a:t>	(</a:t>
            </a:r>
            <a:r>
              <a:rPr lang="fr-FR" dirty="0" err="1"/>
              <a:t>Quantities</a:t>
            </a:r>
            <a:r>
              <a:rPr lang="fr-FR" dirty="0"/>
              <a:t> by </a:t>
            </a:r>
            <a:r>
              <a:rPr lang="fr-FR" dirty="0" err="1"/>
              <a:t>functional</a:t>
            </a:r>
            <a:r>
              <a:rPr lang="fr-FR" dirty="0"/>
              <a:t> unit,	e.g. </a:t>
            </a:r>
            <a:r>
              <a:rPr lang="fr-FR" dirty="0">
                <a:solidFill>
                  <a:srgbClr val="00B050"/>
                </a:solidFill>
              </a:rPr>
              <a:t>k</a:t>
            </a:r>
            <a:r>
              <a:rPr lang="fr-FR" baseline="-25000" dirty="0">
                <a:solidFill>
                  <a:srgbClr val="00B050"/>
                </a:solidFill>
              </a:rPr>
              <a:t>CO2</a:t>
            </a:r>
            <a:r>
              <a:rPr lang="fr-FR" dirty="0"/>
              <a:t>)	  </a:t>
            </a:r>
            <a:r>
              <a:rPr lang="fr-FR" dirty="0" err="1"/>
              <a:t>Multiflow</a:t>
            </a:r>
            <a:endParaRPr dirty="0"/>
          </a:p>
          <a:p>
            <a:pPr lvl="1">
              <a:tabLst>
                <a:tab pos="1076325" algn="l"/>
                <a:tab pos="1703388" algn="l"/>
                <a:tab pos="4395788" algn="l"/>
                <a:tab pos="5383213" algn="l"/>
              </a:tabLst>
              <a:defRPr/>
            </a:pPr>
            <a:r>
              <a:rPr lang="fr-FR" dirty="0">
                <a:solidFill>
                  <a:srgbClr val="0070C0"/>
                </a:solidFill>
              </a:rPr>
              <a:t>MFA: System</a:t>
            </a:r>
            <a:r>
              <a:rPr lang="fr-FR" dirty="0"/>
              <a:t>	(</a:t>
            </a:r>
            <a:r>
              <a:rPr lang="fr-FR" dirty="0" err="1"/>
              <a:t>quantities</a:t>
            </a:r>
            <a:r>
              <a:rPr lang="fr-FR" dirty="0"/>
              <a:t> per unit of time, </a:t>
            </a:r>
            <a:r>
              <a:rPr lang="fr-FR" dirty="0" err="1"/>
              <a:t>because</a:t>
            </a:r>
            <a:r>
              <a:rPr lang="fr-FR" dirty="0"/>
              <a:t> flow,	e.g. </a:t>
            </a:r>
            <a:r>
              <a:rPr lang="fr-FR" dirty="0">
                <a:solidFill>
                  <a:srgbClr val="0070C0"/>
                </a:solidFill>
              </a:rPr>
              <a:t>k</a:t>
            </a:r>
            <a:r>
              <a:rPr lang="fr-FR" baseline="-25000" dirty="0">
                <a:solidFill>
                  <a:srgbClr val="0070C0"/>
                </a:solidFill>
              </a:rPr>
              <a:t>CO2</a:t>
            </a:r>
            <a:r>
              <a:rPr lang="fr-FR" dirty="0">
                <a:solidFill>
                  <a:srgbClr val="0070C0"/>
                </a:solidFill>
              </a:rPr>
              <a:t>/</a:t>
            </a:r>
            <a:r>
              <a:rPr lang="fr-FR" dirty="0" err="1">
                <a:solidFill>
                  <a:srgbClr val="0070C0"/>
                </a:solidFill>
              </a:rPr>
              <a:t>year</a:t>
            </a:r>
            <a:r>
              <a:rPr lang="fr-FR" dirty="0"/>
              <a:t>) 	</a:t>
            </a:r>
            <a:r>
              <a:rPr lang="fr-FR" dirty="0" err="1"/>
              <a:t>Multiflow</a:t>
            </a:r>
            <a:r>
              <a:rPr lang="fr-FR" dirty="0"/>
              <a:t> (</a:t>
            </a:r>
            <a:r>
              <a:rPr lang="fr-FR" dirty="0" err="1"/>
              <a:t>except</a:t>
            </a:r>
            <a:r>
              <a:rPr lang="fr-FR" dirty="0"/>
              <a:t> </a:t>
            </a:r>
            <a:r>
              <a:rPr lang="fr-FR" dirty="0" err="1"/>
              <a:t>during</a:t>
            </a:r>
            <a:r>
              <a:rPr lang="fr-FR" dirty="0"/>
              <a:t> </a:t>
            </a:r>
            <a:r>
              <a:rPr lang="fr-FR" dirty="0" err="1"/>
              <a:t>this</a:t>
            </a:r>
            <a:r>
              <a:rPr lang="fr-FR" dirty="0"/>
              <a:t> session)</a:t>
            </a:r>
            <a:endParaRPr dirty="0"/>
          </a:p>
          <a:p>
            <a:pPr marL="0" indent="0">
              <a:buNone/>
              <a:tabLst>
                <a:tab pos="358775" algn="l"/>
              </a:tabLst>
              <a:defRPr/>
            </a:pPr>
            <a:endParaRPr lang="fr-FR" dirty="0"/>
          </a:p>
          <a:p>
            <a:pPr>
              <a:tabLst>
                <a:tab pos="358775" algn="l"/>
                <a:tab pos="2419350" algn="l"/>
              </a:tabLst>
              <a:defRPr/>
            </a:pPr>
            <a:r>
              <a:rPr lang="fr-FR" dirty="0" err="1"/>
              <a:t>GaBi</a:t>
            </a:r>
            <a:r>
              <a:rPr lang="fr-FR" dirty="0"/>
              <a:t> software </a:t>
            </a:r>
            <a:r>
              <a:rPr lang="fr-FR" dirty="0" err="1"/>
              <a:t>from</a:t>
            </a:r>
            <a:r>
              <a:rPr lang="fr-FR" dirty="0"/>
              <a:t>	</a:t>
            </a:r>
            <a:r>
              <a:rPr lang="fr-FR" dirty="0" err="1"/>
              <a:t>handles</a:t>
            </a:r>
            <a:r>
              <a:rPr lang="fr-FR" dirty="0"/>
              <a:t> LCA and MFA.</a:t>
            </a:r>
            <a:endParaRPr i="1" dirty="0">
              <a:solidFill>
                <a:srgbClr val="FF0000"/>
              </a:solidFill>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5</a:t>
            </a:fld>
            <a:endParaRPr lang="fr-FR"/>
          </a:p>
        </p:txBody>
      </p:sp>
      <p:sp>
        <p:nvSpPr>
          <p:cNvPr id="6" name="Title 3"/>
          <p:cNvSpPr>
            <a:spLocks noGrp="1"/>
          </p:cNvSpPr>
          <p:nvPr>
            <p:ph type="title"/>
          </p:nvPr>
        </p:nvSpPr>
        <p:spPr bwMode="auto"/>
        <p:txBody>
          <a:bodyPr/>
          <a:lstStyle/>
          <a:p>
            <a:pPr>
              <a:defRPr/>
            </a:pPr>
            <a:r>
              <a:rPr lang="fr-FR"/>
              <a:t>Differences between MFA and LCA</a:t>
            </a:r>
            <a:endParaRPr dirty="0"/>
          </a:p>
        </p:txBody>
      </p:sp>
      <p:sp>
        <p:nvSpPr>
          <p:cNvPr id="7"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pic>
        <p:nvPicPr>
          <p:cNvPr id="2052" name="Picture 4" descr="Sphera Logo"/>
          <p:cNvPicPr>
            <a:picLocks noChangeAspect="1" noChangeArrowheads="1"/>
          </p:cNvPicPr>
          <p:nvPr/>
        </p:nvPicPr>
        <p:blipFill>
          <a:blip r:embed="rId4"/>
          <a:stretch/>
        </p:blipFill>
        <p:spPr bwMode="auto">
          <a:xfrm>
            <a:off x="2123728" y="2859782"/>
            <a:ext cx="792087" cy="1934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6</a:t>
            </a:fld>
            <a:endParaRPr lang="fr-FR"/>
          </a:p>
        </p:txBody>
      </p:sp>
      <p:sp>
        <p:nvSpPr>
          <p:cNvPr id="5" name="Title 3"/>
          <p:cNvSpPr>
            <a:spLocks noGrp="1"/>
          </p:cNvSpPr>
          <p:nvPr>
            <p:ph type="title"/>
          </p:nvPr>
        </p:nvSpPr>
        <p:spPr bwMode="auto"/>
        <p:txBody>
          <a:bodyPr/>
          <a:lstStyle/>
          <a:p>
            <a:pPr>
              <a:defRPr/>
            </a:pPr>
            <a:r>
              <a:rPr lang="fr-FR"/>
              <a:t>Structure of an MFA</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36609"/>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11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08555"/>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07653"/>
            <a:ext cx="3095719" cy="246221"/>
          </a:xfrm>
          <a:prstGeom prst="rect">
            <a:avLst/>
          </a:prstGeom>
          <a:noFill/>
          <a:effectLst/>
        </p:spPr>
        <p:txBody>
          <a:bodyPr wrap="none" rtlCol="0">
            <a:spAutoFit/>
          </a:bodyPr>
          <a:lstStyle/>
          <a:p>
            <a:pPr>
              <a:defRPr/>
            </a:pPr>
            <a:r>
              <a:rPr lang="fr-FR" sz="1000"/>
              <a:t>System boundary: Chemical element x, country y, year z</a:t>
            </a:r>
            <a:endParaRPr dirty="0"/>
          </a:p>
        </p:txBody>
      </p:sp>
      <p:sp>
        <p:nvSpPr>
          <p:cNvPr id="11" name="Rectangle 11"/>
          <p:cNvSpPr/>
          <p:nvPr/>
        </p:nvSpPr>
        <p:spPr bwMode="auto">
          <a:xfrm>
            <a:off x="2726141" y="29555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2708"/>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0229"/>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1578"/>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58773"/>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56294"/>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48090"/>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48090"/>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48090"/>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099195"/>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2490"/>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1618"/>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6946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47"/>
          <p:cNvSpPr/>
          <p:nvPr/>
        </p:nvSpPr>
        <p:spPr bwMode="auto">
          <a:xfrm>
            <a:off x="4878589" y="452689"/>
            <a:ext cx="1021078" cy="166730"/>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5" name="ZoneTexte 48"/>
          <p:cNvSpPr/>
          <p:nvPr/>
        </p:nvSpPr>
        <p:spPr bwMode="auto">
          <a:xfrm>
            <a:off x="5892995" y="372601"/>
            <a:ext cx="3251005" cy="830997"/>
          </a:xfrm>
          <a:prstGeom prst="rect">
            <a:avLst/>
          </a:prstGeom>
          <a:noFill/>
        </p:spPr>
        <p:txBody>
          <a:bodyPr wrap="square" rtlCol="0">
            <a:spAutoFit/>
          </a:bodyPr>
          <a:lstStyle/>
          <a:p>
            <a:pPr>
              <a:defRPr/>
            </a:pPr>
            <a:r>
              <a:rPr lang="fr-FR" sz="1200" b="1" dirty="0"/>
              <a:t>System </a:t>
            </a:r>
            <a:r>
              <a:rPr lang="fr-FR" sz="1200" b="1" dirty="0" err="1"/>
              <a:t>Boundary</a:t>
            </a:r>
            <a:br>
              <a:rPr lang="fr-FR" sz="1200" b="1" dirty="0"/>
            </a:br>
            <a:r>
              <a:rPr lang="fr-FR" sz="1200" dirty="0"/>
              <a:t>Shows </a:t>
            </a:r>
            <a:r>
              <a:rPr lang="fr-FR" sz="1200" dirty="0" err="1"/>
              <a:t>which</a:t>
            </a:r>
            <a:r>
              <a:rPr lang="fr-FR" sz="1200" dirty="0"/>
              <a:t> </a:t>
            </a:r>
            <a:r>
              <a:rPr lang="fr-FR" sz="1200" dirty="0" err="1"/>
              <a:t>processes</a:t>
            </a:r>
            <a:r>
              <a:rPr lang="fr-FR" sz="1200" dirty="0"/>
              <a:t> </a:t>
            </a:r>
            <a:r>
              <a:rPr lang="fr-FR" sz="1200" dirty="0" err="1"/>
              <a:t>belong</a:t>
            </a:r>
            <a:r>
              <a:rPr lang="fr-FR" sz="1200" dirty="0"/>
              <a:t> to the system </a:t>
            </a:r>
            <a:r>
              <a:rPr lang="fr-FR" sz="1200" dirty="0" err="1"/>
              <a:t>under</a:t>
            </a:r>
            <a:r>
              <a:rPr lang="fr-FR" sz="1200" dirty="0"/>
              <a:t> </a:t>
            </a:r>
            <a:r>
              <a:rPr lang="fr-FR" sz="1200" dirty="0" err="1"/>
              <a:t>study</a:t>
            </a:r>
            <a:r>
              <a:rPr lang="fr-FR" sz="1200" dirty="0"/>
              <a:t>. The system must </a:t>
            </a:r>
            <a:r>
              <a:rPr lang="fr-FR" sz="1200" dirty="0" err="1"/>
              <a:t>be</a:t>
            </a:r>
            <a:r>
              <a:rPr lang="fr-FR" sz="1200" dirty="0"/>
              <a:t> </a:t>
            </a:r>
            <a:r>
              <a:rPr lang="fr-FR" sz="1200" dirty="0" err="1"/>
              <a:t>specified</a:t>
            </a:r>
            <a:r>
              <a:rPr lang="fr-FR" sz="1200" dirty="0"/>
              <a:t> in </a:t>
            </a:r>
            <a:r>
              <a:rPr lang="fr-FR" sz="1200" dirty="0" err="1"/>
              <a:t>space</a:t>
            </a:r>
            <a:r>
              <a:rPr lang="fr-FR" sz="1200" dirty="0"/>
              <a:t> and time.</a:t>
            </a:r>
          </a:p>
        </p:txBody>
      </p:sp>
      <p:cxnSp>
        <p:nvCxnSpPr>
          <p:cNvPr id="26" name="Connecteur droit avec flèche 51"/>
          <p:cNvCxnSpPr>
            <a:cxnSpLocks/>
          </p:cNvCxnSpPr>
          <p:nvPr/>
        </p:nvCxnSpPr>
        <p:spPr bwMode="auto">
          <a:xfrm>
            <a:off x="4878589" y="1434214"/>
            <a:ext cx="102107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52"/>
          <p:cNvSpPr/>
          <p:nvPr/>
        </p:nvSpPr>
        <p:spPr bwMode="auto">
          <a:xfrm>
            <a:off x="5892994" y="1277347"/>
            <a:ext cx="2927478" cy="646331"/>
          </a:xfrm>
          <a:prstGeom prst="rect">
            <a:avLst/>
          </a:prstGeom>
          <a:noFill/>
        </p:spPr>
        <p:txBody>
          <a:bodyPr wrap="square" rtlCol="0">
            <a:spAutoFit/>
          </a:bodyPr>
          <a:lstStyle/>
          <a:p>
            <a:pPr>
              <a:defRPr/>
            </a:pPr>
            <a:r>
              <a:rPr lang="fr-FR" sz="1200" b="1" dirty="0"/>
              <a:t>Flow</a:t>
            </a:r>
            <a:br>
              <a:rPr lang="fr-FR" sz="1200" b="1" dirty="0"/>
            </a:br>
            <a:r>
              <a:rPr lang="fr-FR" sz="1200" dirty="0" err="1"/>
              <a:t>Transporting</a:t>
            </a:r>
            <a:r>
              <a:rPr lang="fr-FR" sz="1200" dirty="0"/>
              <a:t> </a:t>
            </a:r>
            <a:r>
              <a:rPr lang="fr-FR" sz="1200" dirty="0" err="1"/>
              <a:t>material</a:t>
            </a:r>
            <a:r>
              <a:rPr lang="fr-FR" sz="1200" dirty="0"/>
              <a:t> </a:t>
            </a:r>
            <a:r>
              <a:rPr lang="fr-FR" sz="1200" dirty="0" err="1"/>
              <a:t>products</a:t>
            </a:r>
            <a:r>
              <a:rPr lang="fr-FR" sz="1200" dirty="0"/>
              <a:t> or </a:t>
            </a:r>
            <a:r>
              <a:rPr lang="fr-FR" sz="1200" dirty="0" err="1"/>
              <a:t>energy</a:t>
            </a:r>
            <a:r>
              <a:rPr lang="fr-FR" sz="1200" dirty="0"/>
              <a:t> </a:t>
            </a:r>
            <a:r>
              <a:rPr lang="fr-FR" sz="1200" dirty="0" err="1"/>
              <a:t>through</a:t>
            </a:r>
            <a:r>
              <a:rPr lang="fr-FR" sz="1200" dirty="0"/>
              <a:t> the system.</a:t>
            </a:r>
          </a:p>
        </p:txBody>
      </p:sp>
      <p:sp>
        <p:nvSpPr>
          <p:cNvPr id="29" name="Rectangle 57"/>
          <p:cNvSpPr/>
          <p:nvPr/>
        </p:nvSpPr>
        <p:spPr bwMode="auto">
          <a:xfrm>
            <a:off x="4878589" y="204964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30" name="Rectangle 58"/>
          <p:cNvSpPr/>
          <p:nvPr/>
        </p:nvSpPr>
        <p:spPr bwMode="auto">
          <a:xfrm>
            <a:off x="5065128" y="250683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1" name="Connecteur droit avec flèche 59"/>
          <p:cNvCxnSpPr>
            <a:cxnSpLocks/>
          </p:cNvCxnSpPr>
          <p:nvPr/>
        </p:nvCxnSpPr>
        <p:spPr bwMode="auto">
          <a:xfrm>
            <a:off x="5616641" y="230435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62"/>
          <p:cNvSpPr/>
          <p:nvPr/>
        </p:nvSpPr>
        <p:spPr bwMode="auto">
          <a:xfrm>
            <a:off x="5892994" y="1969552"/>
            <a:ext cx="3143502" cy="1569660"/>
          </a:xfrm>
          <a:prstGeom prst="rect">
            <a:avLst/>
          </a:prstGeom>
          <a:noFill/>
        </p:spPr>
        <p:txBody>
          <a:bodyPr wrap="square" rtlCol="0">
            <a:spAutoFit/>
          </a:bodyPr>
          <a:lstStyle/>
          <a:p>
            <a:pPr>
              <a:defRPr/>
            </a:pPr>
            <a:r>
              <a:rPr lang="fr-FR" sz="1200" b="1" dirty="0"/>
              <a:t>Process </a:t>
            </a:r>
            <a:r>
              <a:rPr lang="fr-FR" sz="1200" b="1" dirty="0" err="1"/>
              <a:t>with</a:t>
            </a:r>
            <a:r>
              <a:rPr lang="fr-FR" sz="1200" b="1" dirty="0"/>
              <a:t> </a:t>
            </a:r>
            <a:r>
              <a:rPr lang="fr-FR" sz="1200" b="1" dirty="0" err="1"/>
              <a:t>number</a:t>
            </a:r>
            <a:r>
              <a:rPr lang="fr-FR" sz="1200" b="1" dirty="0"/>
              <a:t>, </a:t>
            </a:r>
            <a:r>
              <a:rPr lang="fr-FR" sz="1200" b="1" dirty="0" err="1"/>
              <a:t>internal</a:t>
            </a:r>
            <a:r>
              <a:rPr lang="fr-FR" sz="1200" b="1" dirty="0"/>
              <a:t> stock</a:t>
            </a:r>
            <a:br>
              <a:rPr lang="fr-FR" sz="1200" b="1" dirty="0"/>
            </a:br>
            <a:r>
              <a:rPr lang="fr-FR" sz="1200" b="1" dirty="0"/>
              <a:t>and stock change
</a:t>
            </a:r>
            <a:r>
              <a:rPr lang="fr-FR" sz="1200" dirty="0"/>
              <a:t>An </a:t>
            </a:r>
            <a:r>
              <a:rPr lang="fr-FR" sz="1200" dirty="0" err="1"/>
              <a:t>element</a:t>
            </a:r>
            <a:r>
              <a:rPr lang="fr-FR" sz="1200" dirty="0"/>
              <a:t> of a system in </a:t>
            </a:r>
            <a:r>
              <a:rPr lang="fr-FR" sz="1200" dirty="0" err="1"/>
              <a:t>which</a:t>
            </a:r>
            <a:r>
              <a:rPr lang="fr-FR" sz="1200" dirty="0"/>
              <a:t> </a:t>
            </a:r>
            <a:r>
              <a:rPr lang="fr-FR" sz="1200" dirty="0" err="1"/>
              <a:t>matter</a:t>
            </a:r>
            <a:r>
              <a:rPr lang="fr-FR" sz="1200" dirty="0"/>
              <a:t> or </a:t>
            </a:r>
            <a:r>
              <a:rPr lang="fr-FR" sz="1200" dirty="0" err="1"/>
              <a:t>energy</a:t>
            </a:r>
            <a:r>
              <a:rPr lang="fr-FR" sz="1200" dirty="0"/>
              <a:t> </a:t>
            </a:r>
            <a:r>
              <a:rPr lang="fr-FR" sz="1200" dirty="0" err="1"/>
              <a:t>is</a:t>
            </a:r>
            <a:r>
              <a:rPr lang="fr-FR" sz="1200" dirty="0"/>
              <a:t> </a:t>
            </a:r>
            <a:r>
              <a:rPr lang="fr-FR" sz="1200" dirty="0" err="1"/>
              <a:t>processed</a:t>
            </a:r>
            <a:r>
              <a:rPr lang="fr-FR" sz="1200" dirty="0"/>
              <a:t>, </a:t>
            </a:r>
            <a:r>
              <a:rPr lang="fr-FR" sz="1200" dirty="0" err="1"/>
              <a:t>stored</a:t>
            </a:r>
            <a:r>
              <a:rPr lang="fr-FR" sz="1200" dirty="0"/>
              <a:t> or </a:t>
            </a:r>
            <a:r>
              <a:rPr lang="fr-FR" sz="1200" dirty="0" err="1"/>
              <a:t>distributed</a:t>
            </a:r>
            <a:r>
              <a:rPr lang="fr-FR" sz="1200" dirty="0"/>
              <a:t>.</a:t>
            </a:r>
            <a:br>
              <a:rPr lang="fr-FR" sz="1200" dirty="0"/>
            </a:br>
            <a:r>
              <a:rPr lang="fr-FR" sz="1200" dirty="0"/>
              <a:t>A flow </a:t>
            </a:r>
            <a:r>
              <a:rPr lang="fr-FR" sz="1200" dirty="0" err="1"/>
              <a:t>always</a:t>
            </a:r>
            <a:r>
              <a:rPr lang="fr-FR" sz="1200" dirty="0"/>
              <a:t> </a:t>
            </a:r>
            <a:r>
              <a:rPr lang="fr-FR" sz="1200" dirty="0" err="1"/>
              <a:t>connects</a:t>
            </a:r>
            <a:r>
              <a:rPr lang="fr-FR" sz="1200" dirty="0"/>
              <a:t> </a:t>
            </a:r>
            <a:r>
              <a:rPr lang="fr-FR" sz="1200" dirty="0" err="1"/>
              <a:t>either</a:t>
            </a:r>
            <a:r>
              <a:rPr lang="fr-FR" sz="1200" dirty="0"/>
              <a:t> </a:t>
            </a:r>
            <a:r>
              <a:rPr lang="fr-FR" sz="1200" dirty="0" err="1"/>
              <a:t>two</a:t>
            </a:r>
            <a:r>
              <a:rPr lang="fr-FR" sz="1200" dirty="0"/>
              <a:t> </a:t>
            </a:r>
            <a:r>
              <a:rPr lang="fr-FR" sz="1200" dirty="0" err="1"/>
              <a:t>processes</a:t>
            </a:r>
            <a:r>
              <a:rPr lang="fr-FR" sz="1200" dirty="0"/>
              <a:t> or one process to the </a:t>
            </a:r>
            <a:r>
              <a:rPr lang="fr-FR" sz="1200" dirty="0" err="1"/>
              <a:t>environment</a:t>
            </a:r>
            <a:r>
              <a:rPr lang="fr-FR" sz="1200" dirty="0"/>
              <a:t>. It </a:t>
            </a:r>
            <a:r>
              <a:rPr lang="fr-FR" sz="1200" dirty="0" err="1"/>
              <a:t>is</a:t>
            </a:r>
            <a:r>
              <a:rPr lang="fr-FR" sz="1200" dirty="0"/>
              <a:t> </a:t>
            </a:r>
            <a:r>
              <a:rPr lang="fr-FR" sz="1200" dirty="0" err="1"/>
              <a:t>measured</a:t>
            </a:r>
            <a:r>
              <a:rPr lang="fr-FR" sz="1200" dirty="0"/>
              <a:t> over a time </a:t>
            </a:r>
            <a:r>
              <a:rPr lang="fr-FR" sz="1200" dirty="0" err="1"/>
              <a:t>interval</a:t>
            </a:r>
            <a:r>
              <a:rPr lang="fr-FR" sz="1200" dirty="0"/>
              <a:t> [t1, t2].</a:t>
            </a:r>
            <a:r>
              <a:rPr lang="fr-FR" sz="1200" b="1" dirty="0"/>
              <a:t>
</a:t>
            </a:r>
            <a:r>
              <a:rPr lang="fr-FR" sz="1200" dirty="0">
                <a:solidFill>
                  <a:srgbClr val="FF0000"/>
                </a:solidFill>
              </a:rPr>
              <a:t>0 (</a:t>
            </a:r>
            <a:r>
              <a:rPr lang="fr-FR" sz="1200" dirty="0" err="1">
                <a:solidFill>
                  <a:srgbClr val="FF0000"/>
                </a:solidFill>
              </a:rPr>
              <a:t>zero</a:t>
            </a:r>
            <a:r>
              <a:rPr lang="fr-FR" sz="1200" dirty="0">
                <a:solidFill>
                  <a:srgbClr val="FF0000"/>
                </a:solidFill>
              </a:rPr>
              <a:t>) </a:t>
            </a:r>
            <a:r>
              <a:rPr lang="fr-FR" sz="1200" dirty="0" err="1">
                <a:solidFill>
                  <a:srgbClr val="FF0000"/>
                </a:solidFill>
              </a:rPr>
              <a:t>represents</a:t>
            </a:r>
            <a:r>
              <a:rPr lang="fr-FR" sz="1200" dirty="0">
                <a:solidFill>
                  <a:srgbClr val="FF0000"/>
                </a:solidFill>
              </a:rPr>
              <a:t> the </a:t>
            </a:r>
            <a:r>
              <a:rPr lang="fr-FR" sz="1200" dirty="0" err="1">
                <a:solidFill>
                  <a:srgbClr val="FF0000"/>
                </a:solidFill>
              </a:rPr>
              <a:t>outside</a:t>
            </a:r>
            <a:r>
              <a:rPr lang="fr-FR" sz="1200" dirty="0">
                <a:solidFill>
                  <a:srgbClr val="FF0000"/>
                </a:solidFill>
              </a:rPr>
              <a:t> of the system.</a:t>
            </a:r>
            <a:endParaRPr dirty="0">
              <a:solidFill>
                <a:srgbClr val="FF0000"/>
              </a:solidFill>
            </a:endParaRPr>
          </a:p>
        </p:txBody>
      </p:sp>
      <p:sp>
        <p:nvSpPr>
          <p:cNvPr id="34" name="Rectangle 63"/>
          <p:cNvSpPr/>
          <p:nvPr/>
        </p:nvSpPr>
        <p:spPr bwMode="auto">
          <a:xfrm>
            <a:off x="5065128" y="3937919"/>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5" name="Connecteur droit avec flèche 64"/>
          <p:cNvCxnSpPr>
            <a:cxnSpLocks/>
          </p:cNvCxnSpPr>
          <p:nvPr/>
        </p:nvCxnSpPr>
        <p:spPr bwMode="auto">
          <a:xfrm>
            <a:off x="5616641" y="3735440"/>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ZoneTexte 65"/>
          <p:cNvSpPr/>
          <p:nvPr/>
        </p:nvSpPr>
        <p:spPr bwMode="auto">
          <a:xfrm>
            <a:off x="5892994" y="3581603"/>
            <a:ext cx="2837636" cy="646331"/>
          </a:xfrm>
          <a:prstGeom prst="rect">
            <a:avLst/>
          </a:prstGeom>
          <a:noFill/>
        </p:spPr>
        <p:txBody>
          <a:bodyPr wrap="none" rtlCol="0">
            <a:spAutoFit/>
          </a:bodyPr>
          <a:lstStyle/>
          <a:p>
            <a:pPr>
              <a:defRPr/>
            </a:pPr>
            <a:r>
              <a:rPr lang="fr-FR" sz="1200" b="1" dirty="0"/>
              <a:t>Stock</a:t>
            </a:r>
            <a:br>
              <a:rPr lang="fr-FR" sz="1200" b="1" dirty="0"/>
            </a:br>
            <a:r>
              <a:rPr lang="fr-FR" sz="1200" dirty="0"/>
              <a:t>Storage of </a:t>
            </a:r>
            <a:r>
              <a:rPr lang="fr-FR" sz="1200" dirty="0" err="1"/>
              <a:t>materials</a:t>
            </a:r>
            <a:r>
              <a:rPr lang="fr-FR" sz="1200" dirty="0"/>
              <a:t>, </a:t>
            </a:r>
            <a:r>
              <a:rPr lang="fr-FR" sz="1200" dirty="0" err="1"/>
              <a:t>products</a:t>
            </a:r>
            <a:r>
              <a:rPr lang="fr-FR" sz="1200" dirty="0"/>
              <a:t> or </a:t>
            </a:r>
            <a:r>
              <a:rPr lang="fr-FR" sz="1200" dirty="0" err="1"/>
              <a:t>energy</a:t>
            </a:r>
            <a:r>
              <a:rPr lang="fr-FR" sz="1200" dirty="0"/>
              <a:t>. </a:t>
            </a:r>
            <a:br>
              <a:rPr lang="fr-FR" sz="1200" dirty="0"/>
            </a:br>
            <a:r>
              <a:rPr lang="fr-FR" sz="1200" dirty="0"/>
              <a:t>It </a:t>
            </a:r>
            <a:r>
              <a:rPr lang="fr-FR" sz="1200" dirty="0" err="1"/>
              <a:t>is</a:t>
            </a:r>
            <a:r>
              <a:rPr lang="fr-FR" sz="1200" dirty="0"/>
              <a:t> </a:t>
            </a:r>
            <a:r>
              <a:rPr lang="fr-FR" sz="1200" dirty="0" err="1"/>
              <a:t>measured</a:t>
            </a:r>
            <a:r>
              <a:rPr lang="fr-FR" sz="1200" dirty="0"/>
              <a:t> at a </a:t>
            </a:r>
            <a:r>
              <a:rPr lang="fr-FR" sz="1200" dirty="0" err="1"/>
              <a:t>specific</a:t>
            </a:r>
            <a:r>
              <a:rPr lang="fr-FR" sz="1200" dirty="0"/>
              <a:t> date </a:t>
            </a:r>
            <a:r>
              <a:rPr lang="fr-FR" sz="1200" dirty="0" err="1"/>
              <a:t>t</a:t>
            </a:r>
            <a:r>
              <a:rPr lang="fr-FR" sz="12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7</a:t>
            </a:fld>
            <a:endParaRPr lang="fr-FR"/>
          </a:p>
        </p:txBody>
      </p:sp>
      <p:sp>
        <p:nvSpPr>
          <p:cNvPr id="5" name="Title 3"/>
          <p:cNvSpPr>
            <a:spLocks noGrp="1"/>
          </p:cNvSpPr>
          <p:nvPr>
            <p:ph type="title"/>
          </p:nvPr>
        </p:nvSpPr>
        <p:spPr bwMode="auto"/>
        <p:txBody>
          <a:bodyPr/>
          <a:lstStyle/>
          <a:p>
            <a:pPr>
              <a:defRPr/>
            </a:pPr>
            <a:r>
              <a:rPr lang="fr-FR"/>
              <a:t>System variables and settings</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095719" cy="246221"/>
          </a:xfrm>
          <a:prstGeom prst="rect">
            <a:avLst/>
          </a:prstGeom>
          <a:noFill/>
          <a:effectLst/>
        </p:spPr>
        <p:txBody>
          <a:bodyPr wrap="none" rtlCol="0">
            <a:spAutoFit/>
          </a:bodyPr>
          <a:lstStyle/>
          <a:p>
            <a:pPr>
              <a:defRPr/>
            </a:pPr>
            <a:r>
              <a:rPr lang="fr-FR" sz="1000"/>
              <a:t>System boundary: Chemical element x, country y, year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275606"/>
            <a:ext cx="4165959" cy="2492990"/>
          </a:xfrm>
          <a:prstGeom prst="rect">
            <a:avLst/>
          </a:prstGeom>
          <a:noFill/>
        </p:spPr>
        <p:txBody>
          <a:bodyPr wrap="square" rtlCol="0">
            <a:spAutoFit/>
          </a:bodyPr>
          <a:lstStyle/>
          <a:p>
            <a:pPr>
              <a:defRPr/>
            </a:pPr>
            <a:r>
              <a:rPr lang="fr-FR" sz="1200" b="1" dirty="0"/>
              <a:t>System variables</a:t>
            </a:r>
            <a:r>
              <a:rPr lang="fr-FR" sz="1200" dirty="0"/>
              <a:t> = stocks + stock changes + flows
</a:t>
            </a:r>
          </a:p>
          <a:p>
            <a:pPr marL="171450" indent="-171450">
              <a:buFont typeface="Arial" panose="020B0604020202020204" pitchFamily="34" charset="0"/>
              <a:buChar char="•"/>
              <a:defRPr/>
            </a:pPr>
            <a:r>
              <a:rPr lang="fr-FR" sz="1200" dirty="0"/>
              <a:t>Stocks: S</a:t>
            </a:r>
            <a:r>
              <a:rPr lang="fr-FR" sz="1200" baseline="-25000" dirty="0"/>
              <a:t>1</a:t>
            </a:r>
            <a:r>
              <a:rPr lang="fr-FR" sz="1200" dirty="0"/>
              <a:t>, S</a:t>
            </a:r>
            <a:r>
              <a:rPr lang="fr-FR" sz="1200" baseline="-25000" dirty="0"/>
              <a:t>3</a:t>
            </a:r>
            <a:r>
              <a:rPr lang="fr-FR" sz="1200" dirty="0"/>
              <a:t>
change in inventories (</a:t>
            </a:r>
            <a:r>
              <a:rPr lang="fr-FR" sz="1200" dirty="0">
                <a:solidFill>
                  <a:srgbClr val="FF0000"/>
                </a:solidFill>
              </a:rPr>
              <a:t>net addition </a:t>
            </a:r>
            <a:r>
              <a:rPr lang="fr-FR" sz="1200" dirty="0"/>
              <a:t>to inventories): </a:t>
            </a:r>
            <a:r>
              <a:rPr lang="el-GR" sz="1200" dirty="0"/>
              <a:t>Δ</a:t>
            </a:r>
            <a:r>
              <a:rPr lang="fr-FR" sz="1200" dirty="0"/>
              <a:t>S</a:t>
            </a:r>
            <a:r>
              <a:rPr lang="fr-FR" sz="1200" baseline="-25000" dirty="0"/>
              <a:t>1</a:t>
            </a:r>
            <a:r>
              <a:rPr lang="fr-FR" sz="1200" dirty="0"/>
              <a:t>, </a:t>
            </a:r>
            <a:r>
              <a:rPr lang="el-GR" sz="1200" dirty="0"/>
              <a:t>Δ</a:t>
            </a:r>
            <a:r>
              <a:rPr lang="fr-FR" sz="1200" dirty="0"/>
              <a:t>S</a:t>
            </a:r>
            <a:r>
              <a:rPr lang="fr-FR" sz="1200" baseline="-25000" dirty="0"/>
              <a:t>3</a:t>
            </a:r>
            <a:r>
              <a:rPr lang="fr-FR" sz="1200" dirty="0"/>
              <a:t>
flow: F</a:t>
            </a:r>
            <a:r>
              <a:rPr lang="fr-FR" sz="1200" baseline="-25000" dirty="0"/>
              <a:t>01</a:t>
            </a:r>
            <a:r>
              <a:rPr lang="fr-FR" sz="1200" dirty="0"/>
              <a:t>, F</a:t>
            </a:r>
            <a:r>
              <a:rPr lang="fr-FR" sz="1200" baseline="-25000" dirty="0"/>
              <a:t>12</a:t>
            </a:r>
            <a:r>
              <a:rPr lang="fr-FR" sz="1200" dirty="0"/>
              <a:t>, F</a:t>
            </a:r>
            <a:r>
              <a:rPr lang="fr-FR" sz="1200" baseline="-25000" dirty="0"/>
              <a:t>20</a:t>
            </a:r>
            <a:r>
              <a:rPr lang="fr-FR" sz="1200" dirty="0"/>
              <a:t>, F</a:t>
            </a:r>
            <a:r>
              <a:rPr lang="fr-FR" sz="1200" baseline="-25000" dirty="0"/>
              <a:t>23</a:t>
            </a:r>
            <a:r>
              <a:rPr lang="fr-FR" sz="1200" dirty="0"/>
              <a:t>, F</a:t>
            </a:r>
            <a:r>
              <a:rPr lang="fr-FR" sz="1200" baseline="-25000" dirty="0"/>
              <a:t>31</a:t>
            </a:r>
            <a:r>
              <a:rPr lang="fr-FR" sz="1200" dirty="0"/>
              <a:t>, F</a:t>
            </a:r>
            <a:r>
              <a:rPr lang="fr-FR" sz="1200" baseline="-25000" dirty="0"/>
              <a:t>30</a:t>
            </a:r>
            <a:r>
              <a:rPr lang="fr-FR" sz="1200" dirty="0"/>
              <a:t> </a:t>
            </a:r>
            <a:r>
              <a:rPr lang="fr-FR" sz="1200" dirty="0" err="1"/>
              <a:t>where</a:t>
            </a:r>
            <a:r>
              <a:rPr lang="fr-FR" sz="1200" dirty="0"/>
              <a:t> </a:t>
            </a:r>
            <a:r>
              <a:rPr lang="fr-FR" sz="1200" dirty="0">
                <a:solidFill>
                  <a:srgbClr val="FF0000"/>
                </a:solidFill>
              </a:rPr>
              <a:t>process 0 </a:t>
            </a:r>
            <a:r>
              <a:rPr lang="fr-FR" sz="1200" dirty="0" err="1">
                <a:solidFill>
                  <a:srgbClr val="FF0000"/>
                </a:solidFill>
              </a:rPr>
              <a:t>is</a:t>
            </a:r>
            <a:r>
              <a:rPr lang="fr-FR" sz="1200" dirty="0">
                <a:solidFill>
                  <a:srgbClr val="FF0000"/>
                </a:solidFill>
              </a:rPr>
              <a:t> </a:t>
            </a:r>
            <a:r>
              <a:rPr lang="fr-FR" sz="1200" dirty="0" err="1">
                <a:solidFill>
                  <a:srgbClr val="FF0000"/>
                </a:solidFill>
              </a:rPr>
              <a:t>outside</a:t>
            </a:r>
            <a:r>
              <a:rPr lang="fr-FR" sz="1200" dirty="0">
                <a:solidFill>
                  <a:srgbClr val="FF0000"/>
                </a:solidFill>
              </a:rPr>
              <a:t> the system</a:t>
            </a:r>
          </a:p>
          <a:p>
            <a:pPr marL="171450" indent="-171450">
              <a:buFont typeface="Arial" panose="020B0604020202020204" pitchFamily="34" charset="0"/>
              <a:buChar char="•"/>
              <a:defRPr/>
            </a:pPr>
            <a:endParaRPr lang="fr-FR" sz="1200" dirty="0"/>
          </a:p>
          <a:p>
            <a:pPr>
              <a:defRPr/>
            </a:pPr>
            <a:r>
              <a:rPr lang="fr-FR" sz="1200" b="1" dirty="0" err="1"/>
              <a:t>Parameter</a:t>
            </a:r>
            <a:r>
              <a:rPr lang="fr-FR" sz="1200" dirty="0"/>
              <a:t> = </a:t>
            </a:r>
            <a:r>
              <a:rPr lang="fr-FR" sz="1200" dirty="0" err="1"/>
              <a:t>additional</a:t>
            </a:r>
            <a:r>
              <a:rPr lang="fr-FR" sz="1200" dirty="0"/>
              <a:t> value </a:t>
            </a:r>
            <a:r>
              <a:rPr lang="fr-FR" sz="1200" dirty="0" err="1"/>
              <a:t>that</a:t>
            </a:r>
            <a:r>
              <a:rPr lang="fr-FR" sz="1200" dirty="0"/>
              <a:t> couples </a:t>
            </a:r>
            <a:r>
              <a:rPr lang="fr-FR" sz="1200" dirty="0" err="1"/>
              <a:t>different</a:t>
            </a:r>
            <a:r>
              <a:rPr lang="fr-FR" sz="1200" dirty="0"/>
              <a:t> variables by </a:t>
            </a:r>
            <a:r>
              <a:rPr lang="fr-FR" sz="1200" dirty="0" err="1"/>
              <a:t>equations</a:t>
            </a:r>
            <a:r>
              <a:rPr lang="fr-FR" sz="1200" dirty="0"/>
              <a:t>, e.g.:</a:t>
            </a:r>
          </a:p>
          <a:p>
            <a:pPr>
              <a:defRPr/>
            </a:pPr>
            <a:endParaRPr lang="fr-FR" sz="1200" dirty="0"/>
          </a:p>
          <a:p>
            <a:pPr marL="171450" indent="-171450">
              <a:buFont typeface="Arial" panose="020B0604020202020204" pitchFamily="34" charset="0"/>
              <a:buChar char="•"/>
              <a:defRPr/>
            </a:pPr>
            <a:r>
              <a:rPr lang="fr-FR" sz="1200" dirty="0"/>
              <a:t>F</a:t>
            </a:r>
            <a:r>
              <a:rPr lang="fr-FR" sz="1200" baseline="-25000" dirty="0"/>
              <a:t>23</a:t>
            </a:r>
            <a:r>
              <a:rPr lang="fr-FR" sz="1200" dirty="0"/>
              <a:t> = k.F</a:t>
            </a:r>
            <a:r>
              <a:rPr lang="fr-FR" sz="1200" baseline="-25000" dirty="0"/>
              <a:t>12</a:t>
            </a:r>
            <a:r>
              <a:rPr lang="fr-FR" sz="1200" dirty="0"/>
              <a:t> (e.g., k </a:t>
            </a:r>
            <a:r>
              <a:rPr lang="fr-FR" sz="1200" dirty="0" err="1"/>
              <a:t>is</a:t>
            </a:r>
            <a:r>
              <a:rPr lang="fr-FR" sz="1200" dirty="0"/>
              <a:t> the </a:t>
            </a:r>
            <a:r>
              <a:rPr lang="fr-FR" sz="1200" dirty="0" err="1"/>
              <a:t>non-quality</a:t>
            </a:r>
            <a:r>
              <a:rPr lang="fr-FR" sz="1200" dirty="0"/>
              <a:t> rate)
</a:t>
            </a:r>
            <a:r>
              <a:rPr lang="el-GR" sz="1200" dirty="0"/>
              <a:t>Δ</a:t>
            </a:r>
            <a:r>
              <a:rPr lang="fr-FR" sz="1200" dirty="0"/>
              <a:t>S</a:t>
            </a:r>
            <a:r>
              <a:rPr lang="fr-FR" sz="1200" baseline="-25000" dirty="0"/>
              <a:t>1</a:t>
            </a:r>
            <a:r>
              <a:rPr lang="fr-FR" sz="1200" dirty="0"/>
              <a:t> = 0.15.F</a:t>
            </a:r>
            <a:r>
              <a:rPr lang="fr-FR" sz="1200" baseline="-25000" dirty="0"/>
              <a:t>12</a:t>
            </a:r>
            <a:r>
              <a:rPr lang="fr-FR" sz="1200" dirty="0"/>
              <a:t>
</a:t>
            </a:r>
            <a:r>
              <a:rPr lang="el-GR" sz="1200" dirty="0"/>
              <a:t>Δ</a:t>
            </a:r>
            <a:r>
              <a:rPr lang="fr-FR" sz="1200" dirty="0"/>
              <a:t>S</a:t>
            </a:r>
            <a:r>
              <a:rPr lang="fr-FR" sz="1200" baseline="-25000" dirty="0"/>
              <a:t>3</a:t>
            </a:r>
            <a:r>
              <a:rPr lang="fr-FR" sz="1200" dirty="0"/>
              <a:t> = 0</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8</a:t>
            </a:fld>
            <a:endParaRPr lang="fr-FR"/>
          </a:p>
        </p:txBody>
      </p:sp>
      <p:sp>
        <p:nvSpPr>
          <p:cNvPr id="5" name="Title 3"/>
          <p:cNvSpPr>
            <a:spLocks noGrp="1"/>
          </p:cNvSpPr>
          <p:nvPr>
            <p:ph type="title"/>
          </p:nvPr>
        </p:nvSpPr>
        <p:spPr bwMode="auto"/>
        <p:txBody>
          <a:bodyPr/>
          <a:lstStyle/>
          <a:p>
            <a:pPr>
              <a:defRPr/>
            </a:pPr>
            <a:r>
              <a:rPr lang="fr-FR"/>
              <a:t>Example of properly defined but unquantified MFA</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2267744" y="1224006"/>
            <a:ext cx="4562937"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4174925"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 </a:t>
            </a:r>
            <a:r>
              <a:rPr lang="fr-FR" sz="1050">
                <a:solidFill>
                  <a:schemeClr val="tx1"/>
                </a:solidFill>
              </a:rPr>
              <a:t>Production</a:t>
            </a:r>
            <a:endParaRPr lang="fr-FR">
              <a:solidFill>
                <a:schemeClr val="tx1"/>
              </a:solidFill>
            </a:endParaRPr>
          </a:p>
        </p:txBody>
      </p:sp>
      <p:cxnSp>
        <p:nvCxnSpPr>
          <p:cNvPr id="9" name="Connecteur droit avec flèche 13"/>
          <p:cNvCxnSpPr>
            <a:cxnSpLocks/>
          </p:cNvCxnSpPr>
          <p:nvPr/>
        </p:nvCxnSpPr>
        <p:spPr bwMode="auto">
          <a:xfrm>
            <a:off x="2013021" y="1455402"/>
            <a:ext cx="216190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2169789" y="995051"/>
            <a:ext cx="2297424" cy="246221"/>
          </a:xfrm>
          <a:prstGeom prst="rect">
            <a:avLst/>
          </a:prstGeom>
          <a:noFill/>
          <a:effectLst/>
        </p:spPr>
        <p:txBody>
          <a:bodyPr wrap="none" rtlCol="0">
            <a:spAutoFit/>
          </a:bodyPr>
          <a:lstStyle/>
          <a:p>
            <a:pPr>
              <a:defRPr/>
            </a:pPr>
            <a:r>
              <a:rPr lang="fr-FR" sz="1000"/>
              <a:t>System boundary: cadmium, EU28, 2014</a:t>
            </a:r>
            <a:endParaRPr/>
          </a:p>
        </p:txBody>
      </p:sp>
      <p:sp>
        <p:nvSpPr>
          <p:cNvPr id="11" name="Rectangle 11"/>
          <p:cNvSpPr/>
          <p:nvPr/>
        </p:nvSpPr>
        <p:spPr bwMode="auto">
          <a:xfrm>
            <a:off x="4174925"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176213" indent="-176213">
              <a:defRPr/>
            </a:pPr>
            <a:r>
              <a:rPr lang="fr-FR" dirty="0">
                <a:solidFill>
                  <a:schemeClr val="tx1"/>
                </a:solidFill>
              </a:rPr>
              <a:t> 4 </a:t>
            </a:r>
            <a:r>
              <a:rPr lang="fr-FR" sz="1050" dirty="0">
                <a:solidFill>
                  <a:schemeClr val="tx1"/>
                </a:solidFill>
              </a:rPr>
              <a:t>Waste management</a:t>
            </a:r>
            <a:endParaRPr dirty="0"/>
          </a:p>
        </p:txBody>
      </p:sp>
      <p:sp>
        <p:nvSpPr>
          <p:cNvPr id="12" name="Rectangle 12"/>
          <p:cNvSpPr/>
          <p:nvPr/>
        </p:nvSpPr>
        <p:spPr bwMode="auto">
          <a:xfrm>
            <a:off x="436146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4932040"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24"/>
          <p:cNvSpPr/>
          <p:nvPr/>
        </p:nvSpPr>
        <p:spPr bwMode="auto">
          <a:xfrm>
            <a:off x="2476753" y="178897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1 </a:t>
            </a:r>
            <a:r>
              <a:rPr lang="fr-FR" sz="1050" dirty="0">
                <a:solidFill>
                  <a:schemeClr val="tx1"/>
                </a:solidFill>
              </a:rPr>
              <a:t>Mine</a:t>
            </a:r>
            <a:endParaRPr lang="fr-FR" dirty="0">
              <a:solidFill>
                <a:schemeClr val="tx1"/>
              </a:solidFill>
            </a:endParaRPr>
          </a:p>
        </p:txBody>
      </p:sp>
      <p:sp>
        <p:nvSpPr>
          <p:cNvPr id="16" name="Rectangle 25"/>
          <p:cNvSpPr/>
          <p:nvPr/>
        </p:nvSpPr>
        <p:spPr bwMode="auto">
          <a:xfrm>
            <a:off x="2663292" y="224617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7" name="Connecteur droit avec flèche 26"/>
          <p:cNvCxnSpPr>
            <a:cxnSpLocks/>
          </p:cNvCxnSpPr>
          <p:nvPr/>
        </p:nvCxnSpPr>
        <p:spPr bwMode="auto">
          <a:xfrm>
            <a:off x="3214805" y="204369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28"/>
          <p:cNvCxnSpPr>
            <a:cxnSpLocks/>
          </p:cNvCxnSpPr>
          <p:nvPr/>
        </p:nvCxnSpPr>
        <p:spPr bwMode="auto">
          <a:xfrm>
            <a:off x="2987292" y="1635487"/>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0"/>
          <p:cNvCxnSpPr>
            <a:cxnSpLocks/>
          </p:cNvCxnSpPr>
          <p:nvPr/>
        </p:nvCxnSpPr>
        <p:spPr bwMode="auto">
          <a:xfrm>
            <a:off x="5196004" y="16354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3"/>
          <p:cNvCxnSpPr>
            <a:cxnSpLocks/>
          </p:cNvCxnSpPr>
          <p:nvPr/>
        </p:nvCxnSpPr>
        <p:spPr bwMode="auto">
          <a:xfrm>
            <a:off x="2987292" y="1635487"/>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7"/>
          <p:cNvCxnSpPr>
            <a:cxnSpLocks/>
          </p:cNvCxnSpPr>
          <p:nvPr/>
        </p:nvCxnSpPr>
        <p:spPr bwMode="auto">
          <a:xfrm flipV="1">
            <a:off x="2987292" y="2386592"/>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39"/>
          <p:cNvCxnSpPr>
            <a:cxnSpLocks/>
            <a:stCxn id="11" idx="1"/>
          </p:cNvCxnSpPr>
          <p:nvPr/>
        </p:nvCxnSpPr>
        <p:spPr bwMode="auto">
          <a:xfrm flipH="1">
            <a:off x="2987293" y="2549887"/>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3"/>
          <p:cNvCxnSpPr>
            <a:cxnSpLocks/>
          </p:cNvCxnSpPr>
          <p:nvPr/>
        </p:nvCxnSpPr>
        <p:spPr bwMode="auto">
          <a:xfrm flipV="1">
            <a:off x="4685463"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46"/>
          <p:cNvCxnSpPr>
            <a:cxnSpLocks/>
          </p:cNvCxnSpPr>
          <p:nvPr/>
        </p:nvCxnSpPr>
        <p:spPr bwMode="auto">
          <a:xfrm>
            <a:off x="4685463" y="285686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36"/>
          <p:cNvSpPr/>
          <p:nvPr/>
        </p:nvSpPr>
        <p:spPr bwMode="auto">
          <a:xfrm>
            <a:off x="5653184"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3 </a:t>
            </a:r>
            <a:r>
              <a:rPr lang="fr-FR" sz="1050" dirty="0">
                <a:solidFill>
                  <a:schemeClr val="tx1"/>
                </a:solidFill>
              </a:rPr>
              <a:t>Use</a:t>
            </a:r>
            <a:endParaRPr lang="fr-FR" dirty="0">
              <a:solidFill>
                <a:schemeClr val="tx1"/>
              </a:solidFill>
            </a:endParaRPr>
          </a:p>
        </p:txBody>
      </p:sp>
      <p:sp>
        <p:nvSpPr>
          <p:cNvPr id="27" name="Rectangle 38"/>
          <p:cNvSpPr/>
          <p:nvPr/>
        </p:nvSpPr>
        <p:spPr bwMode="auto">
          <a:xfrm>
            <a:off x="5839723" y="17857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8" name="Connecteur droit avec flèche 40"/>
          <p:cNvCxnSpPr>
            <a:cxnSpLocks/>
          </p:cNvCxnSpPr>
          <p:nvPr/>
        </p:nvCxnSpPr>
        <p:spPr bwMode="auto">
          <a:xfrm>
            <a:off x="6391236" y="15832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42"/>
          <p:cNvSpPr/>
          <p:nvPr/>
        </p:nvSpPr>
        <p:spPr bwMode="auto">
          <a:xfrm>
            <a:off x="5653184"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dirty="0">
                <a:solidFill>
                  <a:schemeClr val="tx1"/>
                </a:solidFill>
              </a:rPr>
              <a:t> 5</a:t>
            </a:r>
            <a:r>
              <a:rPr lang="fr-FR" sz="1050" dirty="0">
                <a:solidFill>
                  <a:schemeClr val="tx1"/>
                </a:solidFill>
              </a:rPr>
              <a:t> </a:t>
            </a:r>
            <a:r>
              <a:rPr lang="fr-FR" sz="1050" dirty="0" err="1">
                <a:solidFill>
                  <a:schemeClr val="tx1"/>
                </a:solidFill>
              </a:rPr>
              <a:t>Obsolete</a:t>
            </a:r>
            <a:r>
              <a:rPr lang="fr-FR" sz="1050" dirty="0">
                <a:solidFill>
                  <a:schemeClr val="tx1"/>
                </a:solidFill>
              </a:rPr>
              <a:t> stock</a:t>
            </a:r>
            <a:endParaRPr dirty="0"/>
          </a:p>
        </p:txBody>
      </p:sp>
      <p:sp>
        <p:nvSpPr>
          <p:cNvPr id="31" name="Rectangle 44"/>
          <p:cNvSpPr/>
          <p:nvPr/>
        </p:nvSpPr>
        <p:spPr bwMode="auto">
          <a:xfrm>
            <a:off x="583972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2" name="Connecteur droit avec flèche 45"/>
          <p:cNvCxnSpPr>
            <a:cxnSpLocks/>
          </p:cNvCxnSpPr>
          <p:nvPr/>
        </p:nvCxnSpPr>
        <p:spPr bwMode="auto">
          <a:xfrm>
            <a:off x="6391236"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ZoneTexte 47"/>
          <p:cNvSpPr/>
          <p:nvPr/>
        </p:nvSpPr>
        <p:spPr bwMode="auto">
          <a:xfrm>
            <a:off x="2445417" y="2128594"/>
            <a:ext cx="292068" cy="253916"/>
          </a:xfrm>
          <a:prstGeom prst="rect">
            <a:avLst/>
          </a:prstGeom>
          <a:noFill/>
          <a:effectLst/>
        </p:spPr>
        <p:txBody>
          <a:bodyPr wrap="none" rtlCol="0">
            <a:spAutoFit/>
          </a:bodyPr>
          <a:lstStyle/>
          <a:p>
            <a:pPr>
              <a:defRPr/>
            </a:pPr>
            <a:r>
              <a:rPr lang="fr-FR" sz="1050"/>
              <a:t>S</a:t>
            </a:r>
            <a:r>
              <a:rPr lang="fr-FR" sz="1050" baseline="-25000"/>
              <a:t>1</a:t>
            </a:r>
            <a:endParaRPr/>
          </a:p>
        </p:txBody>
      </p:sp>
      <p:sp>
        <p:nvSpPr>
          <p:cNvPr id="34" name="ZoneTexte 49"/>
          <p:cNvSpPr/>
          <p:nvPr/>
        </p:nvSpPr>
        <p:spPr bwMode="auto">
          <a:xfrm>
            <a:off x="3157183" y="196658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5" name="ZoneTexte 51"/>
          <p:cNvSpPr/>
          <p:nvPr/>
        </p:nvSpPr>
        <p:spPr bwMode="auto">
          <a:xfrm>
            <a:off x="3748491" y="1201485"/>
            <a:ext cx="336952" cy="253916"/>
          </a:xfrm>
          <a:prstGeom prst="rect">
            <a:avLst/>
          </a:prstGeom>
          <a:noFill/>
          <a:effectLst/>
        </p:spPr>
        <p:txBody>
          <a:bodyPr wrap="none" rtlCol="0">
            <a:spAutoFit/>
          </a:bodyPr>
          <a:lstStyle/>
          <a:p>
            <a:pPr>
              <a:defRPr/>
            </a:pPr>
            <a:r>
              <a:rPr lang="fr-FR" sz="1050"/>
              <a:t>F</a:t>
            </a:r>
            <a:r>
              <a:rPr lang="fr-FR" sz="1050" baseline="-25000"/>
              <a:t>02</a:t>
            </a:r>
            <a:endParaRPr/>
          </a:p>
        </p:txBody>
      </p:sp>
      <p:sp>
        <p:nvSpPr>
          <p:cNvPr id="36" name="ZoneTexte 52"/>
          <p:cNvSpPr/>
          <p:nvPr/>
        </p:nvSpPr>
        <p:spPr bwMode="auto">
          <a:xfrm>
            <a:off x="3748491" y="1635487"/>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37" name="ZoneTexte 53"/>
          <p:cNvSpPr/>
          <p:nvPr/>
        </p:nvSpPr>
        <p:spPr bwMode="auto">
          <a:xfrm>
            <a:off x="5267845" y="1381571"/>
            <a:ext cx="336952" cy="253916"/>
          </a:xfrm>
          <a:prstGeom prst="rect">
            <a:avLst/>
          </a:prstGeom>
          <a:noFill/>
          <a:effectLst/>
        </p:spPr>
        <p:txBody>
          <a:bodyPr wrap="none" rtlCol="0">
            <a:spAutoFit/>
          </a:bodyPr>
          <a:lstStyle/>
          <a:p>
            <a:pPr>
              <a:defRPr/>
            </a:pPr>
            <a:r>
              <a:rPr lang="fr-FR" sz="1050"/>
              <a:t>F</a:t>
            </a:r>
            <a:r>
              <a:rPr lang="fr-FR" sz="1050" baseline="-25000"/>
              <a:t>23</a:t>
            </a:r>
            <a:endParaRPr/>
          </a:p>
        </p:txBody>
      </p:sp>
      <p:sp>
        <p:nvSpPr>
          <p:cNvPr id="38" name="ZoneTexte 54"/>
          <p:cNvSpPr/>
          <p:nvPr/>
        </p:nvSpPr>
        <p:spPr bwMode="auto">
          <a:xfrm>
            <a:off x="4698784" y="2965022"/>
            <a:ext cx="336952" cy="253916"/>
          </a:xfrm>
          <a:prstGeom prst="rect">
            <a:avLst/>
          </a:prstGeom>
          <a:noFill/>
          <a:effectLst/>
        </p:spPr>
        <p:txBody>
          <a:bodyPr wrap="none" rtlCol="0">
            <a:spAutoFit/>
          </a:bodyPr>
          <a:lstStyle/>
          <a:p>
            <a:pPr>
              <a:defRPr/>
            </a:pPr>
            <a:r>
              <a:rPr lang="fr-FR" sz="1050"/>
              <a:t>F</a:t>
            </a:r>
            <a:r>
              <a:rPr lang="fr-FR" sz="1050" baseline="-25000"/>
              <a:t>40</a:t>
            </a:r>
            <a:endParaRPr/>
          </a:p>
        </p:txBody>
      </p:sp>
      <p:sp>
        <p:nvSpPr>
          <p:cNvPr id="39" name="ZoneTexte 55"/>
          <p:cNvSpPr/>
          <p:nvPr/>
        </p:nvSpPr>
        <p:spPr bwMode="auto">
          <a:xfrm>
            <a:off x="5607467" y="2599276"/>
            <a:ext cx="292068" cy="253916"/>
          </a:xfrm>
          <a:prstGeom prst="rect">
            <a:avLst/>
          </a:prstGeom>
          <a:noFill/>
          <a:effectLst/>
        </p:spPr>
        <p:txBody>
          <a:bodyPr wrap="none" rtlCol="0">
            <a:spAutoFit/>
          </a:bodyPr>
          <a:lstStyle/>
          <a:p>
            <a:pPr>
              <a:defRPr/>
            </a:pPr>
            <a:r>
              <a:rPr lang="fr-FR" sz="1050"/>
              <a:t>S</a:t>
            </a:r>
            <a:r>
              <a:rPr lang="fr-FR" sz="1050" baseline="-25000"/>
              <a:t>5</a:t>
            </a:r>
            <a:endParaRPr/>
          </a:p>
        </p:txBody>
      </p:sp>
      <p:sp>
        <p:nvSpPr>
          <p:cNvPr id="40" name="ZoneTexte 56"/>
          <p:cNvSpPr/>
          <p:nvPr/>
        </p:nvSpPr>
        <p:spPr bwMode="auto">
          <a:xfrm>
            <a:off x="6352050" y="242705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5</a:t>
            </a:r>
            <a:endParaRPr/>
          </a:p>
        </p:txBody>
      </p:sp>
      <p:sp>
        <p:nvSpPr>
          <p:cNvPr id="41" name="ZoneTexte 57"/>
          <p:cNvSpPr/>
          <p:nvPr/>
        </p:nvSpPr>
        <p:spPr bwMode="auto">
          <a:xfrm>
            <a:off x="4135739" y="2592746"/>
            <a:ext cx="292068" cy="253916"/>
          </a:xfrm>
          <a:prstGeom prst="rect">
            <a:avLst/>
          </a:prstGeom>
          <a:noFill/>
          <a:effectLst/>
        </p:spPr>
        <p:txBody>
          <a:bodyPr wrap="none" rtlCol="0">
            <a:spAutoFit/>
          </a:bodyPr>
          <a:lstStyle/>
          <a:p>
            <a:pPr>
              <a:defRPr/>
            </a:pPr>
            <a:r>
              <a:rPr lang="fr-FR" sz="1050"/>
              <a:t>S</a:t>
            </a:r>
            <a:r>
              <a:rPr lang="fr-FR" sz="1050" baseline="-25000"/>
              <a:t>4</a:t>
            </a:r>
            <a:endParaRPr/>
          </a:p>
        </p:txBody>
      </p:sp>
      <p:sp>
        <p:nvSpPr>
          <p:cNvPr id="42" name="ZoneTexte 58"/>
          <p:cNvSpPr/>
          <p:nvPr/>
        </p:nvSpPr>
        <p:spPr bwMode="auto">
          <a:xfrm>
            <a:off x="4873791" y="2283718"/>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4</a:t>
            </a:r>
            <a:endParaRPr/>
          </a:p>
        </p:txBody>
      </p:sp>
      <p:sp>
        <p:nvSpPr>
          <p:cNvPr id="43" name="ZoneTexte 59"/>
          <p:cNvSpPr/>
          <p:nvPr/>
        </p:nvSpPr>
        <p:spPr bwMode="auto">
          <a:xfrm>
            <a:off x="5607467" y="1686549"/>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44" name="ZoneTexte 60"/>
          <p:cNvSpPr/>
          <p:nvPr/>
        </p:nvSpPr>
        <p:spPr bwMode="auto">
          <a:xfrm>
            <a:off x="6352050" y="150851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3</a:t>
            </a:r>
            <a:endParaRPr/>
          </a:p>
        </p:txBody>
      </p:sp>
      <p:sp>
        <p:nvSpPr>
          <p:cNvPr id="45" name="ZoneTexte 61"/>
          <p:cNvSpPr/>
          <p:nvPr/>
        </p:nvSpPr>
        <p:spPr bwMode="auto">
          <a:xfrm>
            <a:off x="4646278" y="1991443"/>
            <a:ext cx="336952" cy="253916"/>
          </a:xfrm>
          <a:prstGeom prst="rect">
            <a:avLst/>
          </a:prstGeom>
          <a:noFill/>
          <a:effectLst/>
        </p:spPr>
        <p:txBody>
          <a:bodyPr wrap="none" rtlCol="0">
            <a:spAutoFit/>
          </a:bodyPr>
          <a:lstStyle/>
          <a:p>
            <a:pPr>
              <a:defRPr/>
            </a:pPr>
            <a:r>
              <a:rPr lang="fr-FR" sz="1050"/>
              <a:t>F</a:t>
            </a:r>
            <a:r>
              <a:rPr lang="fr-FR" sz="1050" baseline="-25000"/>
              <a:t>42</a:t>
            </a:r>
            <a:endParaRPr/>
          </a:p>
        </p:txBody>
      </p:sp>
      <p:cxnSp>
        <p:nvCxnSpPr>
          <p:cNvPr id="46" name="Connecteur droit avec flèche 62"/>
          <p:cNvCxnSpPr>
            <a:cxnSpLocks/>
          </p:cNvCxnSpPr>
          <p:nvPr/>
        </p:nvCxnSpPr>
        <p:spPr bwMode="auto">
          <a:xfrm>
            <a:off x="6165311"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63"/>
          <p:cNvSpPr/>
          <p:nvPr/>
        </p:nvSpPr>
        <p:spPr bwMode="auto">
          <a:xfrm>
            <a:off x="6145718" y="1978381"/>
            <a:ext cx="336952" cy="253916"/>
          </a:xfrm>
          <a:prstGeom prst="rect">
            <a:avLst/>
          </a:prstGeom>
          <a:noFill/>
          <a:effectLst/>
        </p:spPr>
        <p:txBody>
          <a:bodyPr wrap="none" rtlCol="0">
            <a:spAutoFit/>
          </a:bodyPr>
          <a:lstStyle/>
          <a:p>
            <a:pPr>
              <a:defRPr/>
            </a:pPr>
            <a:r>
              <a:rPr lang="fr-FR" sz="1050"/>
              <a:t>F</a:t>
            </a:r>
            <a:r>
              <a:rPr lang="fr-FR" sz="1050" baseline="-25000"/>
              <a:t>35</a:t>
            </a:r>
            <a:endParaRPr/>
          </a:p>
        </p:txBody>
      </p:sp>
      <p:cxnSp>
        <p:nvCxnSpPr>
          <p:cNvPr id="48" name="Connecteur droit avec flèche 64"/>
          <p:cNvCxnSpPr>
            <a:cxnSpLocks/>
          </p:cNvCxnSpPr>
          <p:nvPr/>
        </p:nvCxnSpPr>
        <p:spPr bwMode="auto">
          <a:xfrm flipH="1">
            <a:off x="5424594" y="2128594"/>
            <a:ext cx="47494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66"/>
          <p:cNvCxnSpPr>
            <a:cxnSpLocks/>
          </p:cNvCxnSpPr>
          <p:nvPr/>
        </p:nvCxnSpPr>
        <p:spPr bwMode="auto">
          <a:xfrm>
            <a:off x="5899535" y="1953527"/>
            <a:ext cx="0" cy="162004"/>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69"/>
          <p:cNvCxnSpPr>
            <a:cxnSpLocks/>
          </p:cNvCxnSpPr>
          <p:nvPr/>
        </p:nvCxnSpPr>
        <p:spPr bwMode="auto">
          <a:xfrm>
            <a:off x="5424594" y="2135601"/>
            <a:ext cx="0" cy="414285"/>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71"/>
          <p:cNvCxnSpPr>
            <a:cxnSpLocks/>
          </p:cNvCxnSpPr>
          <p:nvPr/>
        </p:nvCxnSpPr>
        <p:spPr bwMode="auto">
          <a:xfrm flipH="1">
            <a:off x="5198005" y="2549887"/>
            <a:ext cx="226589"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ZoneTexte 75"/>
          <p:cNvSpPr/>
          <p:nvPr/>
        </p:nvSpPr>
        <p:spPr bwMode="auto">
          <a:xfrm>
            <a:off x="5267845" y="1894748"/>
            <a:ext cx="336952" cy="253916"/>
          </a:xfrm>
          <a:prstGeom prst="rect">
            <a:avLst/>
          </a:prstGeom>
          <a:noFill/>
          <a:effectLst/>
        </p:spPr>
        <p:txBody>
          <a:bodyPr wrap="none" rtlCol="0">
            <a:spAutoFit/>
          </a:bodyPr>
          <a:lstStyle/>
          <a:p>
            <a:pPr>
              <a:defRPr/>
            </a:pPr>
            <a:r>
              <a:rPr lang="fr-FR" sz="1050"/>
              <a:t>F</a:t>
            </a:r>
            <a:r>
              <a:rPr lang="fr-FR" sz="1050" baseline="-25000"/>
              <a:t>34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lstStyle/>
          <a:p>
            <a:pPr>
              <a:defRPr/>
            </a:pPr>
            <a:endParaRPr lang="fr-FR" sz="1050" dirty="0"/>
          </a:p>
          <a:p>
            <a:pPr>
              <a:defRPr/>
            </a:pPr>
            <a:endParaRPr lang="fr-FR" sz="1050" dirty="0"/>
          </a:p>
          <a:p>
            <a:pPr>
              <a:defRPr/>
            </a:pPr>
            <a:endParaRPr lang="fr-FR" sz="1050" dirty="0"/>
          </a:p>
          <a:p>
            <a:pPr>
              <a:defRPr/>
            </a:pPr>
            <a:endParaRPr lang="fr-FR" dirty="0"/>
          </a:p>
          <a:p>
            <a:pPr>
              <a:defRPr/>
            </a:pPr>
            <a:endParaRPr lang="fr-FR" dirty="0"/>
          </a:p>
          <a:p>
            <a:pPr>
              <a:defRPr/>
            </a:pPr>
            <a:endParaRPr lang="fr-FR" dirty="0"/>
          </a:p>
          <a:p>
            <a:pPr>
              <a:defRPr/>
            </a:pPr>
            <a:endParaRPr lang="fr-FR" dirty="0"/>
          </a:p>
          <a:p>
            <a:pPr>
              <a:defRPr/>
            </a:pPr>
            <a:endParaRPr lang="fr-FR" sz="900" dirty="0"/>
          </a:p>
          <a:p>
            <a:pPr>
              <a:defRPr/>
            </a:pPr>
            <a:endParaRPr lang="fr-FR" sz="900" dirty="0"/>
          </a:p>
          <a:p>
            <a:pPr>
              <a:defRPr/>
            </a:pPr>
            <a:endParaRPr lang="fr-FR" sz="900" dirty="0"/>
          </a:p>
          <a:p>
            <a:pPr>
              <a:defRPr/>
            </a:pPr>
            <a:endParaRPr lang="fr-FR" dirty="0"/>
          </a:p>
          <a:p>
            <a:pPr marL="0" indent="0">
              <a:buNone/>
              <a:defRPr/>
            </a:pPr>
            <a:r>
              <a:rPr lang="fr-FR" dirty="0"/>
              <a:t>The </a:t>
            </a:r>
            <a:r>
              <a:rPr lang="fr-FR" dirty="0" err="1"/>
              <a:t>left-wing</a:t>
            </a:r>
            <a:r>
              <a:rPr lang="fr-FR" dirty="0"/>
              <a:t> MFA </a:t>
            </a:r>
            <a:r>
              <a:rPr lang="fr-FR" dirty="0" err="1"/>
              <a:t>is</a:t>
            </a:r>
            <a:r>
              <a:rPr lang="fr-FR" dirty="0"/>
              <a:t> </a:t>
            </a:r>
            <a:r>
              <a:rPr lang="fr-FR" dirty="0" err="1"/>
              <a:t>ambiguous</a:t>
            </a:r>
            <a:r>
              <a:rPr lang="fr-FR" dirty="0"/>
              <a:t> </a:t>
            </a:r>
            <a:r>
              <a:rPr lang="fr-FR" dirty="0" err="1"/>
              <a:t>because</a:t>
            </a:r>
            <a:r>
              <a:rPr lang="fr-FR" dirty="0"/>
              <a:t>:</a:t>
            </a:r>
            <a:endParaRPr dirty="0"/>
          </a:p>
          <a:p>
            <a:pPr>
              <a:defRPr/>
            </a:pPr>
            <a:r>
              <a:rPr lang="fr-FR" dirty="0" err="1"/>
              <a:t>Separation</a:t>
            </a:r>
            <a:r>
              <a:rPr lang="fr-FR" dirty="0"/>
              <a:t> of flows </a:t>
            </a:r>
            <a:r>
              <a:rPr lang="fr-FR" dirty="0" err="1"/>
              <a:t>between</a:t>
            </a:r>
            <a:r>
              <a:rPr lang="fr-FR" dirty="0"/>
              <a:t> </a:t>
            </a:r>
            <a:r>
              <a:rPr lang="fr-FR" dirty="0" err="1"/>
              <a:t>processes</a:t>
            </a:r>
            <a:r>
              <a:rPr lang="fr-FR" dirty="0"/>
              <a:t> 1, 2 and 3 </a:t>
            </a:r>
            <a:r>
              <a:rPr lang="fr-FR" dirty="0" err="1"/>
              <a:t>is</a:t>
            </a:r>
            <a:r>
              <a:rPr lang="fr-FR" dirty="0"/>
              <a:t> </a:t>
            </a:r>
            <a:r>
              <a:rPr lang="fr-FR" dirty="0" err="1"/>
              <a:t>unclear</a:t>
            </a:r>
            <a:r>
              <a:rPr lang="fr-FR" dirty="0"/>
              <a:t>. </a:t>
            </a:r>
            <a:r>
              <a:rPr lang="fr-FR" dirty="0" err="1"/>
              <a:t>We</a:t>
            </a:r>
            <a:r>
              <a:rPr lang="fr-FR" dirty="0"/>
              <a:t> </a:t>
            </a:r>
            <a:r>
              <a:rPr lang="fr-FR" dirty="0" err="1"/>
              <a:t>don't</a:t>
            </a:r>
            <a:r>
              <a:rPr lang="fr-FR" dirty="0"/>
              <a:t> </a:t>
            </a:r>
            <a:r>
              <a:rPr lang="fr-FR" dirty="0" err="1"/>
              <a:t>see</a:t>
            </a:r>
            <a:r>
              <a:rPr lang="fr-FR" dirty="0"/>
              <a:t> </a:t>
            </a:r>
            <a:r>
              <a:rPr lang="fr-FR" dirty="0" err="1"/>
              <a:t>what</a:t>
            </a:r>
            <a:r>
              <a:rPr lang="fr-FR" dirty="0"/>
              <a:t> flow B </a:t>
            </a:r>
            <a:r>
              <a:rPr lang="fr-FR" dirty="0" err="1"/>
              <a:t>refers</a:t>
            </a:r>
            <a:r>
              <a:rPr lang="fr-FR" dirty="0"/>
              <a:t> to.
The stock at the </a:t>
            </a:r>
            <a:r>
              <a:rPr lang="fr-FR" dirty="0" err="1"/>
              <a:t>bottom</a:t>
            </a:r>
            <a:r>
              <a:rPr lang="fr-FR" dirty="0"/>
              <a:t> right </a:t>
            </a:r>
            <a:r>
              <a:rPr lang="fr-FR" dirty="0" err="1"/>
              <a:t>does</a:t>
            </a:r>
            <a:r>
              <a:rPr lang="fr-FR" dirty="0"/>
              <a:t> not </a:t>
            </a:r>
            <a:r>
              <a:rPr lang="fr-FR" dirty="0" err="1"/>
              <a:t>belong</a:t>
            </a:r>
            <a:r>
              <a:rPr lang="fr-FR" dirty="0"/>
              <a:t> to a process and </a:t>
            </a:r>
            <a:r>
              <a:rPr lang="fr-FR" dirty="0" err="1"/>
              <a:t>it</a:t>
            </a:r>
            <a:r>
              <a:rPr lang="fr-FR" dirty="0"/>
              <a:t> </a:t>
            </a:r>
            <a:r>
              <a:rPr lang="fr-FR" dirty="0" err="1"/>
              <a:t>does</a:t>
            </a:r>
            <a:r>
              <a:rPr lang="fr-FR" dirty="0"/>
              <a:t> not have a </a:t>
            </a:r>
            <a:r>
              <a:rPr lang="fr-FR" dirty="0" err="1"/>
              <a:t>name</a:t>
            </a:r>
            <a:r>
              <a:rPr lang="fr-FR" dirty="0"/>
              <a:t>.
The variation in the </a:t>
            </a:r>
            <a:r>
              <a:rPr lang="el-GR" dirty="0"/>
              <a:t>Δ</a:t>
            </a:r>
            <a:r>
              <a:rPr lang="fr-FR" dirty="0"/>
              <a:t>S3 stock </a:t>
            </a:r>
            <a:r>
              <a:rPr lang="fr-FR" dirty="0" err="1"/>
              <a:t>is</a:t>
            </a:r>
            <a:r>
              <a:rPr lang="fr-FR" dirty="0"/>
              <a:t> </a:t>
            </a:r>
            <a:r>
              <a:rPr lang="fr-FR" dirty="0" err="1"/>
              <a:t>missing</a:t>
            </a:r>
            <a:r>
              <a:rPr lang="fr-FR" dirty="0"/>
              <a:t>.
The </a:t>
            </a:r>
            <a:r>
              <a:rPr lang="fr-FR" dirty="0" err="1"/>
              <a:t>geographical</a:t>
            </a:r>
            <a:r>
              <a:rPr lang="fr-FR" dirty="0"/>
              <a:t> area </a:t>
            </a:r>
            <a:r>
              <a:rPr lang="fr-FR" dirty="0" err="1"/>
              <a:t>is</a:t>
            </a:r>
            <a:r>
              <a:rPr lang="fr-FR" dirty="0"/>
              <a:t> </a:t>
            </a:r>
            <a:r>
              <a:rPr lang="fr-FR" dirty="0" err="1"/>
              <a:t>lacking</a:t>
            </a:r>
            <a:r>
              <a:rPr lang="fr-FR" dirty="0"/>
              <a:t>.
No flow </a:t>
            </a:r>
            <a:r>
              <a:rPr lang="fr-FR" dirty="0" err="1"/>
              <a:t>name</a:t>
            </a:r>
            <a:r>
              <a:rPr lang="fr-FR" dirty="0"/>
              <a:t> </a:t>
            </a:r>
            <a:r>
              <a:rPr lang="fr-FR" dirty="0" err="1"/>
              <a:t>between</a:t>
            </a:r>
            <a:r>
              <a:rPr lang="fr-FR" dirty="0"/>
              <a:t> process 2 and </a:t>
            </a:r>
            <a:r>
              <a:rPr lang="fr-FR" dirty="0" err="1"/>
              <a:t>unnamed</a:t>
            </a:r>
            <a:r>
              <a:rPr lang="fr-FR" dirty="0"/>
              <a:t> </a:t>
            </a:r>
            <a:r>
              <a:rPr lang="fr-FR" dirty="0" err="1"/>
              <a:t>inventory</a:t>
            </a:r>
            <a:r>
              <a:rPr lang="fr-FR" dirty="0"/>
              <a:t>.</a:t>
            </a: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9</a:t>
            </a:fld>
            <a:endParaRPr lang="fr-FR"/>
          </a:p>
        </p:txBody>
      </p:sp>
      <p:sp>
        <p:nvSpPr>
          <p:cNvPr id="6" name="Title 3"/>
          <p:cNvSpPr>
            <a:spLocks noGrp="1"/>
          </p:cNvSpPr>
          <p:nvPr>
            <p:ph type="title"/>
          </p:nvPr>
        </p:nvSpPr>
        <p:spPr bwMode="auto"/>
        <p:txBody>
          <a:bodyPr/>
          <a:lstStyle/>
          <a:p>
            <a:pPr>
              <a:defRPr/>
            </a:pPr>
            <a:r>
              <a:rPr lang="fr-FR"/>
              <a:t>Common mistakes</a:t>
            </a:r>
            <a:endParaRPr dirty="0"/>
          </a:p>
        </p:txBody>
      </p:sp>
      <p:sp>
        <p:nvSpPr>
          <p:cNvPr id="7" name="TextBox 4"/>
          <p:cNvSpPr/>
          <p:nvPr/>
        </p:nvSpPr>
        <p:spPr bwMode="auto">
          <a:xfrm>
            <a:off x="556735" y="4648893"/>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8" name="Rectangle 51"/>
          <p:cNvSpPr/>
          <p:nvPr/>
        </p:nvSpPr>
        <p:spPr bwMode="auto">
          <a:xfrm>
            <a:off x="490428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9" name="Rectangle 52"/>
          <p:cNvSpPr/>
          <p:nvPr/>
        </p:nvSpPr>
        <p:spPr bwMode="auto">
          <a:xfrm>
            <a:off x="681146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10" name="Connecteur droit avec flèche 53"/>
          <p:cNvCxnSpPr>
            <a:cxnSpLocks/>
          </p:cNvCxnSpPr>
          <p:nvPr/>
        </p:nvCxnSpPr>
        <p:spPr bwMode="auto">
          <a:xfrm>
            <a:off x="464956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ZoneTexte 54"/>
          <p:cNvSpPr/>
          <p:nvPr/>
        </p:nvSpPr>
        <p:spPr bwMode="auto">
          <a:xfrm>
            <a:off x="4806330" y="771550"/>
            <a:ext cx="1572866" cy="246221"/>
          </a:xfrm>
          <a:prstGeom prst="rect">
            <a:avLst/>
          </a:prstGeom>
          <a:noFill/>
          <a:effectLst/>
        </p:spPr>
        <p:txBody>
          <a:bodyPr wrap="none" rtlCol="0">
            <a:spAutoFit/>
          </a:bodyPr>
          <a:lstStyle/>
          <a:p>
            <a:pPr>
              <a:defRPr/>
            </a:pPr>
            <a:r>
              <a:rPr lang="fr-FR" sz="1000" dirty="0"/>
              <a:t>Phosphore, 2015, </a:t>
            </a:r>
            <a:r>
              <a:rPr lang="fr-FR" sz="1000" dirty="0" err="1">
                <a:solidFill>
                  <a:srgbClr val="FF0000"/>
                </a:solidFill>
              </a:rPr>
              <a:t>Region</a:t>
            </a:r>
            <a:r>
              <a:rPr lang="fr-FR" sz="1000" dirty="0">
                <a:solidFill>
                  <a:srgbClr val="FF0000"/>
                </a:solidFill>
              </a:rPr>
              <a:t> x</a:t>
            </a:r>
            <a:endParaRPr dirty="0"/>
          </a:p>
        </p:txBody>
      </p:sp>
      <p:sp>
        <p:nvSpPr>
          <p:cNvPr id="12" name="Rectangle 55"/>
          <p:cNvSpPr/>
          <p:nvPr/>
        </p:nvSpPr>
        <p:spPr bwMode="auto">
          <a:xfrm>
            <a:off x="595223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3" name="Rectangle 56"/>
          <p:cNvSpPr/>
          <p:nvPr/>
        </p:nvSpPr>
        <p:spPr bwMode="auto">
          <a:xfrm>
            <a:off x="623673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4" name="Connecteur droit avec flèche 57"/>
          <p:cNvCxnSpPr>
            <a:cxnSpLocks/>
          </p:cNvCxnSpPr>
          <p:nvPr/>
        </p:nvCxnSpPr>
        <p:spPr bwMode="auto">
          <a:xfrm>
            <a:off x="6592319"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58"/>
          <p:cNvSpPr/>
          <p:nvPr/>
        </p:nvSpPr>
        <p:spPr bwMode="auto">
          <a:xfrm>
            <a:off x="511329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16" name="Connecteur droit avec flèche 59"/>
          <p:cNvCxnSpPr>
            <a:cxnSpLocks/>
          </p:cNvCxnSpPr>
          <p:nvPr/>
        </p:nvCxnSpPr>
        <p:spPr bwMode="auto">
          <a:xfrm>
            <a:off x="613437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60"/>
          <p:cNvCxnSpPr>
            <a:cxnSpLocks/>
          </p:cNvCxnSpPr>
          <p:nvPr/>
        </p:nvCxnSpPr>
        <p:spPr bwMode="auto">
          <a:xfrm>
            <a:off x="783254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61"/>
          <p:cNvCxnSpPr>
            <a:cxnSpLocks/>
          </p:cNvCxnSpPr>
          <p:nvPr/>
        </p:nvCxnSpPr>
        <p:spPr bwMode="auto">
          <a:xfrm flipV="1">
            <a:off x="562383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62"/>
          <p:cNvCxnSpPr>
            <a:cxnSpLocks/>
          </p:cNvCxnSpPr>
          <p:nvPr/>
        </p:nvCxnSpPr>
        <p:spPr bwMode="auto">
          <a:xfrm flipH="1">
            <a:off x="6134373" y="1533347"/>
            <a:ext cx="328398" cy="0"/>
          </a:xfrm>
          <a:prstGeom prst="straightConnector1">
            <a:avLst/>
          </a:prstGeom>
          <a:ln w="1905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63"/>
          <p:cNvCxnSpPr>
            <a:cxnSpLocks/>
          </p:cNvCxnSpPr>
          <p:nvPr/>
        </p:nvCxnSpPr>
        <p:spPr bwMode="auto">
          <a:xfrm>
            <a:off x="732200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64"/>
          <p:cNvCxnSpPr>
            <a:cxnSpLocks/>
          </p:cNvCxnSpPr>
          <p:nvPr/>
        </p:nvCxnSpPr>
        <p:spPr bwMode="auto">
          <a:xfrm>
            <a:off x="6462770"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65"/>
          <p:cNvSpPr/>
          <p:nvPr/>
        </p:nvSpPr>
        <p:spPr bwMode="auto">
          <a:xfrm>
            <a:off x="7496173" y="1816959"/>
            <a:ext cx="1021079" cy="613954"/>
          </a:xfrm>
          <a:prstGeom prst="rect">
            <a:avLst/>
          </a:prstGeom>
          <a:noFill/>
          <a:ln w="1905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rgbClr val="FF0000"/>
                </a:solidFill>
              </a:rPr>
              <a:t> 4</a:t>
            </a:r>
            <a:endParaRPr/>
          </a:p>
        </p:txBody>
      </p:sp>
      <p:sp>
        <p:nvSpPr>
          <p:cNvPr id="23" name="Rectangle 66"/>
          <p:cNvSpPr/>
          <p:nvPr/>
        </p:nvSpPr>
        <p:spPr bwMode="auto">
          <a:xfrm>
            <a:off x="7780677"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4" name="Connecteur droit avec flèche 67"/>
          <p:cNvCxnSpPr>
            <a:cxnSpLocks/>
          </p:cNvCxnSpPr>
          <p:nvPr/>
        </p:nvCxnSpPr>
        <p:spPr bwMode="auto">
          <a:xfrm>
            <a:off x="8136260"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68"/>
          <p:cNvSpPr/>
          <p:nvPr/>
        </p:nvSpPr>
        <p:spPr bwMode="auto">
          <a:xfrm>
            <a:off x="633927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26" name="ZoneTexte 69"/>
          <p:cNvSpPr/>
          <p:nvPr/>
        </p:nvSpPr>
        <p:spPr bwMode="auto">
          <a:xfrm>
            <a:off x="6592157"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3</a:t>
            </a:r>
            <a:endParaRPr/>
          </a:p>
        </p:txBody>
      </p:sp>
      <p:sp>
        <p:nvSpPr>
          <p:cNvPr id="27" name="ZoneTexte 70"/>
          <p:cNvSpPr/>
          <p:nvPr/>
        </p:nvSpPr>
        <p:spPr bwMode="auto">
          <a:xfrm>
            <a:off x="7858669" y="2141124"/>
            <a:ext cx="292068" cy="253916"/>
          </a:xfrm>
          <a:prstGeom prst="rect">
            <a:avLst/>
          </a:prstGeom>
          <a:noFill/>
          <a:effectLst/>
        </p:spPr>
        <p:txBody>
          <a:bodyPr wrap="none" rtlCol="0">
            <a:spAutoFit/>
          </a:bodyPr>
          <a:lstStyle/>
          <a:p>
            <a:pPr>
              <a:defRPr/>
            </a:pPr>
            <a:r>
              <a:rPr lang="fr-FR" sz="1050">
                <a:solidFill>
                  <a:srgbClr val="FF0000"/>
                </a:solidFill>
              </a:rPr>
              <a:t>S</a:t>
            </a:r>
            <a:r>
              <a:rPr lang="fr-FR" sz="1050" baseline="-25000">
                <a:solidFill>
                  <a:srgbClr val="FF0000"/>
                </a:solidFill>
              </a:rPr>
              <a:t>4</a:t>
            </a:r>
            <a:endParaRPr/>
          </a:p>
        </p:txBody>
      </p:sp>
      <p:sp>
        <p:nvSpPr>
          <p:cNvPr id="28" name="ZoneTexte 71"/>
          <p:cNvSpPr/>
          <p:nvPr/>
        </p:nvSpPr>
        <p:spPr bwMode="auto">
          <a:xfrm>
            <a:off x="8124271"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4</a:t>
            </a:r>
            <a:endParaRPr/>
          </a:p>
        </p:txBody>
      </p:sp>
      <p:cxnSp>
        <p:nvCxnSpPr>
          <p:cNvPr id="29" name="Connecteur droit avec flèche 72"/>
          <p:cNvCxnSpPr>
            <a:cxnSpLocks/>
          </p:cNvCxnSpPr>
          <p:nvPr/>
        </p:nvCxnSpPr>
        <p:spPr bwMode="auto">
          <a:xfrm flipH="1">
            <a:off x="562383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Connecteur droit avec flèche 73"/>
          <p:cNvCxnSpPr>
            <a:cxnSpLocks/>
          </p:cNvCxnSpPr>
          <p:nvPr/>
        </p:nvCxnSpPr>
        <p:spPr bwMode="auto">
          <a:xfrm flipH="1">
            <a:off x="783505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74"/>
          <p:cNvCxnSpPr>
            <a:cxnSpLocks/>
          </p:cNvCxnSpPr>
          <p:nvPr/>
        </p:nvCxnSpPr>
        <p:spPr bwMode="auto">
          <a:xfrm>
            <a:off x="8163457"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75"/>
          <p:cNvSpPr/>
          <p:nvPr/>
        </p:nvSpPr>
        <p:spPr bwMode="auto">
          <a:xfrm>
            <a:off x="4618758"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33" name="ZoneTexte 76"/>
          <p:cNvSpPr/>
          <p:nvPr/>
        </p:nvSpPr>
        <p:spPr bwMode="auto">
          <a:xfrm>
            <a:off x="6149715" y="1144195"/>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12</a:t>
            </a:r>
            <a:endParaRPr/>
          </a:p>
        </p:txBody>
      </p:sp>
      <p:sp>
        <p:nvSpPr>
          <p:cNvPr id="34" name="ZoneTexte 77"/>
          <p:cNvSpPr/>
          <p:nvPr/>
        </p:nvSpPr>
        <p:spPr bwMode="auto">
          <a:xfrm>
            <a:off x="6149715" y="1494161"/>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13</a:t>
            </a:r>
            <a:endParaRPr/>
          </a:p>
        </p:txBody>
      </p:sp>
      <p:sp>
        <p:nvSpPr>
          <p:cNvPr id="35" name="ZoneTexte 78"/>
          <p:cNvSpPr/>
          <p:nvPr/>
        </p:nvSpPr>
        <p:spPr bwMode="auto">
          <a:xfrm>
            <a:off x="872068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36" name="ZoneTexte 79"/>
          <p:cNvSpPr/>
          <p:nvPr/>
        </p:nvSpPr>
        <p:spPr bwMode="auto">
          <a:xfrm>
            <a:off x="7858669" y="1494161"/>
            <a:ext cx="250390" cy="253916"/>
          </a:xfrm>
          <a:prstGeom prst="rect">
            <a:avLst/>
          </a:prstGeom>
          <a:noFill/>
          <a:effectLst/>
        </p:spPr>
        <p:txBody>
          <a:bodyPr wrap="none" rtlCol="0">
            <a:spAutoFit/>
          </a:bodyPr>
          <a:lstStyle/>
          <a:p>
            <a:pPr>
              <a:defRPr/>
            </a:pPr>
            <a:r>
              <a:rPr lang="fr-FR" sz="1050">
                <a:solidFill>
                  <a:srgbClr val="FF0000"/>
                </a:solidFill>
              </a:rPr>
              <a:t>E</a:t>
            </a:r>
            <a:endParaRPr lang="fr-FR" sz="1050" baseline="-25000">
              <a:solidFill>
                <a:srgbClr val="FF0000"/>
              </a:solidFill>
            </a:endParaRPr>
          </a:p>
        </p:txBody>
      </p:sp>
      <p:sp>
        <p:nvSpPr>
          <p:cNvPr id="37" name="ZoneTexte 80"/>
          <p:cNvSpPr/>
          <p:nvPr/>
        </p:nvSpPr>
        <p:spPr bwMode="auto">
          <a:xfrm>
            <a:off x="5373442"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38" name="Rectangle 81"/>
          <p:cNvSpPr/>
          <p:nvPr/>
        </p:nvSpPr>
        <p:spPr bwMode="auto">
          <a:xfrm>
            <a:off x="38200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39" name="Rectangle 82"/>
          <p:cNvSpPr/>
          <p:nvPr/>
        </p:nvSpPr>
        <p:spPr bwMode="auto">
          <a:xfrm>
            <a:off x="228918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40" name="Connecteur droit avec flèche 83"/>
          <p:cNvCxnSpPr>
            <a:cxnSpLocks/>
          </p:cNvCxnSpPr>
          <p:nvPr/>
        </p:nvCxnSpPr>
        <p:spPr bwMode="auto">
          <a:xfrm>
            <a:off x="12728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ZoneTexte 84"/>
          <p:cNvSpPr/>
          <p:nvPr/>
        </p:nvSpPr>
        <p:spPr bwMode="auto">
          <a:xfrm>
            <a:off x="284050" y="771550"/>
            <a:ext cx="1069524" cy="246221"/>
          </a:xfrm>
          <a:prstGeom prst="rect">
            <a:avLst/>
          </a:prstGeom>
          <a:noFill/>
          <a:effectLst/>
        </p:spPr>
        <p:txBody>
          <a:bodyPr wrap="none" rtlCol="0">
            <a:spAutoFit/>
          </a:bodyPr>
          <a:lstStyle/>
          <a:p>
            <a:pPr>
              <a:defRPr/>
            </a:pPr>
            <a:r>
              <a:rPr lang="fr-FR" sz="1000" dirty="0"/>
              <a:t>Phosphore, 2015</a:t>
            </a:r>
            <a:endParaRPr dirty="0"/>
          </a:p>
        </p:txBody>
      </p:sp>
      <p:sp>
        <p:nvSpPr>
          <p:cNvPr id="42" name="Rectangle 85"/>
          <p:cNvSpPr/>
          <p:nvPr/>
        </p:nvSpPr>
        <p:spPr bwMode="auto">
          <a:xfrm>
            <a:off x="142995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43" name="Rectangle 86"/>
          <p:cNvSpPr/>
          <p:nvPr/>
        </p:nvSpPr>
        <p:spPr bwMode="auto">
          <a:xfrm>
            <a:off x="171445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44" name="Rectangle 88"/>
          <p:cNvSpPr/>
          <p:nvPr/>
        </p:nvSpPr>
        <p:spPr bwMode="auto">
          <a:xfrm>
            <a:off x="59101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45" name="Connecteur droit avec flèche 89"/>
          <p:cNvCxnSpPr>
            <a:cxnSpLocks/>
          </p:cNvCxnSpPr>
          <p:nvPr/>
        </p:nvCxnSpPr>
        <p:spPr bwMode="auto">
          <a:xfrm>
            <a:off x="161209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90"/>
          <p:cNvCxnSpPr>
            <a:cxnSpLocks/>
          </p:cNvCxnSpPr>
          <p:nvPr/>
        </p:nvCxnSpPr>
        <p:spPr bwMode="auto">
          <a:xfrm>
            <a:off x="331026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Connecteur droit avec flèche 91"/>
          <p:cNvCxnSpPr>
            <a:cxnSpLocks/>
          </p:cNvCxnSpPr>
          <p:nvPr/>
        </p:nvCxnSpPr>
        <p:spPr bwMode="auto">
          <a:xfrm flipV="1">
            <a:off x="110155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93"/>
          <p:cNvCxnSpPr>
            <a:cxnSpLocks/>
          </p:cNvCxnSpPr>
          <p:nvPr/>
        </p:nvCxnSpPr>
        <p:spPr bwMode="auto">
          <a:xfrm>
            <a:off x="279972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94"/>
          <p:cNvCxnSpPr>
            <a:cxnSpLocks/>
          </p:cNvCxnSpPr>
          <p:nvPr/>
        </p:nvCxnSpPr>
        <p:spPr bwMode="auto">
          <a:xfrm>
            <a:off x="1940491" y="1411986"/>
            <a:ext cx="0" cy="41525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96"/>
          <p:cNvSpPr/>
          <p:nvPr/>
        </p:nvSpPr>
        <p:spPr bwMode="auto">
          <a:xfrm>
            <a:off x="3421672"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51" name="ZoneTexte 98"/>
          <p:cNvSpPr/>
          <p:nvPr/>
        </p:nvSpPr>
        <p:spPr bwMode="auto">
          <a:xfrm>
            <a:off x="181699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cxnSp>
        <p:nvCxnSpPr>
          <p:cNvPr id="52" name="Connecteur droit avec flèche 102"/>
          <p:cNvCxnSpPr>
            <a:cxnSpLocks/>
          </p:cNvCxnSpPr>
          <p:nvPr/>
        </p:nvCxnSpPr>
        <p:spPr bwMode="auto">
          <a:xfrm flipH="1">
            <a:off x="110155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103"/>
          <p:cNvCxnSpPr>
            <a:cxnSpLocks/>
          </p:cNvCxnSpPr>
          <p:nvPr/>
        </p:nvCxnSpPr>
        <p:spPr bwMode="auto">
          <a:xfrm flipH="1">
            <a:off x="331277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104"/>
          <p:cNvCxnSpPr>
            <a:cxnSpLocks/>
            <a:endCxn id="50" idx="0"/>
          </p:cNvCxnSpPr>
          <p:nvPr/>
        </p:nvCxnSpPr>
        <p:spPr bwMode="auto">
          <a:xfrm flipH="1">
            <a:off x="3641190" y="1533347"/>
            <a:ext cx="0" cy="63058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ZoneTexte 105"/>
          <p:cNvSpPr/>
          <p:nvPr/>
        </p:nvSpPr>
        <p:spPr bwMode="auto">
          <a:xfrm>
            <a:off x="96477"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56" name="ZoneTexte 106"/>
          <p:cNvSpPr/>
          <p:nvPr/>
        </p:nvSpPr>
        <p:spPr bwMode="auto">
          <a:xfrm>
            <a:off x="1627435" y="1144195"/>
            <a:ext cx="258404" cy="253916"/>
          </a:xfrm>
          <a:prstGeom prst="rect">
            <a:avLst/>
          </a:prstGeom>
          <a:noFill/>
          <a:effectLst/>
        </p:spPr>
        <p:txBody>
          <a:bodyPr wrap="none" rtlCol="0">
            <a:spAutoFit/>
          </a:bodyPr>
          <a:lstStyle/>
          <a:p>
            <a:pPr>
              <a:defRPr/>
            </a:pPr>
            <a:r>
              <a:rPr lang="fr-FR" sz="1050"/>
              <a:t>B</a:t>
            </a:r>
            <a:endParaRPr lang="fr-FR" sz="1050" baseline="-25000"/>
          </a:p>
        </p:txBody>
      </p:sp>
      <p:sp>
        <p:nvSpPr>
          <p:cNvPr id="57" name="ZoneTexte 108"/>
          <p:cNvSpPr/>
          <p:nvPr/>
        </p:nvSpPr>
        <p:spPr bwMode="auto">
          <a:xfrm>
            <a:off x="419840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58" name="ZoneTexte 110"/>
          <p:cNvSpPr/>
          <p:nvPr/>
        </p:nvSpPr>
        <p:spPr bwMode="auto">
          <a:xfrm>
            <a:off x="851163"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59" name="ZoneTexte 116"/>
          <p:cNvSpPr/>
          <p:nvPr/>
        </p:nvSpPr>
        <p:spPr bwMode="auto">
          <a:xfrm>
            <a:off x="1583220" y="632386"/>
            <a:ext cx="413896" cy="246221"/>
          </a:xfrm>
          <a:prstGeom prst="rect">
            <a:avLst/>
          </a:prstGeom>
          <a:noFill/>
        </p:spPr>
        <p:txBody>
          <a:bodyPr wrap="none" rtlCol="0">
            <a:spAutoFit/>
          </a:bodyPr>
          <a:lstStyle/>
          <a:p>
            <a:pPr>
              <a:defRPr/>
            </a:pPr>
            <a:r>
              <a:rPr lang="fr-FR" sz="1000" b="1">
                <a:solidFill>
                  <a:srgbClr val="FF0000"/>
                </a:solidFill>
              </a:rPr>
              <a:t>BAD</a:t>
            </a:r>
            <a:endParaRPr dirty="0"/>
          </a:p>
        </p:txBody>
      </p:sp>
      <p:sp>
        <p:nvSpPr>
          <p:cNvPr id="60" name="ZoneTexte 117"/>
          <p:cNvSpPr/>
          <p:nvPr/>
        </p:nvSpPr>
        <p:spPr bwMode="auto">
          <a:xfrm>
            <a:off x="6354385" y="632386"/>
            <a:ext cx="519694" cy="246221"/>
          </a:xfrm>
          <a:prstGeom prst="rect">
            <a:avLst/>
          </a:prstGeom>
          <a:noFill/>
        </p:spPr>
        <p:txBody>
          <a:bodyPr wrap="none" rtlCol="0">
            <a:spAutoFit/>
          </a:bodyPr>
          <a:lstStyle/>
          <a:p>
            <a:pPr>
              <a:defRPr/>
            </a:pPr>
            <a:r>
              <a:rPr lang="fr-FR" sz="1000" b="1">
                <a:solidFill>
                  <a:srgbClr val="00B050"/>
                </a:solidFill>
              </a:rPr>
              <a:t>GOOD</a:t>
            </a:r>
            <a:endParaRPr dirty="0"/>
          </a:p>
        </p:txBody>
      </p:sp>
      <p:sp>
        <p:nvSpPr>
          <p:cNvPr id="2" name="Rectangle 35">
            <a:extLst>
              <a:ext uri="{FF2B5EF4-FFF2-40B4-BE49-F238E27FC236}">
                <a16:creationId xmlns:a16="http://schemas.microsoft.com/office/drawing/2014/main" id="{78063C9D-3E57-6BD0-2C77-0F2D476B4311}"/>
              </a:ext>
            </a:extLst>
          </p:cNvPr>
          <p:cNvSpPr/>
          <p:nvPr/>
        </p:nvSpPr>
        <p:spPr bwMode="auto">
          <a:xfrm>
            <a:off x="4572000" y="813055"/>
            <a:ext cx="4411264" cy="20836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a:defRPr/>
            </a:pPr>
            <a:endParaRPr lang="fr-FR" sz="4400">
              <a:solidFill>
                <a:schemeClr val="bg1">
                  <a:lumMod val="75000"/>
                </a:schemeClr>
              </a:solidFill>
            </a:endParaRPr>
          </a:p>
        </p:txBody>
      </p:sp>
      <p:sp>
        <p:nvSpPr>
          <p:cNvPr id="3" name="Rectangle 35">
            <a:extLst>
              <a:ext uri="{FF2B5EF4-FFF2-40B4-BE49-F238E27FC236}">
                <a16:creationId xmlns:a16="http://schemas.microsoft.com/office/drawing/2014/main" id="{966CE5C9-161D-7967-DBFA-620E7AE38B94}"/>
              </a:ext>
            </a:extLst>
          </p:cNvPr>
          <p:cNvSpPr/>
          <p:nvPr/>
        </p:nvSpPr>
        <p:spPr bwMode="auto">
          <a:xfrm>
            <a:off x="407312" y="2859782"/>
            <a:ext cx="8313370" cy="1323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e-PPT-insitutionnel-2014">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Modele-PPT-insitutionnel-2014</Template>
  <TotalTime>1429</TotalTime>
  <Words>10439</Words>
  <Application>Microsoft Macintosh PowerPoint</Application>
  <DocSecurity>0</DocSecurity>
  <PresentationFormat>On-screen Show (16:9)</PresentationFormat>
  <Paragraphs>911</Paragraphs>
  <Slides>34</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Times New Roman</vt:lpstr>
      <vt:lpstr>Modele-PPT-insitutionnel-2014</vt:lpstr>
      <vt:lpstr>Ecologie industrielle et économie circulaire GI-4-S2-EC-EIE 2025-26</vt:lpstr>
      <vt:lpstr>« We only know what we measure » [slogan 6σ]</vt:lpstr>
      <vt:lpstr>Objectives for the next 2 sessions</vt:lpstr>
      <vt:lpstr>What is MFA?</vt:lpstr>
      <vt:lpstr>Differences between MFA and LCA</vt:lpstr>
      <vt:lpstr>Structure of an MFA</vt:lpstr>
      <vt:lpstr>System variables and settings</vt:lpstr>
      <vt:lpstr>Example of properly defined but unquantified MFA</vt:lpstr>
      <vt:lpstr>Common mistakes</vt:lpstr>
      <vt:lpstr>Conservation / Flow Balance / Node Law (1/2)</vt:lpstr>
      <vt:lpstr>Conservation / Flow Balance / Node Law (2/2)</vt:lpstr>
      <vt:lpstr>Steady-state assumption</vt:lpstr>
      <vt:lpstr>Performance indicator</vt:lpstr>
      <vt:lpstr>Exo1: Defining and locating indicators in the definition of a system (question 1/2)</vt:lpstr>
      <vt:lpstr>Exo1: Defining and locating indicators in the definition of a system (question 2/2)</vt:lpstr>
      <vt:lpstr>Exo1: Defining and Locating Indicators in System Definition (Solution)</vt:lpstr>
      <vt:lpstr>Exo2: Algebraic Solving an MFA by Hand (Question)</vt:lpstr>
      <vt:lpstr>Exo2: Algebraic solution of an MFA by hand (solution)</vt:lpstr>
      <vt:lpstr>Exo3: Algebraic solution of an MFA by hand (question &amp; solution)</vt:lpstr>
      <vt:lpstr>Exo4: Numerical Resolution of MFA in Excel</vt:lpstr>
      <vt:lpstr>Exo4: Numerical Resolution of MFA in Excel</vt:lpstr>
      <vt:lpstr>Exo5: Numerical Resolution of MFA in Excel</vt:lpstr>
      <vt:lpstr>Exo5: Numerical Resolution of MFA in Excel</vt:lpstr>
      <vt:lpstr>Exo5: Numerical Resolution of MFA in Excel</vt:lpstr>
      <vt:lpstr>Exo5: Numerical Resolution of MFA in Excel (last question)</vt:lpstr>
      <vt:lpstr>Ecologie industrielle et économie circulaire GI-4-S2-EC-EIE 2025-26</vt:lpstr>
      <vt:lpstr>Objectives for the next 2 sessions</vt:lpstr>
      <vt:lpstr>Example: data Reconcilic. with square error in STAN (www.stan2web.net/downloads/stan)</vt:lpstr>
      <vt:lpstr>Lecture : Data reconciliation with quadratic error</vt:lpstr>
      <vt:lpstr>Exo6 : Data reconciliation with absolute error (Model to be linearized)</vt:lpstr>
      <vt:lpstr>Exo6 : Data reconciliation with absolute error (Model to be linearized)</vt:lpstr>
      <vt:lpstr>Exo7 : Transform Flows in exo6.xls in bi-objective optimization</vt:lpstr>
      <vt:lpstr>Exo7 : Transform Flows in exo6.xls in bi-objective optimization</vt:lpstr>
      <vt:lpstr>Exo7 : a solution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Taha Arbaoui</cp:lastModifiedBy>
  <cp:revision>688</cp:revision>
  <dcterms:created xsi:type="dcterms:W3CDTF">2017-03-27T07:31:07Z</dcterms:created>
  <dcterms:modified xsi:type="dcterms:W3CDTF">2025-11-17T14:54:03Z</dcterms:modified>
  <cp:category/>
  <dc:identifier/>
  <cp:contentStatus/>
  <dc:language/>
  <cp:version/>
</cp:coreProperties>
</file>