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406-5554-4EAA-ABD1-A04EBC260E9B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6D3A-6838-4E9B-B119-B7230E0E5B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406-5554-4EAA-ABD1-A04EBC260E9B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6D3A-6838-4E9B-B119-B7230E0E5B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406-5554-4EAA-ABD1-A04EBC260E9B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6D3A-6838-4E9B-B119-B7230E0E5B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406-5554-4EAA-ABD1-A04EBC260E9B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6D3A-6838-4E9B-B119-B7230E0E5B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406-5554-4EAA-ABD1-A04EBC260E9B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6D3A-6838-4E9B-B119-B7230E0E5B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406-5554-4EAA-ABD1-A04EBC260E9B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6D3A-6838-4E9B-B119-B7230E0E5B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406-5554-4EAA-ABD1-A04EBC260E9B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6D3A-6838-4E9B-B119-B7230E0E5B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406-5554-4EAA-ABD1-A04EBC260E9B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6D3A-6838-4E9B-B119-B7230E0E5B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406-5554-4EAA-ABD1-A04EBC260E9B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6D3A-6838-4E9B-B119-B7230E0E5B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406-5554-4EAA-ABD1-A04EBC260E9B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6D3A-6838-4E9B-B119-B7230E0E5B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406-5554-4EAA-ABD1-A04EBC260E9B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6D3A-6838-4E9B-B119-B7230E0E5B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9D406-5554-4EAA-ABD1-A04EBC260E9B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D6D3A-6838-4E9B-B119-B7230E0E5B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Curt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odle.insa-lyon.fr/course/view.php?id=96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vcalc.net/cu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orldwide.espacenet.com/publicationDetails/originalDocument?CC=US&amp;NR=703785A&amp;KC=A&amp;FT=D&amp;ND=3&amp;date=19020701&amp;DB=EPODOC&amp;locale=fr_FR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91680" y="260648"/>
            <a:ext cx="512852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Machines à calculer rotatives</a:t>
            </a:r>
            <a:endParaRPr lang="fr-FR" sz="3200" b="1" dirty="0"/>
          </a:p>
        </p:txBody>
      </p:sp>
      <p:pic>
        <p:nvPicPr>
          <p:cNvPr id="3" name="Image 2" descr="curta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2060848"/>
            <a:ext cx="2448272" cy="401277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06709" y="1052736"/>
            <a:ext cx="8297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La plus célèbre de ces machines est le calculateur de </a:t>
            </a:r>
            <a:r>
              <a:rPr lang="fr-FR" b="1" dirty="0" err="1" smtClean="0"/>
              <a:t>Curta</a:t>
            </a:r>
            <a:r>
              <a:rPr lang="fr-FR" dirty="0" smtClean="0"/>
              <a:t>, dont certains disent qu’elle a été conçue par </a:t>
            </a:r>
            <a:r>
              <a:rPr lang="fr-FR" dirty="0" err="1" smtClean="0"/>
              <a:t>Curta</a:t>
            </a:r>
            <a:r>
              <a:rPr lang="fr-FR" dirty="0" smtClean="0"/>
              <a:t> pendant la deuxième guerre mondiale, à la demande des nazis (il était prisonnier dans un camp de concentration).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843808" y="6237312"/>
            <a:ext cx="318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3"/>
              </a:rPr>
              <a:t>Article sur </a:t>
            </a:r>
            <a:r>
              <a:rPr lang="fr-FR" dirty="0" err="1" smtClean="0">
                <a:hlinkClick r:id="rId3"/>
              </a:rPr>
              <a:t>Curta</a:t>
            </a:r>
            <a:r>
              <a:rPr lang="fr-FR" dirty="0" smtClean="0">
                <a:hlinkClick r:id="rId3"/>
              </a:rPr>
              <a:t> dans </a:t>
            </a:r>
            <a:r>
              <a:rPr lang="fr-FR" dirty="0" err="1" smtClean="0">
                <a:hlinkClick r:id="rId3"/>
              </a:rPr>
              <a:t>Wikipedia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 l="44094" t="32281" r="26375" b="22897"/>
          <a:stretch>
            <a:fillRect/>
          </a:stretch>
        </p:blipFill>
        <p:spPr bwMode="auto">
          <a:xfrm>
            <a:off x="251520" y="404664"/>
            <a:ext cx="4427984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 l="43464" t="25219" r="21379" b="27532"/>
          <a:stretch>
            <a:fillRect/>
          </a:stretch>
        </p:blipFill>
        <p:spPr bwMode="auto">
          <a:xfrm>
            <a:off x="4572000" y="836712"/>
            <a:ext cx="45720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251520" y="5657671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faire la </a:t>
            </a:r>
            <a:r>
              <a:rPr lang="fr-FR" b="1" dirty="0" smtClean="0"/>
              <a:t>multiplication 532 * 124</a:t>
            </a:r>
            <a:r>
              <a:rPr lang="fr-FR" dirty="0" smtClean="0"/>
              <a:t>, on commence par afficher 532 sur </a:t>
            </a:r>
            <a:r>
              <a:rPr lang="fr-FR" b="1" dirty="0" smtClean="0"/>
              <a:t>les curseurs</a:t>
            </a:r>
            <a:r>
              <a:rPr lang="fr-FR" dirty="0" smtClean="0"/>
              <a:t>, puis on fait </a:t>
            </a:r>
            <a:r>
              <a:rPr lang="fr-FR" b="1" dirty="0" smtClean="0"/>
              <a:t>4 tours de manivelle</a:t>
            </a:r>
            <a:r>
              <a:rPr lang="fr-FR" dirty="0" smtClean="0"/>
              <a:t>. Ensuite on </a:t>
            </a:r>
            <a:r>
              <a:rPr lang="fr-FR" b="1" dirty="0" smtClean="0"/>
              <a:t>tourne le carter 11 </a:t>
            </a:r>
            <a:r>
              <a:rPr lang="fr-FR" dirty="0" smtClean="0"/>
              <a:t>d’une unité, et on fait 532*20 (ce qui fait 2 tours de manivelle). On retourne le carter 11 d’une unité pour faire 532 * 100 avec un dernier tour de manivelle.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6588224" y="4709160"/>
            <a:ext cx="315496" cy="102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 flipV="1">
            <a:off x="2926080" y="1691640"/>
            <a:ext cx="2758440" cy="434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1520" y="404664"/>
            <a:ext cx="8676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Cette machine à calculer fait les </a:t>
            </a:r>
            <a:r>
              <a:rPr lang="fr-FR" b="1" dirty="0" smtClean="0"/>
              <a:t>additions, les soustractions, les multiplications et les divisions</a:t>
            </a:r>
            <a:r>
              <a:rPr lang="fr-FR" dirty="0" smtClean="0"/>
              <a:t>.  Elle est beaucoup plus petite que la machine de Léon Bollée (datant de la fin du 19è siècle), dont il est question par ailleurs dans </a:t>
            </a:r>
            <a:r>
              <a:rPr lang="fr-FR" dirty="0" smtClean="0">
                <a:hlinkClick r:id="rId2"/>
              </a:rPr>
              <a:t>l’onglet culture technique sur </a:t>
            </a:r>
            <a:r>
              <a:rPr lang="fr-FR" dirty="0" err="1" smtClean="0">
                <a:hlinkClick r:id="rId2"/>
              </a:rPr>
              <a:t>Moodle</a:t>
            </a:r>
            <a:r>
              <a:rPr lang="fr-FR" dirty="0" smtClean="0"/>
              <a:t>. Les deux machines sont côte à côte au musée des arts et métiers à Paris, on voit très bien la différence de taille.</a:t>
            </a:r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32986" t="17130" r="12152" b="34259"/>
          <a:stretch>
            <a:fillRect/>
          </a:stretch>
        </p:blipFill>
        <p:spPr bwMode="auto">
          <a:xfrm>
            <a:off x="2195736" y="1988840"/>
            <a:ext cx="5040560" cy="3349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251520" y="5589240"/>
            <a:ext cx="8424936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Une description des différents modèles de la machine de </a:t>
            </a:r>
            <a:r>
              <a:rPr lang="fr-FR" dirty="0" err="1" smtClean="0"/>
              <a:t>Curta</a:t>
            </a:r>
            <a:r>
              <a:rPr lang="fr-FR" dirty="0" smtClean="0"/>
              <a:t> est faite sur ce </a:t>
            </a:r>
            <a:r>
              <a:rPr lang="fr-FR" dirty="0" smtClean="0">
                <a:hlinkClick r:id="rId4"/>
              </a:rPr>
              <a:t>site internet</a:t>
            </a:r>
            <a:r>
              <a:rPr lang="fr-FR" dirty="0" smtClean="0"/>
              <a:t>. On y trouve les différents brevets de la machine.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1521" y="47667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On ne trouve pas la description </a:t>
            </a:r>
            <a:r>
              <a:rPr lang="fr-FR" b="1" dirty="0" smtClean="0"/>
              <a:t>entière</a:t>
            </a:r>
            <a:r>
              <a:rPr lang="fr-FR" dirty="0" smtClean="0"/>
              <a:t> du fonctionnement de la machine, par contre ces brevets font référence à une machine à calculer rotative datant du début du vingtième siècle, </a:t>
            </a:r>
            <a:r>
              <a:rPr lang="fr-FR" b="1" dirty="0" smtClean="0"/>
              <a:t>la machine de Hamann </a:t>
            </a:r>
            <a:r>
              <a:rPr lang="fr-FR" dirty="0" smtClean="0"/>
              <a:t>(voir </a:t>
            </a:r>
            <a:r>
              <a:rPr lang="fr-FR" dirty="0" smtClean="0">
                <a:hlinkClick r:id="rId2"/>
              </a:rPr>
              <a:t>le brevet US703785A</a:t>
            </a:r>
            <a:r>
              <a:rPr lang="fr-FR" dirty="0" smtClean="0"/>
              <a:t>), dont le fonctionnement sera décrit dans la suite de ce </a:t>
            </a:r>
            <a:r>
              <a:rPr lang="fr-FR" dirty="0" err="1" smtClean="0"/>
              <a:t>powerpoint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41707" t="25219" r="21379" b="27532"/>
          <a:stretch>
            <a:fillRect/>
          </a:stretch>
        </p:blipFill>
        <p:spPr bwMode="auto">
          <a:xfrm>
            <a:off x="2051720" y="1700808"/>
            <a:ext cx="480053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41707" t="25219" r="21379" b="27532"/>
          <a:stretch>
            <a:fillRect/>
          </a:stretch>
        </p:blipFill>
        <p:spPr bwMode="auto">
          <a:xfrm>
            <a:off x="1403648" y="980728"/>
            <a:ext cx="480053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395536" y="260648"/>
            <a:ext cx="8460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Pour faire l’addition 456 + 41, on  affiche sur d’abord 456 à l’aide des </a:t>
            </a:r>
            <a:r>
              <a:rPr lang="fr-FR" b="1" dirty="0" smtClean="0"/>
              <a:t>différents curseurs</a:t>
            </a:r>
            <a:r>
              <a:rPr lang="fr-FR" dirty="0" smtClean="0"/>
              <a:t>. Puis on fait un </a:t>
            </a:r>
            <a:r>
              <a:rPr lang="fr-FR" b="1" dirty="0" smtClean="0"/>
              <a:t>tour de manivelle</a:t>
            </a:r>
            <a:r>
              <a:rPr lang="fr-FR" dirty="0" smtClean="0"/>
              <a:t>, le résultat 456 s’affiche sur les </a:t>
            </a:r>
            <a:r>
              <a:rPr lang="fr-FR" b="1" dirty="0" smtClean="0"/>
              <a:t>cadrans supérieurs du totalisateur.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5536" y="558924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Puis on affiche 41 sur </a:t>
            </a:r>
            <a:r>
              <a:rPr lang="fr-FR" b="1" dirty="0" smtClean="0"/>
              <a:t>les curseurs du bas de la machine</a:t>
            </a:r>
            <a:r>
              <a:rPr lang="fr-FR" dirty="0" smtClean="0"/>
              <a:t>, on fait un </a:t>
            </a:r>
            <a:r>
              <a:rPr lang="fr-FR" b="1" dirty="0" smtClean="0"/>
              <a:t>deuxième tour de manivelle</a:t>
            </a:r>
            <a:r>
              <a:rPr lang="fr-FR" dirty="0" smtClean="0"/>
              <a:t>. Le résultat 456 + 41 = 497 s’affiche sur les cadrans supérieurs du totalisateur.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3977640" y="548680"/>
            <a:ext cx="3474680" cy="42366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2103120" y="822960"/>
            <a:ext cx="304800" cy="3124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4389120" y="838200"/>
            <a:ext cx="2301240" cy="13563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43184" t="41953" r="26547" b="24579"/>
          <a:stretch>
            <a:fillRect/>
          </a:stretch>
        </p:blipFill>
        <p:spPr bwMode="auto">
          <a:xfrm>
            <a:off x="4283968" y="836712"/>
            <a:ext cx="442849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l="44094" t="32281" r="26375" b="19485"/>
          <a:stretch>
            <a:fillRect/>
          </a:stretch>
        </p:blipFill>
        <p:spPr bwMode="auto">
          <a:xfrm>
            <a:off x="0" y="260648"/>
            <a:ext cx="4427984" cy="5424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251520" y="580526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Quand on fait tourner la </a:t>
            </a:r>
            <a:r>
              <a:rPr lang="fr-FR" b="1" dirty="0" smtClean="0"/>
              <a:t>manivelle</a:t>
            </a:r>
            <a:r>
              <a:rPr lang="fr-FR" dirty="0" smtClean="0"/>
              <a:t>, on fait tourner </a:t>
            </a:r>
            <a:r>
              <a:rPr lang="fr-FR" b="1" dirty="0" smtClean="0"/>
              <a:t>l’axe 1</a:t>
            </a:r>
            <a:r>
              <a:rPr lang="fr-FR" dirty="0" smtClean="0"/>
              <a:t> par l’intermédiaire des </a:t>
            </a:r>
            <a:r>
              <a:rPr lang="fr-FR" b="1" dirty="0" smtClean="0"/>
              <a:t>pignons 9 et 10</a:t>
            </a:r>
            <a:r>
              <a:rPr lang="fr-FR" dirty="0" smtClean="0"/>
              <a:t>, et </a:t>
            </a:r>
            <a:r>
              <a:rPr lang="fr-FR" b="1" dirty="0" smtClean="0"/>
              <a:t>le pignon 3</a:t>
            </a:r>
            <a:r>
              <a:rPr lang="fr-FR" dirty="0" smtClean="0"/>
              <a:t>, qui comporte </a:t>
            </a:r>
            <a:r>
              <a:rPr lang="fr-FR" b="1" dirty="0" smtClean="0"/>
              <a:t>10 dents de hauteurs différentes. </a:t>
            </a:r>
            <a:endParaRPr lang="fr-FR" b="1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2987824" y="1066800"/>
            <a:ext cx="4540736" cy="48104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 flipV="1">
            <a:off x="1996440" y="3596640"/>
            <a:ext cx="3368040" cy="2286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467544" y="4693920"/>
            <a:ext cx="1803216" cy="14713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868680" y="4419600"/>
            <a:ext cx="1097280" cy="17373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 flipV="1">
            <a:off x="1417320" y="4130040"/>
            <a:ext cx="594360" cy="20269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2339752" y="2956560"/>
            <a:ext cx="4670648" cy="32087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 flipV="1">
            <a:off x="1264920" y="3505200"/>
            <a:ext cx="2956560" cy="2667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4419600" y="2971800"/>
            <a:ext cx="2987040" cy="31851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43184" t="41953" r="26547" b="24579"/>
          <a:stretch>
            <a:fillRect/>
          </a:stretch>
        </p:blipFill>
        <p:spPr bwMode="auto">
          <a:xfrm>
            <a:off x="4427984" y="260648"/>
            <a:ext cx="442849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 l="44094" t="32281" r="26375" b="19485"/>
          <a:stretch>
            <a:fillRect/>
          </a:stretch>
        </p:blipFill>
        <p:spPr bwMode="auto">
          <a:xfrm>
            <a:off x="0" y="260648"/>
            <a:ext cx="4427984" cy="5424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0" y="5934670"/>
            <a:ext cx="8820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Quand on monte </a:t>
            </a:r>
            <a:r>
              <a:rPr lang="fr-FR" b="1" dirty="0" smtClean="0"/>
              <a:t>un curseur </a:t>
            </a:r>
            <a:r>
              <a:rPr lang="fr-FR" dirty="0" smtClean="0"/>
              <a:t>et sa </a:t>
            </a:r>
            <a:r>
              <a:rPr lang="fr-FR" b="1" dirty="0" smtClean="0"/>
              <a:t>roue dentée 5</a:t>
            </a:r>
            <a:r>
              <a:rPr lang="fr-FR" dirty="0" smtClean="0"/>
              <a:t> de </a:t>
            </a:r>
            <a:r>
              <a:rPr lang="fr-FR" b="1" dirty="0" smtClean="0"/>
              <a:t>4 unités</a:t>
            </a:r>
            <a:r>
              <a:rPr lang="fr-FR" dirty="0" smtClean="0"/>
              <a:t>, et qu’on fait un tour de manivelle, la roue dentée 5 tourne de 4 unités, parce qu’elle a été en contact avec </a:t>
            </a:r>
            <a:r>
              <a:rPr lang="fr-FR" b="1" dirty="0" smtClean="0"/>
              <a:t>4 dents du pignon 3 </a:t>
            </a:r>
            <a:r>
              <a:rPr lang="fr-FR" dirty="0" smtClean="0"/>
              <a:t>quand ce pignon 3 fait un tour complet.</a:t>
            </a:r>
            <a:endParaRPr lang="fr-F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 l="44476" t="52535" r="25624" b="27532"/>
          <a:stretch>
            <a:fillRect/>
          </a:stretch>
        </p:blipFill>
        <p:spPr bwMode="auto">
          <a:xfrm>
            <a:off x="4860032" y="3933056"/>
            <a:ext cx="388843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necteur droit avec flèche 7"/>
          <p:cNvCxnSpPr/>
          <p:nvPr/>
        </p:nvCxnSpPr>
        <p:spPr>
          <a:xfrm flipV="1">
            <a:off x="2610465" y="5191432"/>
            <a:ext cx="4454012" cy="8406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2483768" y="2610465"/>
            <a:ext cx="2663419" cy="3410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 flipV="1">
            <a:off x="1091381" y="4616245"/>
            <a:ext cx="3170903" cy="14010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4572000" y="3156155"/>
            <a:ext cx="1460090" cy="28651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663677" y="4114800"/>
            <a:ext cx="766917" cy="2448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6539" t="24235" r="17688" b="12766"/>
          <a:stretch>
            <a:fillRect/>
          </a:stretch>
        </p:blipFill>
        <p:spPr bwMode="auto">
          <a:xfrm>
            <a:off x="2051720" y="188640"/>
            <a:ext cx="4955498" cy="5115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323529" y="558924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</a:t>
            </a:r>
            <a:r>
              <a:rPr lang="fr-FR" b="1" dirty="0" smtClean="0"/>
              <a:t>pignon 18 du totalisateur </a:t>
            </a:r>
            <a:r>
              <a:rPr lang="fr-FR" dirty="0" smtClean="0"/>
              <a:t>est connecté au </a:t>
            </a:r>
            <a:r>
              <a:rPr lang="fr-FR" b="1" dirty="0" smtClean="0"/>
              <a:t>pignon 5 </a:t>
            </a:r>
            <a:r>
              <a:rPr lang="fr-FR" dirty="0" smtClean="0"/>
              <a:t>par l’intermédiaire de la </a:t>
            </a:r>
            <a:r>
              <a:rPr lang="fr-FR" b="1" dirty="0" smtClean="0"/>
              <a:t>nervure 59</a:t>
            </a:r>
            <a:r>
              <a:rPr lang="fr-FR" dirty="0" smtClean="0"/>
              <a:t>. Les pignons 5 et 18 parcourent donc </a:t>
            </a:r>
            <a:r>
              <a:rPr lang="fr-FR" b="1" dirty="0" smtClean="0"/>
              <a:t>le même angle de rotation </a:t>
            </a:r>
            <a:r>
              <a:rPr lang="fr-FR" dirty="0" smtClean="0"/>
              <a:t>quand la manivelle fait </a:t>
            </a:r>
            <a:r>
              <a:rPr lang="fr-FR" b="1" dirty="0" smtClean="0"/>
              <a:t>un tour complet.</a:t>
            </a:r>
            <a:endParaRPr lang="fr-FR" b="1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1043608" y="1295400"/>
            <a:ext cx="1958672" cy="44378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 flipV="1">
            <a:off x="3139440" y="4602480"/>
            <a:ext cx="1920240" cy="1082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1051560" y="2270760"/>
            <a:ext cx="2026920" cy="37033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34324" t="27188" r="19165" b="17688"/>
          <a:stretch>
            <a:fillRect/>
          </a:stretch>
        </p:blipFill>
        <p:spPr bwMode="auto">
          <a:xfrm>
            <a:off x="251520" y="620688"/>
            <a:ext cx="453650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l="44094" t="34250" r="14926" b="14563"/>
          <a:stretch>
            <a:fillRect/>
          </a:stretch>
        </p:blipFill>
        <p:spPr bwMode="auto">
          <a:xfrm>
            <a:off x="4932040" y="908720"/>
            <a:ext cx="3996952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2843808" y="188640"/>
            <a:ext cx="2877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Gestion des retenues</a:t>
            </a:r>
            <a:endParaRPr lang="fr-FR" sz="24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5301209"/>
            <a:ext cx="8892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Quand la roue des </a:t>
            </a:r>
            <a:r>
              <a:rPr lang="fr-FR" b="1" dirty="0" smtClean="0"/>
              <a:t>unités</a:t>
            </a:r>
            <a:r>
              <a:rPr lang="fr-FR" dirty="0" smtClean="0"/>
              <a:t> passe du </a:t>
            </a:r>
            <a:r>
              <a:rPr lang="fr-FR" b="1" dirty="0" smtClean="0"/>
              <a:t>9 au 0</a:t>
            </a:r>
            <a:r>
              <a:rPr lang="fr-FR" dirty="0" smtClean="0"/>
              <a:t>, l’ergot </a:t>
            </a:r>
            <a:r>
              <a:rPr lang="fr-FR" b="1" dirty="0" smtClean="0"/>
              <a:t>27</a:t>
            </a:r>
            <a:r>
              <a:rPr lang="fr-FR" dirty="0" smtClean="0"/>
              <a:t> pousse le </a:t>
            </a:r>
            <a:r>
              <a:rPr lang="fr-FR" b="1" dirty="0" smtClean="0"/>
              <a:t>doigt 28 </a:t>
            </a:r>
            <a:r>
              <a:rPr lang="fr-FR" dirty="0" smtClean="0"/>
              <a:t>vers l’intérieur, ce doigt et sa </a:t>
            </a:r>
            <a:r>
              <a:rPr lang="fr-FR" b="1" dirty="0" smtClean="0"/>
              <a:t>came 39 </a:t>
            </a:r>
            <a:r>
              <a:rPr lang="fr-FR" dirty="0" smtClean="0"/>
              <a:t>font pivoter le cliquet 32, ce qui fait tourner </a:t>
            </a:r>
            <a:r>
              <a:rPr lang="fr-FR" b="1" dirty="0" smtClean="0"/>
              <a:t>la roue des dizaines </a:t>
            </a:r>
            <a:r>
              <a:rPr lang="fr-FR" dirty="0" smtClean="0"/>
              <a:t>d’une unité.</a:t>
            </a:r>
          </a:p>
          <a:p>
            <a:pPr algn="just"/>
            <a:r>
              <a:rPr lang="fr-FR" dirty="0" smtClean="0"/>
              <a:t>Le </a:t>
            </a:r>
            <a:r>
              <a:rPr lang="fr-FR" b="1" dirty="0" smtClean="0"/>
              <a:t>cliquet 32 </a:t>
            </a:r>
            <a:r>
              <a:rPr lang="fr-FR" dirty="0" smtClean="0"/>
              <a:t>est en liaison </a:t>
            </a:r>
            <a:r>
              <a:rPr lang="fr-FR" b="1" dirty="0" smtClean="0"/>
              <a:t>pivot</a:t>
            </a:r>
            <a:r>
              <a:rPr lang="fr-FR" dirty="0" smtClean="0"/>
              <a:t> par rapport à la </a:t>
            </a:r>
            <a:r>
              <a:rPr lang="fr-FR" b="1" dirty="0" smtClean="0"/>
              <a:t>pièce 45, </a:t>
            </a:r>
            <a:r>
              <a:rPr lang="fr-FR" dirty="0" smtClean="0"/>
              <a:t>qui tourne avec </a:t>
            </a:r>
            <a:r>
              <a:rPr lang="fr-FR" b="1" dirty="0" smtClean="0"/>
              <a:t>l’axe 1.</a:t>
            </a:r>
            <a:endParaRPr lang="fr-FR" b="1" dirty="0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5318760" y="1737360"/>
            <a:ext cx="807720" cy="36423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1371600" y="1478280"/>
            <a:ext cx="3825240" cy="38709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1783080" y="2423160"/>
            <a:ext cx="4511040" cy="32308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 flipV="1">
            <a:off x="1905000" y="3962400"/>
            <a:ext cx="2240280" cy="1722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 flipV="1">
            <a:off x="1935480" y="1356360"/>
            <a:ext cx="2377440" cy="43129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 flipV="1">
            <a:off x="1417320" y="1371600"/>
            <a:ext cx="5623560" cy="42824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 flipV="1">
            <a:off x="6248400" y="1965960"/>
            <a:ext cx="915888" cy="340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V="1">
            <a:off x="4526280" y="2545080"/>
            <a:ext cx="1783080" cy="3124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 flipV="1">
            <a:off x="2514600" y="3962400"/>
            <a:ext cx="2633464" cy="22029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 flipV="1">
            <a:off x="2346960" y="3246120"/>
            <a:ext cx="5090160" cy="2971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 l="44094" t="32281" r="26375" b="19485"/>
          <a:stretch>
            <a:fillRect/>
          </a:stretch>
        </p:blipFill>
        <p:spPr bwMode="auto">
          <a:xfrm>
            <a:off x="251520" y="404664"/>
            <a:ext cx="4427984" cy="5424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 l="43464" t="25219" r="21379" b="27532"/>
          <a:stretch>
            <a:fillRect/>
          </a:stretch>
        </p:blipFill>
        <p:spPr bwMode="auto">
          <a:xfrm>
            <a:off x="4572000" y="836712"/>
            <a:ext cx="45720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80750" y="5877272"/>
            <a:ext cx="87397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</a:t>
            </a:r>
            <a:r>
              <a:rPr lang="fr-FR" b="1" dirty="0" smtClean="0"/>
              <a:t>remise à zéro du totalisateur </a:t>
            </a:r>
            <a:r>
              <a:rPr lang="fr-FR" dirty="0" smtClean="0"/>
              <a:t>se fait en </a:t>
            </a:r>
            <a:r>
              <a:rPr lang="fr-FR" b="1" dirty="0" smtClean="0"/>
              <a:t>soulevant le carter 11</a:t>
            </a:r>
            <a:r>
              <a:rPr lang="fr-FR" dirty="0" smtClean="0"/>
              <a:t>, ce qui comprime le </a:t>
            </a:r>
            <a:r>
              <a:rPr lang="fr-FR" b="1" dirty="0" smtClean="0"/>
              <a:t>ressort 14</a:t>
            </a:r>
            <a:r>
              <a:rPr lang="fr-FR" dirty="0" smtClean="0"/>
              <a:t>. Quand le carter 11 est soulevé, les roues </a:t>
            </a:r>
            <a:r>
              <a:rPr lang="fr-FR" b="1" dirty="0" smtClean="0"/>
              <a:t>18 et 5</a:t>
            </a:r>
            <a:r>
              <a:rPr lang="fr-FR" dirty="0" smtClean="0"/>
              <a:t> ne sont </a:t>
            </a:r>
            <a:r>
              <a:rPr lang="fr-FR" b="1" dirty="0" smtClean="0"/>
              <a:t>plus solidarisées </a:t>
            </a:r>
            <a:r>
              <a:rPr lang="fr-FR" dirty="0" smtClean="0"/>
              <a:t>par la </a:t>
            </a:r>
            <a:r>
              <a:rPr lang="fr-FR" b="1" dirty="0" smtClean="0"/>
              <a:t>nervure 59</a:t>
            </a:r>
            <a:r>
              <a:rPr lang="fr-FR" dirty="0" smtClean="0"/>
              <a:t>, et on remet le totalisateur à zéro en </a:t>
            </a:r>
            <a:r>
              <a:rPr lang="fr-FR" b="1" dirty="0" smtClean="0"/>
              <a:t>tournant les molettes 20.</a:t>
            </a:r>
            <a:endParaRPr lang="fr-FR" b="1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 flipV="1">
            <a:off x="2713703" y="1342103"/>
            <a:ext cx="2875937" cy="46604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323528" y="1238865"/>
            <a:ext cx="1947724" cy="49984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1342103" y="1799303"/>
            <a:ext cx="3085881" cy="44380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 flipV="1">
            <a:off x="1312606" y="4748981"/>
            <a:ext cx="3642852" cy="14748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 flipV="1">
            <a:off x="1253613" y="2684206"/>
            <a:ext cx="7020232" cy="35838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5560142" y="1784555"/>
            <a:ext cx="678426" cy="4734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 flipV="1">
            <a:off x="1253613" y="1445342"/>
            <a:ext cx="4100052" cy="50881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589</Words>
  <Application>Microsoft Office PowerPoint</Application>
  <PresentationFormat>Affichage à l'écran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htollenaere</dc:creator>
  <cp:lastModifiedBy>htollenaere</cp:lastModifiedBy>
  <cp:revision>25</cp:revision>
  <dcterms:created xsi:type="dcterms:W3CDTF">2013-04-30T07:56:48Z</dcterms:created>
  <dcterms:modified xsi:type="dcterms:W3CDTF">2013-04-30T10:37:34Z</dcterms:modified>
</cp:coreProperties>
</file>