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9"/>
  </p:notesMasterIdLst>
  <p:handoutMasterIdLst>
    <p:handoutMasterId r:id="rId70"/>
  </p:handoutMasterIdLst>
  <p:sldIdLst>
    <p:sldId id="256" r:id="rId5"/>
    <p:sldId id="307" r:id="rId6"/>
    <p:sldId id="306" r:id="rId7"/>
    <p:sldId id="317" r:id="rId8"/>
    <p:sldId id="322" r:id="rId9"/>
    <p:sldId id="626" r:id="rId10"/>
    <p:sldId id="627" r:id="rId11"/>
    <p:sldId id="628" r:id="rId12"/>
    <p:sldId id="629" r:id="rId13"/>
    <p:sldId id="631" r:id="rId14"/>
    <p:sldId id="632" r:id="rId15"/>
    <p:sldId id="630" r:id="rId16"/>
    <p:sldId id="633" r:id="rId17"/>
    <p:sldId id="324" r:id="rId18"/>
    <p:sldId id="323" r:id="rId19"/>
    <p:sldId id="326" r:id="rId20"/>
    <p:sldId id="325" r:id="rId21"/>
    <p:sldId id="327" r:id="rId22"/>
    <p:sldId id="330" r:id="rId23"/>
    <p:sldId id="328" r:id="rId24"/>
    <p:sldId id="321" r:id="rId25"/>
    <p:sldId id="329" r:id="rId26"/>
    <p:sldId id="319" r:id="rId27"/>
    <p:sldId id="563" r:id="rId28"/>
    <p:sldId id="564" r:id="rId29"/>
    <p:sldId id="565" r:id="rId30"/>
    <p:sldId id="566" r:id="rId31"/>
    <p:sldId id="567" r:id="rId32"/>
    <p:sldId id="568" r:id="rId33"/>
    <p:sldId id="569" r:id="rId34"/>
    <p:sldId id="570" r:id="rId35"/>
    <p:sldId id="571" r:id="rId36"/>
    <p:sldId id="572" r:id="rId37"/>
    <p:sldId id="331" r:id="rId38"/>
    <p:sldId id="597" r:id="rId39"/>
    <p:sldId id="598" r:id="rId40"/>
    <p:sldId id="599" r:id="rId41"/>
    <p:sldId id="600" r:id="rId42"/>
    <p:sldId id="601" r:id="rId43"/>
    <p:sldId id="603" r:id="rId44"/>
    <p:sldId id="604" r:id="rId45"/>
    <p:sldId id="605" r:id="rId46"/>
    <p:sldId id="606" r:id="rId47"/>
    <p:sldId id="602" r:id="rId48"/>
    <p:sldId id="320" r:id="rId49"/>
    <p:sldId id="608" r:id="rId50"/>
    <p:sldId id="609" r:id="rId51"/>
    <p:sldId id="610" r:id="rId52"/>
    <p:sldId id="611" r:id="rId53"/>
    <p:sldId id="612" r:id="rId54"/>
    <p:sldId id="613" r:id="rId55"/>
    <p:sldId id="614" r:id="rId56"/>
    <p:sldId id="615" r:id="rId57"/>
    <p:sldId id="616" r:id="rId58"/>
    <p:sldId id="617" r:id="rId59"/>
    <p:sldId id="618" r:id="rId60"/>
    <p:sldId id="619" r:id="rId61"/>
    <p:sldId id="620" r:id="rId62"/>
    <p:sldId id="621" r:id="rId63"/>
    <p:sldId id="622" r:id="rId64"/>
    <p:sldId id="623" r:id="rId65"/>
    <p:sldId id="624" r:id="rId66"/>
    <p:sldId id="625" r:id="rId67"/>
    <p:sldId id="332" r:id="rId68"/>
  </p:sldIdLst>
  <p:sldSz cx="9144000" cy="6858000" type="screen4x3"/>
  <p:notesSz cx="6810375" cy="99425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62">
          <p15:clr>
            <a:srgbClr val="A4A3A4"/>
          </p15:clr>
        </p15:guide>
        <p15:guide id="4" orient="horz" pos="498">
          <p15:clr>
            <a:srgbClr val="A4A3A4"/>
          </p15:clr>
        </p15:guide>
        <p15:guide id="5" pos="2865">
          <p15:clr>
            <a:srgbClr val="A4A3A4"/>
          </p15:clr>
        </p15:guide>
        <p15:guide id="6" pos="390">
          <p15:clr>
            <a:srgbClr val="A4A3A4"/>
          </p15:clr>
        </p15:guide>
        <p15:guide id="7" pos="4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5A"/>
    <a:srgbClr val="6EAA00"/>
    <a:srgbClr val="004E7F"/>
    <a:srgbClr val="01A0EF"/>
    <a:srgbClr val="25A8E0"/>
    <a:srgbClr val="149EAD"/>
    <a:srgbClr val="2E3533"/>
    <a:srgbClr val="006F9E"/>
    <a:srgbClr val="00B0F0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7175" autoAdjust="0"/>
  </p:normalViewPr>
  <p:slideViewPr>
    <p:cSldViewPr snapToGrid="0" snapToObjects="1">
      <p:cViewPr varScale="1">
        <p:scale>
          <a:sx n="80" d="100"/>
          <a:sy n="80" d="100"/>
        </p:scale>
        <p:origin x="1690" y="67"/>
      </p:cViewPr>
      <p:guideLst>
        <p:guide orient="horz" pos="2160"/>
        <p:guide pos="2880"/>
        <p:guide orient="horz" pos="762"/>
        <p:guide orient="horz" pos="498"/>
        <p:guide pos="2865"/>
        <p:guide pos="390"/>
        <p:guide pos="4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1" d="100"/>
          <a:sy n="81" d="100"/>
        </p:scale>
        <p:origin x="-4008" y="-9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CCDB2-5C68-4FBC-9688-00CF08542AD9}" type="datetimeFigureOut">
              <a:rPr lang="fr-FR" smtClean="0"/>
              <a:t>16/03/2025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5887B-DEE3-4614-8DBF-B267A3DEAE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740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09477-1568-DB42-A949-F031803CC8DF}" type="datetimeFigureOut">
              <a:rPr lang="fr-FR" smtClean="0"/>
              <a:pPr/>
              <a:t>16/03/2025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35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21C5D-5966-6E45-9D9D-C69BB7DA03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34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213" indent="-28623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943" indent="-22898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920" indent="-22898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898" indent="-22898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875" indent="-228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852" indent="-228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829" indent="-228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807" indent="-228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5277C3-CFF9-4622-80F3-57ADCE45CCBE}" type="slidenum">
              <a:rPr lang="fr-FR" smtClean="0"/>
              <a:pPr eaLnBrk="1" hangingPunct="1"/>
              <a:t>2</a:t>
            </a:fld>
            <a:endParaRPr lang="fr-F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de garde 1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" y="1588744"/>
            <a:ext cx="2852470" cy="402881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839" y="1292759"/>
            <a:ext cx="3741161" cy="341822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263" y="848104"/>
            <a:ext cx="3059047" cy="40401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53525" cy="23395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4527352"/>
            <a:ext cx="9144000" cy="233064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2699" y="5315604"/>
            <a:ext cx="2545287" cy="10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7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593214"/>
            <a:ext cx="7561174" cy="69324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60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593214"/>
            <a:ext cx="7561174" cy="69324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247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593214"/>
            <a:ext cx="7561174" cy="69324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004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746A2B-3ACA-4475-AA2D-242B14603B2E}"/>
              </a:ext>
            </a:extLst>
          </p:cNvPr>
          <p:cNvSpPr/>
          <p:nvPr userDrawn="1"/>
        </p:nvSpPr>
        <p:spPr>
          <a:xfrm>
            <a:off x="0" y="109538"/>
            <a:ext cx="4326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Ouvrages de génie civil - fondations et structures</a:t>
            </a:r>
            <a:b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fr-FR" sz="1600" dirty="0">
                <a:solidFill>
                  <a:srgbClr val="92D050"/>
                </a:solidFill>
              </a:rPr>
              <a:t>Stabilité aux grands glissements</a:t>
            </a:r>
            <a:endParaRPr lang="fr-FR" sz="1600" cap="all" dirty="0">
              <a:solidFill>
                <a:srgbClr val="92D05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611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09538"/>
            <a:ext cx="4326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Ouvrages de génie civil - fondations et structures</a:t>
            </a:r>
            <a:b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fr-FR" sz="1600" dirty="0">
                <a:solidFill>
                  <a:srgbClr val="92D050"/>
                </a:solidFill>
              </a:rPr>
              <a:t>Stabilité aux grands glissements</a:t>
            </a:r>
            <a:endParaRPr lang="fr-FR" sz="1600" cap="all" dirty="0">
              <a:solidFill>
                <a:srgbClr val="92D05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763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7248088" y="6502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6EA0A9D6-AB22-48B6-9FA0-8F1ED55F167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-24440" y="6609080"/>
            <a:ext cx="769278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0" baseline="0" dirty="0">
                <a:solidFill>
                  <a:srgbClr val="00365C"/>
                </a:solidFill>
                <a:latin typeface="Arial" charset="0"/>
              </a:rPr>
              <a:t>J.P. LEVILLAIN / ARTELIA 2016 - Ouvrages portuaires en maçonnerie - Partie 5 – Travaux de réparation </a:t>
            </a:r>
            <a:endParaRPr lang="fr-FR" sz="1000" b="0" dirty="0">
              <a:solidFill>
                <a:srgbClr val="00365C"/>
              </a:solidFill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F272B-8379-4B94-ADF8-F784A1539E7C}"/>
              </a:ext>
            </a:extLst>
          </p:cNvPr>
          <p:cNvSpPr/>
          <p:nvPr userDrawn="1"/>
        </p:nvSpPr>
        <p:spPr>
          <a:xfrm>
            <a:off x="0" y="109538"/>
            <a:ext cx="4326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Ouvrages de génie civil - fondations et structures</a:t>
            </a:r>
            <a:b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fr-FR" sz="1600" dirty="0">
                <a:solidFill>
                  <a:srgbClr val="92D050"/>
                </a:solidFill>
              </a:rPr>
              <a:t>Stabilité aux grands glissements</a:t>
            </a:r>
            <a:endParaRPr lang="fr-FR" sz="1600" cap="all" dirty="0">
              <a:solidFill>
                <a:srgbClr val="92D05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55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593214"/>
            <a:ext cx="7561174" cy="69324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66285E26-97A4-40B1-8FF3-C42513B8861C}"/>
              </a:ext>
            </a:extLst>
          </p:cNvPr>
          <p:cNvSpPr/>
          <p:nvPr userDrawn="1"/>
        </p:nvSpPr>
        <p:spPr>
          <a:xfrm>
            <a:off x="0" y="109538"/>
            <a:ext cx="4326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Ouvrages de génie civil - fondations et structures</a:t>
            </a:r>
            <a:br>
              <a:rPr lang="fr-FR" sz="1600" dirty="0">
                <a:solidFill>
                  <a:srgbClr val="92D05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fr-FR" sz="1600" dirty="0">
                <a:solidFill>
                  <a:srgbClr val="92D050"/>
                </a:solidFill>
              </a:rPr>
              <a:t>Stabilité aux grands glissements</a:t>
            </a:r>
            <a:endParaRPr lang="fr-FR" sz="1600" cap="all" dirty="0">
              <a:solidFill>
                <a:srgbClr val="92D05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270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503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593214"/>
            <a:ext cx="7561174" cy="69324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644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367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5642281"/>
            <a:ext cx="937506" cy="1223153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593214"/>
            <a:ext cx="7561174" cy="69324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6356351"/>
            <a:ext cx="2057400" cy="36618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16/03/2025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6356351"/>
            <a:ext cx="3086100" cy="366183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11155" y="1593851"/>
            <a:ext cx="7566120" cy="4605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6317073"/>
            <a:ext cx="458476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39784"/>
            <a:ext cx="445962" cy="595717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476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74912" y="1201925"/>
            <a:ext cx="7711888" cy="9227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00375A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74912" y="2428875"/>
            <a:ext cx="7711888" cy="3697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fr-FR" dirty="0"/>
              <a:t>Puce de niveau 1</a:t>
            </a:r>
          </a:p>
          <a:p>
            <a:r>
              <a:rPr lang="fr-FR" dirty="0"/>
              <a:t>Puce de niveau 1</a:t>
            </a:r>
          </a:p>
          <a:p>
            <a:pPr marL="714375" lvl="2" indent="-180975" algn="l" defTabSz="457200" rtl="0" eaLnBrk="1" latinLnBrk="0" hangingPunct="1">
              <a:spcBef>
                <a:spcPct val="20000"/>
              </a:spcBef>
              <a:buClr>
                <a:srgbClr val="2E3533"/>
              </a:buClr>
              <a:buFont typeface="Open Sans" pitchFamily="34" charset="0"/>
              <a:buChar char="•"/>
              <a:tabLst/>
            </a:pPr>
            <a:r>
              <a:rPr lang="fr-FR" dirty="0"/>
              <a:t>Puce niveau 2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74912" y="63615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/>
                </a:solidFill>
              </a:defRPr>
            </a:lvl1pPr>
          </a:lstStyle>
          <a:p>
            <a:fld id="{F11AF34B-DB3D-4B97-8D2E-DDC3F1BF4941}" type="datetime1">
              <a:rPr lang="fr-FR" smtClean="0"/>
              <a:t>16/03/2025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026" y="6358965"/>
            <a:ext cx="544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C84FCA9-0CB4-F344-BE9A-8CB927FBFF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718708"/>
            <a:ext cx="9144000" cy="1392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14164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782" y="6152172"/>
            <a:ext cx="1183344" cy="4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2" r:id="rId2"/>
    <p:sldLayoutId id="2147483678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0375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EAA00"/>
        </a:buClr>
        <a:buSzPct val="100000"/>
        <a:buFont typeface="Arial" pitchFamily="34" charset="0"/>
        <a:buChar char="■"/>
        <a:defRPr lang="fr-FR" sz="1800" kern="1200" dirty="0" smtClean="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19150" indent="-285750" algn="l" defTabSz="457200" rtl="0" eaLnBrk="1" latinLnBrk="0" hangingPunct="1">
        <a:spcBef>
          <a:spcPct val="20000"/>
        </a:spcBef>
        <a:buFont typeface="Arial"/>
        <a:buNone/>
        <a:defRPr lang="fr-FR" sz="1600" kern="1200" dirty="0" smtClean="0">
          <a:solidFill>
            <a:srgbClr val="6EAA00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3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72051" y="6158211"/>
            <a:ext cx="16981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Passion &amp; Solution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300155" y="339725"/>
            <a:ext cx="8526463" cy="958988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Ouvrages de génie civil fondations et structures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D69830-C882-4FF3-8501-AF675EC722D1}"/>
              </a:ext>
            </a:extLst>
          </p:cNvPr>
          <p:cNvSpPr txBox="1"/>
          <p:nvPr/>
        </p:nvSpPr>
        <p:spPr>
          <a:xfrm>
            <a:off x="300155" y="929381"/>
            <a:ext cx="314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Stabilité aux grands glissements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38C196-93B4-4973-B288-18728CBFA599}"/>
              </a:ext>
            </a:extLst>
          </p:cNvPr>
          <p:cNvSpPr txBox="1"/>
          <p:nvPr/>
        </p:nvSpPr>
        <p:spPr>
          <a:xfrm>
            <a:off x="542925" y="5973545"/>
            <a:ext cx="122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L. Briançon</a:t>
            </a:r>
          </a:p>
        </p:txBody>
      </p:sp>
    </p:spTree>
    <p:extLst>
      <p:ext uri="{BB962C8B-B14F-4D97-AF65-F5344CB8AC3E}">
        <p14:creationId xmlns:p14="http://schemas.microsoft.com/office/powerpoint/2010/main" val="18277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8AA0CB-4027-4A43-A12A-4A437D249697}"/>
              </a:ext>
            </a:extLst>
          </p:cNvPr>
          <p:cNvSpPr txBox="1"/>
          <p:nvPr/>
        </p:nvSpPr>
        <p:spPr>
          <a:xfrm>
            <a:off x="583311" y="2563642"/>
            <a:ext cx="1543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Détection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12E1E5-BEE0-4464-A7F2-BA48F4171D98}"/>
              </a:ext>
            </a:extLst>
          </p:cNvPr>
          <p:cNvSpPr txBox="1"/>
          <p:nvPr/>
        </p:nvSpPr>
        <p:spPr>
          <a:xfrm>
            <a:off x="162687" y="3066562"/>
            <a:ext cx="3231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Recherche sur les cartes</a:t>
            </a: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Histoire du site</a:t>
            </a:r>
          </a:p>
          <a:p>
            <a:r>
              <a:rPr lang="fr-FR" sz="2400" dirty="0"/>
              <a:t>Méthodes géophysiques</a:t>
            </a: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Forages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D86F1A-ABE4-46B1-A049-1D3FE58F9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80" y="1679715"/>
            <a:ext cx="3364340" cy="25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046A35-D812-4978-8804-FCE79014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50" y="4199715"/>
            <a:ext cx="334705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02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8AA0CB-4027-4A43-A12A-4A437D249697}"/>
              </a:ext>
            </a:extLst>
          </p:cNvPr>
          <p:cNvSpPr txBox="1"/>
          <p:nvPr/>
        </p:nvSpPr>
        <p:spPr>
          <a:xfrm>
            <a:off x="583311" y="2563642"/>
            <a:ext cx="1543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Détection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12E1E5-BEE0-4464-A7F2-BA48F4171D98}"/>
              </a:ext>
            </a:extLst>
          </p:cNvPr>
          <p:cNvSpPr txBox="1"/>
          <p:nvPr/>
        </p:nvSpPr>
        <p:spPr>
          <a:xfrm>
            <a:off x="162687" y="3066562"/>
            <a:ext cx="3231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Recherche sur les cartes</a:t>
            </a: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Histoire du site</a:t>
            </a: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Méthodes géophysiques</a:t>
            </a:r>
          </a:p>
          <a:p>
            <a:r>
              <a:rPr lang="fr-FR" sz="2400" dirty="0"/>
              <a:t>Forages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2D7D97-730F-40E4-AB13-82946423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08" y="4368209"/>
            <a:ext cx="1896187" cy="20529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21B0FD-9876-4F01-BB95-299FA0800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99" y="3191318"/>
            <a:ext cx="2270816" cy="21045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849883-AB26-4EE3-8386-D4DCC8376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133" y="2215307"/>
            <a:ext cx="2732868" cy="162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45C90BC-E26D-45DC-83A3-C5D542CAF3F5}"/>
              </a:ext>
            </a:extLst>
          </p:cNvPr>
          <p:cNvSpPr txBox="1"/>
          <p:nvPr/>
        </p:nvSpPr>
        <p:spPr>
          <a:xfrm>
            <a:off x="4702691" y="175071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Camera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E56C33-BD2D-496F-A696-AE42C3F34064}"/>
              </a:ext>
            </a:extLst>
          </p:cNvPr>
          <p:cNvSpPr txBox="1"/>
          <p:nvPr/>
        </p:nvSpPr>
        <p:spPr>
          <a:xfrm>
            <a:off x="4810020" y="418871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Scan 3D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93F0F8-9189-4292-B6E0-DB635E791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833" y="4757470"/>
            <a:ext cx="2630168" cy="154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6C2A71A-DE7F-4F3C-84D0-7D0565454DB9}"/>
              </a:ext>
            </a:extLst>
          </p:cNvPr>
          <p:cNvSpPr txBox="1"/>
          <p:nvPr/>
        </p:nvSpPr>
        <p:spPr>
          <a:xfrm>
            <a:off x="7425069" y="282198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Sonar</a:t>
            </a:r>
          </a:p>
        </p:txBody>
      </p:sp>
    </p:spTree>
    <p:extLst>
      <p:ext uri="{BB962C8B-B14F-4D97-AF65-F5344CB8AC3E}">
        <p14:creationId xmlns:p14="http://schemas.microsoft.com/office/powerpoint/2010/main" val="3516826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5698D-AC58-4DCE-9905-22042D0FE0F0}"/>
              </a:ext>
            </a:extLst>
          </p:cNvPr>
          <p:cNvSpPr/>
          <p:nvPr/>
        </p:nvSpPr>
        <p:spPr>
          <a:xfrm>
            <a:off x="1477467" y="2196965"/>
            <a:ext cx="1711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Sécurisation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C268A3-2C1B-48A8-A8FB-C65BF8BA49B2}"/>
              </a:ext>
            </a:extLst>
          </p:cNvPr>
          <p:cNvSpPr txBox="1"/>
          <p:nvPr/>
        </p:nvSpPr>
        <p:spPr>
          <a:xfrm>
            <a:off x="874776" y="2681478"/>
            <a:ext cx="3964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Injection</a:t>
            </a: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Fondations profondes</a:t>
            </a: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Renforcement géosynthétique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7F9145-C290-41F2-B1EF-074BC5F3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278" y="2196965"/>
            <a:ext cx="3673271" cy="32030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38910B-E9B0-42FA-9FF4-459537F28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71" y="4038156"/>
            <a:ext cx="4350488" cy="26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5698D-AC58-4DCE-9905-22042D0FE0F0}"/>
              </a:ext>
            </a:extLst>
          </p:cNvPr>
          <p:cNvSpPr/>
          <p:nvPr/>
        </p:nvSpPr>
        <p:spPr>
          <a:xfrm>
            <a:off x="1477467" y="2196965"/>
            <a:ext cx="1711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Sécurisation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C268A3-2C1B-48A8-A8FB-C65BF8BA49B2}"/>
              </a:ext>
            </a:extLst>
          </p:cNvPr>
          <p:cNvSpPr txBox="1"/>
          <p:nvPr/>
        </p:nvSpPr>
        <p:spPr>
          <a:xfrm>
            <a:off x="874776" y="2681478"/>
            <a:ext cx="3964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Injection</a:t>
            </a: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Fondations profondes</a:t>
            </a:r>
          </a:p>
          <a:p>
            <a:r>
              <a:rPr lang="fr-FR" sz="2400" dirty="0"/>
              <a:t>Renforcement géosynthétique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AB46AA-5EFA-45FA-8CF6-084FDC98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81" y="3881807"/>
            <a:ext cx="3319410" cy="26656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82C8CB-FF5A-4F65-AF27-40BC0818A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2" y="3881807"/>
            <a:ext cx="3394063" cy="26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2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8B8B87-8B3E-4B66-B9B6-A98D5D5D2CDF}"/>
              </a:ext>
            </a:extLst>
          </p:cNvPr>
          <p:cNvSpPr/>
          <p:nvPr/>
        </p:nvSpPr>
        <p:spPr>
          <a:xfrm>
            <a:off x="671401" y="1365928"/>
            <a:ext cx="5738038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écroulements </a:t>
            </a:r>
          </a:p>
        </p:txBody>
      </p:sp>
      <p:pic>
        <p:nvPicPr>
          <p:cNvPr id="13" name="Picture 2" descr="IMSC18_FIG003">
            <a:extLst>
              <a:ext uri="{FF2B5EF4-FFF2-40B4-BE49-F238E27FC236}">
                <a16:creationId xmlns:a16="http://schemas.microsoft.com/office/drawing/2014/main" id="{0D8A52EA-C30C-40E0-B116-C046DB0E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"/>
          <a:stretch>
            <a:fillRect/>
          </a:stretch>
        </p:blipFill>
        <p:spPr bwMode="auto">
          <a:xfrm>
            <a:off x="1350010" y="2065436"/>
            <a:ext cx="6360566" cy="425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19C852-A5B1-465A-99B9-F77914BC1828}"/>
              </a:ext>
            </a:extLst>
          </p:cNvPr>
          <p:cNvSpPr/>
          <p:nvPr/>
        </p:nvSpPr>
        <p:spPr>
          <a:xfrm>
            <a:off x="620828" y="3524369"/>
            <a:ext cx="2734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Dislocation d’une masse </a:t>
            </a:r>
          </a:p>
          <a:p>
            <a:pPr algn="ctr"/>
            <a:r>
              <a:rPr lang="fr-FR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rocheuse fissurée</a:t>
            </a:r>
            <a:endParaRPr lang="fr-FR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AED26A-5B8A-484D-B377-B2EFDDE539CB}"/>
              </a:ext>
            </a:extLst>
          </p:cNvPr>
          <p:cNvSpPr/>
          <p:nvPr/>
        </p:nvSpPr>
        <p:spPr>
          <a:xfrm>
            <a:off x="5128277" y="3669149"/>
            <a:ext cx="2456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Rupture banc sur banc</a:t>
            </a:r>
            <a:endParaRPr lang="fr-FR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EFDDA1-54F4-4936-9150-9DDDBC7609B5}"/>
              </a:ext>
            </a:extLst>
          </p:cNvPr>
          <p:cNvSpPr/>
          <p:nvPr/>
        </p:nvSpPr>
        <p:spPr>
          <a:xfrm>
            <a:off x="4655150" y="4865489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Falaises en surplomb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8931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6BC9205-9A5F-47BA-AA7D-1B5216F216E6}"/>
              </a:ext>
            </a:extLst>
          </p:cNvPr>
          <p:cNvSpPr/>
          <p:nvPr/>
        </p:nvSpPr>
        <p:spPr>
          <a:xfrm>
            <a:off x="1227838" y="1281587"/>
            <a:ext cx="5738038" cy="52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écroulements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5E4F0B1-DC0E-42FA-B38F-E23D7367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35" y="2402180"/>
            <a:ext cx="3447122" cy="181251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93A08E6-3CD7-492A-8456-356DAA6143EA}"/>
              </a:ext>
            </a:extLst>
          </p:cNvPr>
          <p:cNvSpPr txBox="1"/>
          <p:nvPr/>
        </p:nvSpPr>
        <p:spPr>
          <a:xfrm>
            <a:off x="230754" y="1804294"/>
            <a:ext cx="4615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Sécuriser contre les chutes de blocs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30355C5-1BA6-478C-8F74-DAF52B60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95" y="3272840"/>
            <a:ext cx="3707330" cy="277691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DE8A36-E3B1-4D8F-931A-856038239427}"/>
              </a:ext>
            </a:extLst>
          </p:cNvPr>
          <p:cNvSpPr/>
          <p:nvPr/>
        </p:nvSpPr>
        <p:spPr>
          <a:xfrm>
            <a:off x="5523524" y="2846775"/>
            <a:ext cx="2456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Anticiper le risque</a:t>
            </a:r>
          </a:p>
        </p:txBody>
      </p:sp>
    </p:spTree>
    <p:extLst>
      <p:ext uri="{BB962C8B-B14F-4D97-AF65-F5344CB8AC3E}">
        <p14:creationId xmlns:p14="http://schemas.microsoft.com/office/powerpoint/2010/main" val="79450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SC18_FIG005">
            <a:extLst>
              <a:ext uri="{FF2B5EF4-FFF2-40B4-BE49-F238E27FC236}">
                <a16:creationId xmlns:a16="http://schemas.microsoft.com/office/drawing/2014/main" id="{84F66C34-8162-4323-B5EE-C61BCE00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>
            <a:fillRect/>
          </a:stretch>
        </p:blipFill>
        <p:spPr bwMode="auto">
          <a:xfrm>
            <a:off x="847804" y="1512558"/>
            <a:ext cx="1885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A1DDC0-AF69-45B7-BD43-239D27E9BC50}"/>
              </a:ext>
            </a:extLst>
          </p:cNvPr>
          <p:cNvSpPr/>
          <p:nvPr/>
        </p:nvSpPr>
        <p:spPr>
          <a:xfrm>
            <a:off x="695529" y="2898406"/>
            <a:ext cx="2154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plan</a:t>
            </a:r>
            <a:endParaRPr lang="fr-FR" sz="2400" dirty="0"/>
          </a:p>
        </p:txBody>
      </p:sp>
      <p:pic>
        <p:nvPicPr>
          <p:cNvPr id="5" name="Picture 3" descr="IMSC18_FIG006">
            <a:extLst>
              <a:ext uri="{FF2B5EF4-FFF2-40B4-BE49-F238E27FC236}">
                <a16:creationId xmlns:a16="http://schemas.microsoft.com/office/drawing/2014/main" id="{3A942C8A-4EC6-49B6-A15D-754E969D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 b="2321"/>
          <a:stretch>
            <a:fillRect/>
          </a:stretch>
        </p:blipFill>
        <p:spPr bwMode="auto">
          <a:xfrm>
            <a:off x="4505095" y="1533479"/>
            <a:ext cx="2107572" cy="13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2367E2-172A-4631-80A1-693232B413F3}"/>
              </a:ext>
            </a:extLst>
          </p:cNvPr>
          <p:cNvSpPr/>
          <p:nvPr/>
        </p:nvSpPr>
        <p:spPr>
          <a:xfrm>
            <a:off x="3913500" y="2898406"/>
            <a:ext cx="3834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rotationnel simple</a:t>
            </a:r>
            <a:endParaRPr lang="fr-FR" sz="2400" dirty="0"/>
          </a:p>
        </p:txBody>
      </p:sp>
      <p:pic>
        <p:nvPicPr>
          <p:cNvPr id="7" name="Picture 4" descr="IMSC18_FIG007">
            <a:extLst>
              <a:ext uri="{FF2B5EF4-FFF2-40B4-BE49-F238E27FC236}">
                <a16:creationId xmlns:a16="http://schemas.microsoft.com/office/drawing/2014/main" id="{35C4AD2A-4942-4CBB-8E79-09A2685A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7" y="3939216"/>
            <a:ext cx="3492336" cy="140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42921E-0F78-46BB-AB28-C11E824BF2E0}"/>
              </a:ext>
            </a:extLst>
          </p:cNvPr>
          <p:cNvSpPr/>
          <p:nvPr/>
        </p:nvSpPr>
        <p:spPr>
          <a:xfrm>
            <a:off x="628650" y="5551231"/>
            <a:ext cx="3038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rotationnel complexe</a:t>
            </a:r>
            <a:endParaRPr lang="fr-FR" sz="2400" dirty="0"/>
          </a:p>
        </p:txBody>
      </p:sp>
      <p:pic>
        <p:nvPicPr>
          <p:cNvPr id="9" name="Picture 5" descr="IMSC18_FIG008">
            <a:extLst>
              <a:ext uri="{FF2B5EF4-FFF2-40B4-BE49-F238E27FC236}">
                <a16:creationId xmlns:a16="http://schemas.microsoft.com/office/drawing/2014/main" id="{8AC2C00C-BC94-4DB5-84C4-938D63B84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21" y="4095455"/>
            <a:ext cx="3165041" cy="115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3A3952-8195-47CD-B957-6192A9F0880B}"/>
              </a:ext>
            </a:extLst>
          </p:cNvPr>
          <p:cNvSpPr/>
          <p:nvPr/>
        </p:nvSpPr>
        <p:spPr>
          <a:xfrm>
            <a:off x="5419495" y="5291029"/>
            <a:ext cx="2981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Glissement sur une surface quelconque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9F1E1-B768-453D-8164-BA0B1CFFCBCC}"/>
              </a:ext>
            </a:extLst>
          </p:cNvPr>
          <p:cNvSpPr/>
          <p:nvPr/>
        </p:nvSpPr>
        <p:spPr>
          <a:xfrm>
            <a:off x="3090751" y="913955"/>
            <a:ext cx="3186224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 </a:t>
            </a:r>
          </a:p>
        </p:txBody>
      </p:sp>
    </p:spTree>
    <p:extLst>
      <p:ext uri="{BB962C8B-B14F-4D97-AF65-F5344CB8AC3E}">
        <p14:creationId xmlns:p14="http://schemas.microsoft.com/office/powerpoint/2010/main" val="968521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400E2-3562-43A2-968C-6A59085538CE}"/>
              </a:ext>
            </a:extLst>
          </p:cNvPr>
          <p:cNvSpPr/>
          <p:nvPr/>
        </p:nvSpPr>
        <p:spPr>
          <a:xfrm>
            <a:off x="3090751" y="913955"/>
            <a:ext cx="4843574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 rotationnels </a:t>
            </a:r>
          </a:p>
        </p:txBody>
      </p:sp>
      <p:pic>
        <p:nvPicPr>
          <p:cNvPr id="3" name="Image 7">
            <a:extLst>
              <a:ext uri="{FF2B5EF4-FFF2-40B4-BE49-F238E27FC236}">
                <a16:creationId xmlns:a16="http://schemas.microsoft.com/office/drawing/2014/main" id="{983743EC-525E-4C06-BE09-9607FDA0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028825"/>
            <a:ext cx="6438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E1D6AE-C02B-4B28-874D-1E0AD6B74043}"/>
              </a:ext>
            </a:extLst>
          </p:cNvPr>
          <p:cNvSpPr txBox="1"/>
          <p:nvPr/>
        </p:nvSpPr>
        <p:spPr>
          <a:xfrm>
            <a:off x="155058" y="1377939"/>
            <a:ext cx="2554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Talus en remblai</a:t>
            </a:r>
          </a:p>
        </p:txBody>
      </p:sp>
    </p:spTree>
    <p:extLst>
      <p:ext uri="{BB962C8B-B14F-4D97-AF65-F5344CB8AC3E}">
        <p14:creationId xmlns:p14="http://schemas.microsoft.com/office/powerpoint/2010/main" val="1137814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400E2-3562-43A2-968C-6A59085538CE}"/>
              </a:ext>
            </a:extLst>
          </p:cNvPr>
          <p:cNvSpPr/>
          <p:nvPr/>
        </p:nvSpPr>
        <p:spPr>
          <a:xfrm>
            <a:off x="3090750" y="913955"/>
            <a:ext cx="5253149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 rotationnels 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8202FF-ED43-46F1-8F5C-2AB8A58557EA}"/>
              </a:ext>
            </a:extLst>
          </p:cNvPr>
          <p:cNvSpPr txBox="1"/>
          <p:nvPr/>
        </p:nvSpPr>
        <p:spPr>
          <a:xfrm>
            <a:off x="873118" y="1383196"/>
            <a:ext cx="2336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Talus en déblai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A4FC609A-3654-45E9-89AC-0DAB6CB3F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23" y="1990725"/>
            <a:ext cx="9181523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35C2A0-25C0-497B-B17B-8A2872E27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118" y="4213637"/>
            <a:ext cx="2918713" cy="2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4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400E2-3562-43A2-968C-6A59085538CE}"/>
              </a:ext>
            </a:extLst>
          </p:cNvPr>
          <p:cNvSpPr/>
          <p:nvPr/>
        </p:nvSpPr>
        <p:spPr>
          <a:xfrm>
            <a:off x="2928825" y="913955"/>
            <a:ext cx="5253149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 plans 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03D990-C54A-428E-95D6-FBB85F9B6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0" t="2902" r="7420" b="29763"/>
          <a:stretch/>
        </p:blipFill>
        <p:spPr>
          <a:xfrm>
            <a:off x="704850" y="1334819"/>
            <a:ext cx="8439150" cy="5523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506868-0EEA-4007-B73E-1FC4A6998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87" y="4251734"/>
            <a:ext cx="2918713" cy="26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1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Espace réservé du numéro de diapositive 1"/>
          <p:cNvSpPr txBox="1">
            <a:spLocks/>
          </p:cNvSpPr>
          <p:nvPr/>
        </p:nvSpPr>
        <p:spPr bwMode="auto">
          <a:xfrm>
            <a:off x="5953125" y="7416800"/>
            <a:ext cx="50006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6052CD19-A4AE-44C6-9C17-67D4725E576A}" type="slidenum">
              <a:rPr lang="fr-FR" sz="1200" b="1">
                <a:solidFill>
                  <a:schemeClr val="bg1"/>
                </a:solidFill>
              </a:rPr>
              <a:pPr algn="ctr" eaLnBrk="1" hangingPunct="1"/>
              <a:t>2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4209" y="93298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 sz="2800" b="1" dirty="0">
                <a:solidFill>
                  <a:srgbClr val="92D050"/>
                </a:solidFill>
              </a:rPr>
              <a:t>Sommaire</a:t>
            </a:r>
            <a:endParaRPr lang="fr-FR" b="1" dirty="0">
              <a:solidFill>
                <a:srgbClr val="92D05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014A83-17C5-428F-8FB3-B4F52D62D962}"/>
              </a:ext>
            </a:extLst>
          </p:cNvPr>
          <p:cNvSpPr txBox="1"/>
          <p:nvPr/>
        </p:nvSpPr>
        <p:spPr>
          <a:xfrm>
            <a:off x="581025" y="1628775"/>
            <a:ext cx="50829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2800" dirty="0"/>
              <a:t>Introduction</a:t>
            </a:r>
          </a:p>
          <a:p>
            <a:pPr marL="514350" indent="-514350">
              <a:buAutoNum type="arabicPeriod"/>
            </a:pPr>
            <a:endParaRPr lang="fr-FR" sz="2800" dirty="0"/>
          </a:p>
          <a:p>
            <a:pPr marL="514350" indent="-514350">
              <a:buAutoNum type="arabicPeriod"/>
            </a:pPr>
            <a:r>
              <a:rPr lang="fr-FR" sz="2800" dirty="0"/>
              <a:t>Calcul des surfaces de rupture</a:t>
            </a:r>
          </a:p>
          <a:p>
            <a:pPr marL="514350" indent="-514350">
              <a:buAutoNum type="arabicPeriod"/>
            </a:pPr>
            <a:endParaRPr lang="fr-FR" sz="2800" dirty="0"/>
          </a:p>
          <a:p>
            <a:pPr marL="514350" indent="-514350">
              <a:buAutoNum type="arabicPeriod"/>
            </a:pPr>
            <a:r>
              <a:rPr lang="fr-FR" sz="2800" dirty="0"/>
              <a:t>Confortement</a:t>
            </a:r>
          </a:p>
        </p:txBody>
      </p:sp>
    </p:spTree>
    <p:extLst>
      <p:ext uri="{BB962C8B-B14F-4D97-AF65-F5344CB8AC3E}">
        <p14:creationId xmlns:p14="http://schemas.microsoft.com/office/powerpoint/2010/main" val="4188975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29F1E1-B768-453D-8164-BA0B1CFFCBCC}"/>
              </a:ext>
            </a:extLst>
          </p:cNvPr>
          <p:cNvSpPr/>
          <p:nvPr/>
        </p:nvSpPr>
        <p:spPr>
          <a:xfrm>
            <a:off x="3090751" y="913955"/>
            <a:ext cx="3186224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 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FF218614-03D5-4545-A03B-60C95D53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0" y="2071762"/>
            <a:ext cx="765175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4">
            <a:extLst>
              <a:ext uri="{FF2B5EF4-FFF2-40B4-BE49-F238E27FC236}">
                <a16:creationId xmlns:a16="http://schemas.microsoft.com/office/drawing/2014/main" id="{632E39A0-53FC-45A3-860D-08F7FBE957C1}"/>
              </a:ext>
            </a:extLst>
          </p:cNvPr>
          <p:cNvSpPr>
            <a:spLocks/>
          </p:cNvSpPr>
          <p:nvPr/>
        </p:nvSpPr>
        <p:spPr bwMode="auto">
          <a:xfrm>
            <a:off x="1870555" y="2768674"/>
            <a:ext cx="5021262" cy="1663700"/>
          </a:xfrm>
          <a:custGeom>
            <a:avLst/>
            <a:gdLst>
              <a:gd name="T0" fmla="*/ 0 w 19126"/>
              <a:gd name="T1" fmla="*/ 0 h 21600"/>
              <a:gd name="T2" fmla="*/ 2147483646 w 19126"/>
              <a:gd name="T3" fmla="*/ 2147483646 h 21600"/>
              <a:gd name="T4" fmla="*/ 0 w 19126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126" h="21600" fill="none" extrusionOk="0">
                <a:moveTo>
                  <a:pt x="0" y="0"/>
                </a:moveTo>
                <a:cubicBezTo>
                  <a:pt x="8028" y="0"/>
                  <a:pt x="15395" y="4453"/>
                  <a:pt x="19126" y="11562"/>
                </a:cubicBezTo>
              </a:path>
              <a:path w="19126" h="21600" stroke="0" extrusionOk="0">
                <a:moveTo>
                  <a:pt x="0" y="0"/>
                </a:moveTo>
                <a:cubicBezTo>
                  <a:pt x="8028" y="0"/>
                  <a:pt x="15395" y="4453"/>
                  <a:pt x="19126" y="1156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4" name="Connecteur droit avec flèche 2">
            <a:extLst>
              <a:ext uri="{FF2B5EF4-FFF2-40B4-BE49-F238E27FC236}">
                <a16:creationId xmlns:a16="http://schemas.microsoft.com/office/drawing/2014/main" id="{C7029A2E-A0FE-4263-BA94-4B16BB238AF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284767" y="4568899"/>
            <a:ext cx="136525" cy="4953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1FAD231-D41B-4971-8CC1-C0D71BBDC3A7}"/>
              </a:ext>
            </a:extLst>
          </p:cNvPr>
          <p:cNvSpPr txBox="1"/>
          <p:nvPr/>
        </p:nvSpPr>
        <p:spPr>
          <a:xfrm>
            <a:off x="651355" y="5054674"/>
            <a:ext cx="16240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Monitoring</a:t>
            </a:r>
          </a:p>
        </p:txBody>
      </p:sp>
      <p:cxnSp>
        <p:nvCxnSpPr>
          <p:cNvPr id="16" name="Connecteur droit avec flèche 8">
            <a:extLst>
              <a:ext uri="{FF2B5EF4-FFF2-40B4-BE49-F238E27FC236}">
                <a16:creationId xmlns:a16="http://schemas.microsoft.com/office/drawing/2014/main" id="{529DDE0E-0822-4460-98C6-A475C76FA7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91280" y="4568899"/>
            <a:ext cx="269875" cy="720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4E68544-47CE-4AF2-A75E-4400767F0743}"/>
              </a:ext>
            </a:extLst>
          </p:cNvPr>
          <p:cNvSpPr txBox="1"/>
          <p:nvPr/>
        </p:nvSpPr>
        <p:spPr>
          <a:xfrm>
            <a:off x="2410305" y="5284862"/>
            <a:ext cx="19161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Modélisation</a:t>
            </a:r>
          </a:p>
        </p:txBody>
      </p:sp>
    </p:spTree>
    <p:extLst>
      <p:ext uri="{BB962C8B-B14F-4D97-AF65-F5344CB8AC3E}">
        <p14:creationId xmlns:p14="http://schemas.microsoft.com/office/powerpoint/2010/main" val="2866391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">
            <a:extLst>
              <a:ext uri="{FF2B5EF4-FFF2-40B4-BE49-F238E27FC236}">
                <a16:creationId xmlns:a16="http://schemas.microsoft.com/office/drawing/2014/main" id="{906BB461-2C40-4CA4-8E7C-55713C2C2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5" y="2232320"/>
            <a:ext cx="57165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>
            <a:extLst>
              <a:ext uri="{FF2B5EF4-FFF2-40B4-BE49-F238E27FC236}">
                <a16:creationId xmlns:a16="http://schemas.microsoft.com/office/drawing/2014/main" id="{648ED812-B4D2-4823-92BE-6384BF524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83" y="3522617"/>
            <a:ext cx="2935472" cy="236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F83133-A1E3-40FC-8B0E-B87DF485E61F}"/>
              </a:ext>
            </a:extLst>
          </p:cNvPr>
          <p:cNvSpPr/>
          <p:nvPr/>
        </p:nvSpPr>
        <p:spPr>
          <a:xfrm>
            <a:off x="2419350" y="1905000"/>
            <a:ext cx="4067175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Exemple d’instrumentation d’une pente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08597D-B6B0-452D-AF68-69FE80B23E49}"/>
              </a:ext>
            </a:extLst>
          </p:cNvPr>
          <p:cNvSpPr/>
          <p:nvPr/>
        </p:nvSpPr>
        <p:spPr>
          <a:xfrm>
            <a:off x="3090751" y="913955"/>
            <a:ext cx="3186224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 </a:t>
            </a:r>
          </a:p>
        </p:txBody>
      </p:sp>
    </p:spTree>
    <p:extLst>
      <p:ext uri="{BB962C8B-B14F-4D97-AF65-F5344CB8AC3E}">
        <p14:creationId xmlns:p14="http://schemas.microsoft.com/office/powerpoint/2010/main" val="3602682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E54C61-BA2E-4128-974E-1DE677EFD87A}"/>
              </a:ext>
            </a:extLst>
          </p:cNvPr>
          <p:cNvSpPr/>
          <p:nvPr/>
        </p:nvSpPr>
        <p:spPr>
          <a:xfrm>
            <a:off x="279658" y="1494331"/>
            <a:ext cx="7337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					</a:t>
            </a:r>
            <a:r>
              <a:rPr lang="fr-FR" sz="2400" spc="-10" dirty="0">
                <a:latin typeface="Times New Roman" panose="02020603050405020304" pitchFamily="18" charset="0"/>
              </a:rPr>
              <a:t>Codes éléments finis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3531C5-A2D6-4B74-8A4B-3448A9F6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58" y="4248145"/>
            <a:ext cx="2899809" cy="15590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6048FD1-73BF-44E0-BD61-CA20B7D276D5}"/>
              </a:ext>
            </a:extLst>
          </p:cNvPr>
          <p:cNvSpPr txBox="1"/>
          <p:nvPr/>
        </p:nvSpPr>
        <p:spPr>
          <a:xfrm>
            <a:off x="986280" y="6087389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t</a:t>
            </a:r>
            <a:r>
              <a:rPr lang="fr-FR" baseline="-25000" dirty="0" err="1"/>
              <a:t>calc</a:t>
            </a:r>
            <a:r>
              <a:rPr lang="fr-FR" dirty="0"/>
              <a:t> &lt; </a:t>
            </a:r>
            <a:r>
              <a:rPr lang="fr-FR" dirty="0" err="1">
                <a:latin typeface="Symbol" panose="05050102010706020507" pitchFamily="18" charset="2"/>
              </a:rPr>
              <a:t>t</a:t>
            </a:r>
            <a:r>
              <a:rPr lang="fr-FR" baseline="-25000" dirty="0" err="1"/>
              <a:t>max</a:t>
            </a:r>
            <a:endParaRPr lang="fr-FR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C15991-8169-4645-AC86-E9AD5FBEB2AB}"/>
              </a:ext>
            </a:extLst>
          </p:cNvPr>
          <p:cNvSpPr/>
          <p:nvPr/>
        </p:nvSpPr>
        <p:spPr>
          <a:xfrm>
            <a:off x="3090751" y="913955"/>
            <a:ext cx="5015024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Calcul et Modélisation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9ABBBB-DC76-4F5B-AD0C-D02625879441}"/>
              </a:ext>
            </a:extLst>
          </p:cNvPr>
          <p:cNvSpPr txBox="1"/>
          <p:nvPr/>
        </p:nvSpPr>
        <p:spPr>
          <a:xfrm>
            <a:off x="-1" y="2142164"/>
            <a:ext cx="38181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Définition d’un facteur de sécurité</a:t>
            </a:r>
          </a:p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Mouvement du sol supposé « rigide-plastique »</a:t>
            </a:r>
          </a:p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Hypothèse sur la surface de rupture</a:t>
            </a:r>
          </a:p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Critère de Mohr Coulomb utilisé sur cette surface (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Talren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Geoslope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572B88-282C-4161-A1CE-3D34AF186DC4}"/>
              </a:ext>
            </a:extLst>
          </p:cNvPr>
          <p:cNvSpPr txBox="1"/>
          <p:nvPr/>
        </p:nvSpPr>
        <p:spPr>
          <a:xfrm>
            <a:off x="4486274" y="2056439"/>
            <a:ext cx="4572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Description du comportement </a:t>
            </a:r>
            <a:r>
              <a:rPr lang="fr-FR" dirty="0">
                <a:latin typeface="Symbol" panose="05050102010706020507" pitchFamily="18" charset="2"/>
                <a:cs typeface="Arial" panose="020B0604020202020204" pitchFamily="34" charset="0"/>
              </a:rPr>
              <a:t>s e</a:t>
            </a:r>
          </a:p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Descriptions de géométries complexes</a:t>
            </a:r>
          </a:p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Déformation du sol possible</a:t>
            </a:r>
          </a:p>
          <a:p>
            <a:pPr defTabSz="91440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FEM (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Plaxis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 FDM (Flac)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BECE16-9D10-4B48-BCA0-9EFC8F7DC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38" y="4058741"/>
            <a:ext cx="3374796" cy="9689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908F084-3E08-4015-BBCA-943369EC5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375" y="5116569"/>
            <a:ext cx="2376625" cy="17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73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72051" y="6158211"/>
            <a:ext cx="16981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Passion &amp; Solution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300155" y="339725"/>
            <a:ext cx="8526463" cy="958988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Ouvrages de génie civil fondations et structures</a:t>
            </a:r>
            <a:br>
              <a:rPr lang="fr-FR" dirty="0">
                <a:solidFill>
                  <a:srgbClr val="92D050"/>
                </a:solidFill>
              </a:rPr>
            </a:br>
            <a:r>
              <a:rPr lang="fr-FR" dirty="0">
                <a:solidFill>
                  <a:srgbClr val="92D050"/>
                </a:solidFill>
              </a:rPr>
              <a:t>2. Calcul des surfaces de rupture</a:t>
            </a:r>
          </a:p>
        </p:txBody>
      </p:sp>
    </p:spTree>
    <p:extLst>
      <p:ext uri="{BB962C8B-B14F-4D97-AF65-F5344CB8AC3E}">
        <p14:creationId xmlns:p14="http://schemas.microsoft.com/office/powerpoint/2010/main" val="2906239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668" y="186858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1355C-27D7-4EC6-A2CA-10A0F5D2AB20}"/>
              </a:ext>
            </a:extLst>
          </p:cNvPr>
          <p:cNvSpPr/>
          <p:nvPr/>
        </p:nvSpPr>
        <p:spPr>
          <a:xfrm>
            <a:off x="40461" y="1336284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71F1BE9-969C-45EF-A483-9125003B8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74" y="2222884"/>
            <a:ext cx="4043001" cy="1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Définition du critère de rupture (Coulomb)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err="1">
                <a:solidFill>
                  <a:schemeClr val="tx1"/>
                </a:solidFill>
                <a:latin typeface="Symbol" panose="05050102010706020507" pitchFamily="18" charset="2"/>
              </a:rPr>
              <a:t>t</a:t>
            </a:r>
            <a:r>
              <a:rPr lang="fr-FR" altLang="fr-FR" sz="1600" baseline="-25000" dirty="0" err="1">
                <a:solidFill>
                  <a:schemeClr val="tx1"/>
                </a:solidFill>
              </a:rPr>
              <a:t>max</a:t>
            </a:r>
            <a:r>
              <a:rPr lang="fr-FR" altLang="fr-FR" sz="1600" dirty="0">
                <a:solidFill>
                  <a:schemeClr val="tx1"/>
                </a:solidFill>
              </a:rPr>
              <a:t> = c’ + </a:t>
            </a:r>
            <a:r>
              <a:rPr lang="fr-FR" altLang="fr-FR" sz="1600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fr-FR" altLang="fr-FR" sz="1600" dirty="0">
                <a:solidFill>
                  <a:schemeClr val="tx1"/>
                </a:solidFill>
              </a:rPr>
              <a:t>’ tg </a:t>
            </a:r>
            <a:r>
              <a:rPr lang="fr-FR" altLang="fr-FR" sz="1600" dirty="0">
                <a:solidFill>
                  <a:schemeClr val="tx1"/>
                </a:solidFill>
                <a:sym typeface="Symbol" panose="05050102010706020507" pitchFamily="18" charset="2"/>
              </a:rPr>
              <a:t>’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baseline="-25000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err="1">
                <a:solidFill>
                  <a:schemeClr val="tx1"/>
                </a:solidFill>
                <a:latin typeface="Symbol" panose="05050102010706020507" pitchFamily="18" charset="2"/>
              </a:rPr>
              <a:t>t</a:t>
            </a:r>
            <a:r>
              <a:rPr lang="fr-FR" altLang="fr-FR" sz="1600" baseline="-25000" dirty="0" err="1">
                <a:solidFill>
                  <a:schemeClr val="tx1"/>
                </a:solidFill>
              </a:rPr>
              <a:t>max</a:t>
            </a:r>
            <a:r>
              <a:rPr lang="fr-FR" altLang="fr-FR" sz="1600" dirty="0">
                <a:solidFill>
                  <a:schemeClr val="tx1"/>
                </a:solidFill>
                <a:sym typeface="Symbol" panose="05050102010706020507" pitchFamily="18" charset="2"/>
              </a:rPr>
              <a:t> = c’ + (</a:t>
            </a:r>
            <a:r>
              <a:rPr lang="fr-FR" altLang="fr-FR" sz="1600" dirty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s</a:t>
            </a:r>
            <a:r>
              <a:rPr lang="fr-FR" altLang="fr-FR" sz="1600" dirty="0">
                <a:solidFill>
                  <a:schemeClr val="tx1"/>
                </a:solidFill>
                <a:sym typeface="Symbol" panose="05050102010706020507" pitchFamily="18" charset="2"/>
              </a:rPr>
              <a:t> – u) tg ’</a:t>
            </a: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05C54F25-D57A-46F5-B295-15C14EF76978}"/>
              </a:ext>
            </a:extLst>
          </p:cNvPr>
          <p:cNvGrpSpPr>
            <a:grpSpLocks/>
          </p:cNvGrpSpPr>
          <p:nvPr/>
        </p:nvGrpSpPr>
        <p:grpSpPr bwMode="auto">
          <a:xfrm>
            <a:off x="1722029" y="4514827"/>
            <a:ext cx="2601434" cy="1782113"/>
            <a:chOff x="1689" y="2245"/>
            <a:chExt cx="2121" cy="162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4CF8C08E-F38C-4707-B981-5EAC5FE41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2529"/>
              <a:ext cx="1479" cy="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4FA0EE0F-4F94-4123-B16A-FCEFFB61B9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3" y="2416"/>
              <a:ext cx="0" cy="11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B350DE45-EA05-4863-AB35-110251621E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3577"/>
              <a:ext cx="167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ECC9D29-08CC-4ACB-8D19-75ACE09CB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" y="2245"/>
              <a:ext cx="335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fr-FR" sz="1600">
                  <a:solidFill>
                    <a:srgbClr val="000000"/>
                  </a:solidFill>
                  <a:latin typeface="Symbol" panose="05050102010706020507" pitchFamily="18" charset="2"/>
                </a:rPr>
                <a:t>t</a:t>
              </a: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7B62F27E-74C0-4140-BE78-F4AC4F676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0" y="3562"/>
              <a:ext cx="260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fr-FR" sz="1600" dirty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</a:p>
          </p:txBody>
        </p:sp>
      </p:grpSp>
      <p:sp>
        <p:nvSpPr>
          <p:cNvPr id="16" name="Text Box 12">
            <a:extLst>
              <a:ext uri="{FF2B5EF4-FFF2-40B4-BE49-F238E27FC236}">
                <a16:creationId xmlns:a16="http://schemas.microsoft.com/office/drawing/2014/main" id="{2A0DFC37-D448-4387-A266-DA2D3187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1" y="4792810"/>
            <a:ext cx="2251075" cy="14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99"/>
                </a:solidFill>
              </a:rPr>
              <a:t>Première rupture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99"/>
                </a:solidFill>
              </a:rPr>
              <a:t>c’ </a:t>
            </a:r>
            <a:r>
              <a:rPr lang="fr-FR" altLang="fr-FR" sz="1600" baseline="-25000" dirty="0">
                <a:solidFill>
                  <a:srgbClr val="000099"/>
                </a:solidFill>
              </a:rPr>
              <a:t>pic</a:t>
            </a:r>
            <a:r>
              <a:rPr lang="fr-FR" altLang="fr-FR" sz="1600" dirty="0">
                <a:solidFill>
                  <a:srgbClr val="000099"/>
                </a:solidFill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99"/>
                </a:solidFill>
                <a:sym typeface="Symbol" panose="05050102010706020507" pitchFamily="18" charset="2"/>
              </a:rPr>
              <a:t>’ </a:t>
            </a:r>
            <a:r>
              <a:rPr lang="fr-FR" altLang="fr-FR" sz="1600" baseline="-25000" dirty="0">
                <a:solidFill>
                  <a:srgbClr val="000099"/>
                </a:solidFill>
                <a:sym typeface="Symbol" panose="05050102010706020507" pitchFamily="18" charset="2"/>
              </a:rPr>
              <a:t>pic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baseline="-25000" dirty="0">
              <a:solidFill>
                <a:srgbClr val="000099"/>
              </a:solidFill>
              <a:sym typeface="Symbol" panose="05050102010706020507" pitchFamily="18" charset="2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BB206BE9-612F-4E02-8138-F8DA9A00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719" y="4980171"/>
            <a:ext cx="2655888" cy="14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6600"/>
                </a:solidFill>
              </a:rPr>
              <a:t>Réactivation rupture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dirty="0">
              <a:solidFill>
                <a:srgbClr val="006600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6600"/>
                </a:solidFill>
              </a:rPr>
              <a:t>c’ </a:t>
            </a:r>
            <a:r>
              <a:rPr lang="fr-FR" altLang="fr-FR" sz="1600" baseline="-25000" dirty="0" err="1">
                <a:solidFill>
                  <a:srgbClr val="006600"/>
                </a:solidFill>
              </a:rPr>
              <a:t>rés</a:t>
            </a:r>
            <a:r>
              <a:rPr lang="fr-FR" altLang="fr-FR" sz="1600" dirty="0">
                <a:solidFill>
                  <a:srgbClr val="006600"/>
                </a:solidFill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6600"/>
                </a:solidFill>
                <a:sym typeface="Symbol" panose="05050102010706020507" pitchFamily="18" charset="2"/>
              </a:rPr>
              <a:t>’ </a:t>
            </a:r>
            <a:r>
              <a:rPr lang="fr-FR" altLang="fr-FR" sz="1600" baseline="-25000" dirty="0" err="1">
                <a:solidFill>
                  <a:srgbClr val="006600"/>
                </a:solidFill>
                <a:sym typeface="Symbol" panose="05050102010706020507" pitchFamily="18" charset="2"/>
              </a:rPr>
              <a:t>rés</a:t>
            </a:r>
            <a:endParaRPr lang="fr-FR" altLang="fr-FR" sz="1600" baseline="-25000" dirty="0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fr-FR" altLang="fr-FR" sz="1600" baseline="-25000" dirty="0">
              <a:solidFill>
                <a:srgbClr val="006600"/>
              </a:solidFill>
              <a:sym typeface="Symbol" panose="05050102010706020507" pitchFamily="18" charset="2"/>
            </a:endParaRP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DE72315E-A58D-4D64-A039-707118CE1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967" y="5139158"/>
            <a:ext cx="18002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ffectLst>
            <a:outerShdw dist="64758" dir="678596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1BFB3F83-F6A6-40D9-A812-1170C1E90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6140" y="4873787"/>
            <a:ext cx="0" cy="4111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C07DA630-C329-42F8-87C8-4DCC8B712A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0944" y="5524293"/>
            <a:ext cx="13493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stealth" w="lg" len="lg"/>
          </a:ln>
          <a:effectLst>
            <a:outerShdw dist="64758" dir="678596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B8E45779-721B-4EBA-9ADA-265DE69B16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8413" y="5300492"/>
            <a:ext cx="0" cy="4111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FAF8C418-61AA-4100-8BD1-60A61A05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693" y="1501892"/>
            <a:ext cx="4272922" cy="30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C83020-B74E-45B9-8DCA-924A3490204B}"/>
              </a:ext>
            </a:extLst>
          </p:cNvPr>
          <p:cNvSpPr/>
          <p:nvPr/>
        </p:nvSpPr>
        <p:spPr>
          <a:xfrm>
            <a:off x="1034361" y="2248418"/>
            <a:ext cx="309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Coefficient de sécurité global</a:t>
            </a:r>
            <a:endParaRPr lang="fr-FR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19A38DD-CBDE-407B-9265-FE017B5D80F5}"/>
              </a:ext>
            </a:extLst>
          </p:cNvPr>
          <p:cNvGraphicFramePr>
            <a:graphicFrameLocks/>
          </p:cNvGraphicFramePr>
          <p:nvPr/>
        </p:nvGraphicFramePr>
        <p:xfrm>
          <a:off x="1275907" y="3171602"/>
          <a:ext cx="2317898" cy="74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3" imgW="1358310" imgH="355446" progId="Equation.DSMT4">
                  <p:embed/>
                </p:oleObj>
              </mc:Choice>
              <mc:Fallback>
                <p:oleObj name="Equation" r:id="rId3" imgW="1358310" imgH="355446" progId="Equation.DSMT4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919A38DD-CBDE-407B-9265-FE017B5D80F5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907" y="3171602"/>
                        <a:ext cx="2317898" cy="747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D1DB7146-8A88-4A10-93EF-BE84741256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6940" y="3094812"/>
          <a:ext cx="2300310" cy="79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5" imgW="990170" imgH="342751" progId="Equation.DSMT4">
                  <p:embed/>
                </p:oleObj>
              </mc:Choice>
              <mc:Fallback>
                <p:oleObj name="Equation" r:id="rId5" imgW="990170" imgH="342751" progId="Equation.DSMT4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D1DB7146-8A88-4A10-93EF-BE84741256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940" y="3094812"/>
                        <a:ext cx="2300310" cy="796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8">
            <a:extLst>
              <a:ext uri="{FF2B5EF4-FFF2-40B4-BE49-F238E27FC236}">
                <a16:creationId xmlns:a16="http://schemas.microsoft.com/office/drawing/2014/main" id="{71105562-6B68-4DD2-A6FF-883F1611E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62285"/>
            <a:ext cx="87931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fr-FR" altLang="fr-FR" sz="1600" dirty="0">
                <a:ea typeface="Times New Roman" panose="02020603050405020304" pitchFamily="18" charset="0"/>
              </a:rPr>
              <a:t>Cette définition conduit à étudier l’équilibre limite du sol avec des caractéristiques réduites :</a:t>
            </a:r>
            <a:endParaRPr lang="fr-FR" altLang="fr-FR" sz="1600" dirty="0"/>
          </a:p>
        </p:txBody>
      </p:sp>
      <p:graphicFrame>
        <p:nvGraphicFramePr>
          <p:cNvPr id="26" name="Objet 25">
            <a:extLst>
              <a:ext uri="{FF2B5EF4-FFF2-40B4-BE49-F238E27FC236}">
                <a16:creationId xmlns:a16="http://schemas.microsoft.com/office/drawing/2014/main" id="{9656F87C-9A81-41E3-8BEE-5E2A115D5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5387" y="4936608"/>
          <a:ext cx="1688609" cy="71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7" imgW="812447" imgH="342751" progId="Equation.DSMT4">
                  <p:embed/>
                </p:oleObj>
              </mc:Choice>
              <mc:Fallback>
                <p:oleObj name="Equation" r:id="rId7" imgW="812447" imgH="342751" progId="Equation.DSMT4">
                  <p:embed/>
                  <p:pic>
                    <p:nvPicPr>
                      <p:cNvPr id="26" name="Objet 25">
                        <a:extLst>
                          <a:ext uri="{FF2B5EF4-FFF2-40B4-BE49-F238E27FC236}">
                            <a16:creationId xmlns:a16="http://schemas.microsoft.com/office/drawing/2014/main" id="{9656F87C-9A81-41E3-8BEE-5E2A115D55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5387" y="4936608"/>
                        <a:ext cx="1688609" cy="7123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FB0C53E-F670-4B5F-B1F5-5CA773527053}"/>
              </a:ext>
            </a:extLst>
          </p:cNvPr>
          <p:cNvSpPr/>
          <p:nvPr/>
        </p:nvSpPr>
        <p:spPr>
          <a:xfrm>
            <a:off x="4221126" y="5037804"/>
            <a:ext cx="4572000" cy="569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1200"/>
              </a:lnSpc>
              <a:spcBef>
                <a:spcPts val="1200"/>
              </a:spcBef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1,5 pour les nouveaux ouvrages permanents </a:t>
            </a:r>
          </a:p>
          <a:p>
            <a:pPr algn="just">
              <a:lnSpc>
                <a:spcPts val="1200"/>
              </a:lnSpc>
              <a:spcBef>
                <a:spcPts val="1200"/>
              </a:spcBef>
            </a:pPr>
            <a:r>
              <a:rPr lang="fr-FR" sz="1600" spc="-10" dirty="0">
                <a:latin typeface="+mj-lt"/>
                <a:ea typeface="Times New Roman" panose="02020603050405020304" pitchFamily="18" charset="0"/>
              </a:rPr>
              <a:t>1,3 pour les ouvrages provisoires.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40C92-2371-4FC2-BD5D-67E135AD59E0}"/>
              </a:ext>
            </a:extLst>
          </p:cNvPr>
          <p:cNvSpPr/>
          <p:nvPr/>
        </p:nvSpPr>
        <p:spPr>
          <a:xfrm>
            <a:off x="40461" y="1336284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3651544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C83020-B74E-45B9-8DCA-924A3490204B}"/>
              </a:ext>
            </a:extLst>
          </p:cNvPr>
          <p:cNvSpPr/>
          <p:nvPr/>
        </p:nvSpPr>
        <p:spPr>
          <a:xfrm>
            <a:off x="1154862" y="2042855"/>
            <a:ext cx="3396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Coefficients de sécurité partiels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4E3C6-48D5-4103-932E-E51CDBFF9B37}"/>
              </a:ext>
            </a:extLst>
          </p:cNvPr>
          <p:cNvSpPr/>
          <p:nvPr/>
        </p:nvSpPr>
        <p:spPr>
          <a:xfrm rot="16200000">
            <a:off x="-2745" y="4045318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Approche 3 de l’EC7 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68D31A-E37C-4FF1-B6F2-F99B9CD3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98" y="2429025"/>
            <a:ext cx="4680204" cy="38145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4FD109-563D-4E1C-8DFA-0BD103ED8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969" y="2407761"/>
            <a:ext cx="4680204" cy="38145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2A8B02-E7CB-4FFF-BA5A-9BB675C73C89}"/>
              </a:ext>
            </a:extLst>
          </p:cNvPr>
          <p:cNvSpPr/>
          <p:nvPr/>
        </p:nvSpPr>
        <p:spPr>
          <a:xfrm rot="16200000">
            <a:off x="3778902" y="4070127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Approche 2 de l’EC7 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D8ED93-D135-4EB3-B15C-27B53A86FEDB}"/>
              </a:ext>
            </a:extLst>
          </p:cNvPr>
          <p:cNvSpPr/>
          <p:nvPr/>
        </p:nvSpPr>
        <p:spPr>
          <a:xfrm>
            <a:off x="40461" y="1336284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375024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174868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929044-49FD-41C0-9947-63BB94EE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61" y="1835444"/>
            <a:ext cx="5970254" cy="40403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866AFE-FF70-44BD-8CFC-D9138113EA36}"/>
              </a:ext>
            </a:extLst>
          </p:cNvPr>
          <p:cNvSpPr/>
          <p:nvPr/>
        </p:nvSpPr>
        <p:spPr>
          <a:xfrm>
            <a:off x="40461" y="1336284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254694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174868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7E1DA0-C21B-4CEE-8260-78902B16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44" y="1785827"/>
            <a:ext cx="5655614" cy="41537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5A92C-BC8C-4BCB-9C72-99DAF8975859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879353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174868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A00CFE-FE2E-4D46-9BCD-B32B540B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88" y="2075657"/>
            <a:ext cx="6299168" cy="35254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47C181-F1F6-4821-A23E-3216BD034050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223358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72051" y="6158211"/>
            <a:ext cx="16981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Passion &amp; Solution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300155" y="339725"/>
            <a:ext cx="8526463" cy="958988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Ouvrages de génie civil fondations et structures</a:t>
            </a:r>
            <a:br>
              <a:rPr lang="fr-FR" dirty="0">
                <a:solidFill>
                  <a:srgbClr val="92D050"/>
                </a:solidFill>
              </a:rPr>
            </a:br>
            <a:r>
              <a:rPr lang="fr-FR" dirty="0">
                <a:solidFill>
                  <a:srgbClr val="92D050"/>
                </a:solidFill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3754813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174868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9CC882-7074-45BB-AB7B-A11EBC7C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87" y="2135453"/>
            <a:ext cx="6236190" cy="36321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D9F3AB-B8F9-4109-8E8D-71C8C1B83A1D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2255635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174868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AC7740-6CBD-44DD-9205-C1AD6279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73" y="2349444"/>
            <a:ext cx="7074266" cy="32455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66A1D4-4F44-408F-8D8E-58F70032F068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95619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174868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AE173E-E562-4F62-8FBB-C9A2AC96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14" y="2368496"/>
            <a:ext cx="6655485" cy="30974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85A990-A75E-4720-B753-525BFFAE554C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3715052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F7978AE-BE97-4C49-AC59-04776A9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971" y="1788120"/>
            <a:ext cx="35306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F4DEA-6626-45F1-A4FB-8A1D162D9B2E}"/>
              </a:ext>
            </a:extLst>
          </p:cNvPr>
          <p:cNvSpPr/>
          <p:nvPr/>
        </p:nvSpPr>
        <p:spPr>
          <a:xfrm>
            <a:off x="3490483" y="174868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plans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ADCCFB-3AD5-47FC-A176-C727DA65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343" y="2399286"/>
            <a:ext cx="7041693" cy="3122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E09644-35D0-45C3-A7DE-84C9B630428E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</p:spTree>
    <p:extLst>
      <p:ext uri="{BB962C8B-B14F-4D97-AF65-F5344CB8AC3E}">
        <p14:creationId xmlns:p14="http://schemas.microsoft.com/office/powerpoint/2010/main" val="3193088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4" name="Picture 2" descr="IMSC18_FIG014">
            <a:extLst>
              <a:ext uri="{FF2B5EF4-FFF2-40B4-BE49-F238E27FC236}">
                <a16:creationId xmlns:a16="http://schemas.microsoft.com/office/drawing/2014/main" id="{D12BD523-BB22-412E-B2A7-D9C3D14E4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2" y="2611942"/>
            <a:ext cx="4012757" cy="35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3">
            <a:extLst>
              <a:ext uri="{FF2B5EF4-FFF2-40B4-BE49-F238E27FC236}">
                <a16:creationId xmlns:a16="http://schemas.microsoft.com/office/drawing/2014/main" id="{3C23F9D4-D9BD-4034-B935-6723FD944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964" y="3097014"/>
            <a:ext cx="4877243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</a:rPr>
              <a:t>z(x) 	: équation de la surface du talus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</a:rPr>
              <a:t>y(z) 	: équation de la surface de glissement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fr-FR" altLang="fr-FR" sz="1200" dirty="0" err="1">
                <a:solidFill>
                  <a:schemeClr val="tx1"/>
                </a:solidFill>
              </a:rPr>
              <a:t>tg</a:t>
            </a:r>
            <a:r>
              <a:rPr lang="fr-FR" altLang="fr-FR" sz="1200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fr-FR" altLang="fr-FR" sz="1200" dirty="0">
                <a:solidFill>
                  <a:schemeClr val="tx1"/>
                </a:solidFill>
              </a:rPr>
              <a:t> = </a:t>
            </a:r>
            <a:r>
              <a:rPr lang="fr-FR" altLang="fr-FR" sz="1200" dirty="0" err="1">
                <a:solidFill>
                  <a:schemeClr val="tx1"/>
                </a:solidFill>
              </a:rPr>
              <a:t>dy</a:t>
            </a:r>
            <a:r>
              <a:rPr lang="fr-FR" altLang="fr-FR" sz="1200" dirty="0">
                <a:solidFill>
                  <a:schemeClr val="tx1"/>
                </a:solidFill>
              </a:rPr>
              <a:t>/dx 	: tangente de la surface de glissement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9B45BBF-D976-43BA-A8FD-E56FA59D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884" y="4235327"/>
            <a:ext cx="355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chemeClr val="tx1"/>
                </a:solidFill>
              </a:rPr>
              <a:t>Découpe du massif au dessus de la surface en n tranches verticales 	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63E2C04-5B6A-41A6-8BF4-D2D39EE2F96E}"/>
              </a:ext>
            </a:extLst>
          </p:cNvPr>
          <p:cNvCxnSpPr>
            <a:cxnSpLocks/>
          </p:cNvCxnSpPr>
          <p:nvPr/>
        </p:nvCxnSpPr>
        <p:spPr>
          <a:xfrm>
            <a:off x="2290357" y="4335647"/>
            <a:ext cx="0" cy="112705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8704B3D-7A5F-424F-A20B-09589ABB19A2}"/>
              </a:ext>
            </a:extLst>
          </p:cNvPr>
          <p:cNvCxnSpPr>
            <a:cxnSpLocks/>
          </p:cNvCxnSpPr>
          <p:nvPr/>
        </p:nvCxnSpPr>
        <p:spPr>
          <a:xfrm>
            <a:off x="2435668" y="4395898"/>
            <a:ext cx="0" cy="112705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801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9" name="Picture 2" descr="IMSC18_FIG015">
            <a:extLst>
              <a:ext uri="{FF2B5EF4-FFF2-40B4-BE49-F238E27FC236}">
                <a16:creationId xmlns:a16="http://schemas.microsoft.com/office/drawing/2014/main" id="{86B88F27-7BD6-440A-A33B-92090057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2" y="2475430"/>
            <a:ext cx="3587092" cy="34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4EFA10-EE7B-4C57-B796-745971FD6584}"/>
              </a:ext>
            </a:extLst>
          </p:cNvPr>
          <p:cNvSpPr/>
          <p:nvPr/>
        </p:nvSpPr>
        <p:spPr>
          <a:xfrm>
            <a:off x="2775320" y="2170201"/>
            <a:ext cx="55820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fr-FR" i="1" spc="-10" dirty="0">
                <a:latin typeface="+mj-lt"/>
                <a:ea typeface="Times New Roman" panose="02020603050405020304" pitchFamily="18" charset="0"/>
              </a:rPr>
              <a:t>e</a:t>
            </a:r>
            <a:r>
              <a:rPr lang="fr-FR" spc="-1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fr-FR" i="1" spc="-10" dirty="0">
                <a:latin typeface="+mj-lt"/>
                <a:ea typeface="Times New Roman" panose="02020603050405020304" pitchFamily="18" charset="0"/>
              </a:rPr>
              <a:t>x</a:t>
            </a:r>
            <a:r>
              <a:rPr lang="fr-FR" spc="-10" dirty="0">
                <a:latin typeface="+mj-lt"/>
                <a:ea typeface="Times New Roman" panose="02020603050405020304" pitchFamily="18" charset="0"/>
              </a:rPr>
              <a:t>), ligne d’action de la force interne qui s’exerce sur une section verticale ;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fr-FR" i="1" spc="-10" dirty="0">
                <a:latin typeface="+mj-lt"/>
                <a:ea typeface="Times New Roman" panose="02020603050405020304" pitchFamily="18" charset="0"/>
              </a:rPr>
              <a:t>V</a:t>
            </a:r>
            <a:r>
              <a:rPr lang="fr-FR" spc="-1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fr-FR" i="1" spc="-10" dirty="0">
                <a:latin typeface="+mj-lt"/>
                <a:ea typeface="Times New Roman" panose="02020603050405020304" pitchFamily="18" charset="0"/>
              </a:rPr>
              <a:t>x</a:t>
            </a:r>
            <a:r>
              <a:rPr lang="fr-FR" spc="-10" dirty="0">
                <a:latin typeface="+mj-lt"/>
                <a:ea typeface="Times New Roman" panose="02020603050405020304" pitchFamily="18" charset="0"/>
              </a:rPr>
              <a:t>) et </a:t>
            </a:r>
            <a:r>
              <a:rPr lang="fr-FR" i="1" spc="-10" dirty="0">
                <a:latin typeface="+mj-lt"/>
                <a:ea typeface="Times New Roman" panose="02020603050405020304" pitchFamily="18" charset="0"/>
              </a:rPr>
              <a:t>H</a:t>
            </a:r>
            <a:r>
              <a:rPr lang="fr-FR" spc="-1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fr-FR" i="1" spc="-10" dirty="0">
                <a:latin typeface="+mj-lt"/>
                <a:ea typeface="Times New Roman" panose="02020603050405020304" pitchFamily="18" charset="0"/>
              </a:rPr>
              <a:t>x</a:t>
            </a:r>
            <a:r>
              <a:rPr lang="fr-FR" spc="-10" dirty="0">
                <a:latin typeface="+mj-lt"/>
                <a:ea typeface="Times New Roman" panose="02020603050405020304" pitchFamily="18" charset="0"/>
              </a:rPr>
              <a:t>), les composantes verticale et horizontale de la force interne.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93DBD-9634-4C00-9560-F5E4456A3373}"/>
              </a:ext>
            </a:extLst>
          </p:cNvPr>
          <p:cNvSpPr/>
          <p:nvPr/>
        </p:nvSpPr>
        <p:spPr>
          <a:xfrm>
            <a:off x="4106603" y="383874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fr-FR" spc="-10" dirty="0">
                <a:ea typeface="Times New Roman" panose="02020603050405020304" pitchFamily="18" charset="0"/>
              </a:rPr>
              <a:t>Chaque tranche est en équilibre sous l’action des forces extérieures qui lui sont appliquées :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  <a:tabLst>
                <a:tab pos="449580" algn="l"/>
              </a:tabLst>
            </a:pPr>
            <a:r>
              <a:rPr lang="fr-FR" spc="-10" dirty="0">
                <a:ea typeface="Times New Roman" panose="02020603050405020304" pitchFamily="18" charset="0"/>
              </a:rPr>
              <a:t>– forces volumiques (poids volumique, eau…) ;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fr-FR" spc="-10" dirty="0">
                <a:ea typeface="Times New Roman" panose="02020603050405020304" pitchFamily="18" charset="0"/>
              </a:rPr>
              <a:t>– forces surfaciques (réactions entre tranches, réactions à la base de la partie stable sur la partie qui glisse).</a:t>
            </a:r>
          </a:p>
        </p:txBody>
      </p:sp>
    </p:spTree>
    <p:extLst>
      <p:ext uri="{BB962C8B-B14F-4D97-AF65-F5344CB8AC3E}">
        <p14:creationId xmlns:p14="http://schemas.microsoft.com/office/powerpoint/2010/main" val="4260078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9" name="Picture 2" descr="IMSC18_FIG015">
            <a:extLst>
              <a:ext uri="{FF2B5EF4-FFF2-40B4-BE49-F238E27FC236}">
                <a16:creationId xmlns:a16="http://schemas.microsoft.com/office/drawing/2014/main" id="{86B88F27-7BD6-440A-A33B-92090057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2" y="2475430"/>
            <a:ext cx="3587092" cy="34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A53A8709-5326-45D0-B722-90D8A090D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044" y="2475430"/>
            <a:ext cx="3556000" cy="322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Inconnues: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Efforts inter tranches       2 (n - 1)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Ligne d’application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    efforts inter tranches      (n-1)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fr-FR" altLang="fr-FR" sz="1800" dirty="0">
                <a:solidFill>
                  <a:schemeClr val="tx1"/>
                </a:solidFill>
              </a:rPr>
              <a:t> glissement                       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solidFill>
                  <a:schemeClr val="tx1"/>
                </a:solidFill>
                <a:latin typeface="Symbol" panose="05050102010706020507" pitchFamily="18" charset="2"/>
              </a:rPr>
              <a:t>t</a:t>
            </a:r>
            <a:r>
              <a:rPr lang="fr-FR" altLang="fr-FR" sz="1800" dirty="0">
                <a:solidFill>
                  <a:schemeClr val="tx1"/>
                </a:solidFill>
                <a:latin typeface="Symbol" panose="05050102010706020507" pitchFamily="18" charset="2"/>
              </a:rPr>
              <a:t> </a:t>
            </a:r>
            <a:r>
              <a:rPr lang="fr-FR" altLang="fr-FR" sz="1800" dirty="0">
                <a:solidFill>
                  <a:schemeClr val="tx1"/>
                </a:solidFill>
              </a:rPr>
              <a:t>glissement                       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Coefficient de sécurité       1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Total 	</a:t>
            </a:r>
            <a:r>
              <a:rPr lang="fr-FR" altLang="fr-FR" sz="1800" b="1" dirty="0">
                <a:solidFill>
                  <a:schemeClr val="tx1"/>
                </a:solidFill>
              </a:rPr>
              <a:t>	            5 n - 2</a:t>
            </a:r>
          </a:p>
        </p:txBody>
      </p:sp>
    </p:spTree>
    <p:extLst>
      <p:ext uri="{BB962C8B-B14F-4D97-AF65-F5344CB8AC3E}">
        <p14:creationId xmlns:p14="http://schemas.microsoft.com/office/powerpoint/2010/main" val="1699270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9" name="Picture 2" descr="IMSC18_FIG015">
            <a:extLst>
              <a:ext uri="{FF2B5EF4-FFF2-40B4-BE49-F238E27FC236}">
                <a16:creationId xmlns:a16="http://schemas.microsoft.com/office/drawing/2014/main" id="{86B88F27-7BD6-440A-A33B-92090057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2" y="2475430"/>
            <a:ext cx="3587092" cy="34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3C5BBC06-A326-4AF7-9F5F-DE62A92F7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468" y="2650203"/>
            <a:ext cx="3556000" cy="32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Inconnues:	           </a:t>
            </a:r>
            <a:r>
              <a:rPr lang="fr-FR" altLang="fr-FR" sz="1800" b="1" dirty="0">
                <a:solidFill>
                  <a:schemeClr val="tx1"/>
                </a:solidFill>
              </a:rPr>
              <a:t>5 n - 2</a:t>
            </a:r>
            <a:r>
              <a:rPr lang="fr-FR" altLang="fr-FR" sz="18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Equations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Équilibre forces       		2 n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Équilibre moments      	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Loi rhéologique 		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Total 	</a:t>
            </a:r>
            <a:r>
              <a:rPr lang="fr-FR" altLang="fr-FR" sz="1800" b="1" dirty="0">
                <a:solidFill>
                  <a:schemeClr val="tx1"/>
                </a:solidFill>
              </a:rPr>
              <a:t>	               4 n</a:t>
            </a:r>
          </a:p>
          <a:p>
            <a:pPr>
              <a:spcBef>
                <a:spcPct val="50000"/>
              </a:spcBef>
              <a:buFontTx/>
              <a:buNone/>
            </a:pPr>
            <a:endParaRPr lang="fr-FR" altLang="fr-FR" sz="18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Il manque (n - 2) équations</a:t>
            </a:r>
          </a:p>
        </p:txBody>
      </p:sp>
    </p:spTree>
    <p:extLst>
      <p:ext uri="{BB962C8B-B14F-4D97-AF65-F5344CB8AC3E}">
        <p14:creationId xmlns:p14="http://schemas.microsoft.com/office/powerpoint/2010/main" val="3437471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BD1426-11F6-412F-8752-63EA7C076B9B}"/>
              </a:ext>
            </a:extLst>
          </p:cNvPr>
          <p:cNvSpPr/>
          <p:nvPr/>
        </p:nvSpPr>
        <p:spPr>
          <a:xfrm>
            <a:off x="199581" y="2967449"/>
            <a:ext cx="8073655" cy="304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L’hypothèse complémentaire peut porter soit :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sur une répartition des forces internes (</a:t>
            </a:r>
            <a:r>
              <a:rPr lang="fr-FR" sz="2000" b="1" spc="-10" dirty="0" err="1">
                <a:latin typeface="+mj-lt"/>
                <a:ea typeface="Times New Roman" panose="02020603050405020304" pitchFamily="18" charset="0"/>
              </a:rPr>
              <a:t>Fellenius</a:t>
            </a:r>
            <a:r>
              <a:rPr lang="fr-FR" sz="2000" b="1" spc="-10" dirty="0">
                <a:latin typeface="+mj-lt"/>
                <a:ea typeface="Times New Roman" panose="02020603050405020304" pitchFamily="18" charset="0"/>
              </a:rPr>
              <a:t>, Bishop</a:t>
            </a: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, Morgenstern et Price…) ;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sur la position de la ligne d’action </a:t>
            </a:r>
            <a:r>
              <a:rPr lang="fr-FR" sz="2000" i="1" spc="-10" dirty="0">
                <a:latin typeface="+mj-lt"/>
                <a:ea typeface="Times New Roman" panose="02020603050405020304" pitchFamily="18" charset="0"/>
              </a:rPr>
              <a:t>e</a:t>
            </a: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fr-FR" sz="2000" spc="-10" dirty="0" err="1">
                <a:latin typeface="+mj-lt"/>
                <a:ea typeface="Times New Roman" panose="02020603050405020304" pitchFamily="18" charset="0"/>
              </a:rPr>
              <a:t>Janbu</a:t>
            </a: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…) ;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sur la répartition de la contrainte normale (</a:t>
            </a:r>
            <a:r>
              <a:rPr lang="fr-FR" sz="2000" spc="-10" dirty="0" err="1">
                <a:latin typeface="+mj-lt"/>
                <a:ea typeface="Times New Roman" panose="02020603050405020304" pitchFamily="18" charset="0"/>
              </a:rPr>
              <a:t>Raulin</a:t>
            </a: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000" i="1" spc="-10" dirty="0">
                <a:latin typeface="+mj-lt"/>
                <a:ea typeface="Times New Roman" panose="02020603050405020304" pitchFamily="18" charset="0"/>
              </a:rPr>
              <a:t>et al.</a:t>
            </a:r>
            <a:r>
              <a:rPr lang="fr-FR" sz="2000" spc="-10" dirty="0">
                <a:latin typeface="+mj-lt"/>
                <a:ea typeface="Times New Roman" panose="02020603050405020304" pitchFamily="18" charset="0"/>
              </a:rPr>
              <a:t>, 1974) généralement appelée méthode des perturbations.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BD297-8887-4DCC-B505-E80140C97B7A}"/>
              </a:ext>
            </a:extLst>
          </p:cNvPr>
          <p:cNvSpPr/>
          <p:nvPr/>
        </p:nvSpPr>
        <p:spPr>
          <a:xfrm>
            <a:off x="225424" y="2389023"/>
            <a:ext cx="5560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dirty="0"/>
              <a:t>Hypothèses nécessaires à la résolution du problème </a:t>
            </a:r>
          </a:p>
        </p:txBody>
      </p:sp>
    </p:spTree>
    <p:extLst>
      <p:ext uri="{BB962C8B-B14F-4D97-AF65-F5344CB8AC3E}">
        <p14:creationId xmlns:p14="http://schemas.microsoft.com/office/powerpoint/2010/main" val="3630997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8D4704-F9EC-4368-83BF-7686A6C7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9" y="2118019"/>
            <a:ext cx="6999579" cy="44351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EF25BE-997B-46C8-A2A9-2FAD281BC540}"/>
              </a:ext>
            </a:extLst>
          </p:cNvPr>
          <p:cNvSpPr/>
          <p:nvPr/>
        </p:nvSpPr>
        <p:spPr>
          <a:xfrm>
            <a:off x="205979" y="3362325"/>
            <a:ext cx="4299346" cy="12763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39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23EB99-7569-4DFC-90A4-BFF5763EAF3A}"/>
              </a:ext>
            </a:extLst>
          </p:cNvPr>
          <p:cNvSpPr txBox="1"/>
          <p:nvPr/>
        </p:nvSpPr>
        <p:spPr>
          <a:xfrm>
            <a:off x="3191540" y="2793664"/>
            <a:ext cx="2650021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Mouvements de terrain</a:t>
            </a:r>
          </a:p>
        </p:txBody>
      </p:sp>
      <p:sp>
        <p:nvSpPr>
          <p:cNvPr id="3" name="Flèche : haut 2">
            <a:extLst>
              <a:ext uri="{FF2B5EF4-FFF2-40B4-BE49-F238E27FC236}">
                <a16:creationId xmlns:a16="http://schemas.microsoft.com/office/drawing/2014/main" id="{0497E90B-1290-469B-B7FB-6A8CAFC4922B}"/>
              </a:ext>
            </a:extLst>
          </p:cNvPr>
          <p:cNvSpPr/>
          <p:nvPr/>
        </p:nvSpPr>
        <p:spPr>
          <a:xfrm>
            <a:off x="4332767" y="2212417"/>
            <a:ext cx="241005" cy="446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A5F707-97AA-49C2-8203-124156D11AF6}"/>
              </a:ext>
            </a:extLst>
          </p:cNvPr>
          <p:cNvSpPr txBox="1"/>
          <p:nvPr/>
        </p:nvSpPr>
        <p:spPr>
          <a:xfrm>
            <a:off x="2213344" y="1758762"/>
            <a:ext cx="5196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Sinistres localisés mais aussi de graves accidents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9D6C8E-DE86-4B1A-BA1B-152C5AB6C060}"/>
              </a:ext>
            </a:extLst>
          </p:cNvPr>
          <p:cNvSpPr/>
          <p:nvPr/>
        </p:nvSpPr>
        <p:spPr>
          <a:xfrm>
            <a:off x="1188269" y="3316507"/>
            <a:ext cx="2343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Instabilité à l’échelle des travaux </a:t>
            </a:r>
            <a:endParaRPr lang="fr-FR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365AC7-6317-4716-9B6E-DA92C4A8AD71}"/>
              </a:ext>
            </a:extLst>
          </p:cNvPr>
          <p:cNvSpPr/>
          <p:nvPr/>
        </p:nvSpPr>
        <p:spPr>
          <a:xfrm>
            <a:off x="5016795" y="3291420"/>
            <a:ext cx="2980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Mouvements des versants naturels de grande ampleur </a:t>
            </a:r>
            <a:endParaRPr lang="fr-FR" sz="2000" dirty="0"/>
          </a:p>
        </p:txBody>
      </p:sp>
      <p:sp>
        <p:nvSpPr>
          <p:cNvPr id="7" name="Flèche : haut 6">
            <a:extLst>
              <a:ext uri="{FF2B5EF4-FFF2-40B4-BE49-F238E27FC236}">
                <a16:creationId xmlns:a16="http://schemas.microsoft.com/office/drawing/2014/main" id="{87AB3B21-1917-4B5E-843C-134415A367CE}"/>
              </a:ext>
            </a:extLst>
          </p:cNvPr>
          <p:cNvSpPr/>
          <p:nvPr/>
        </p:nvSpPr>
        <p:spPr>
          <a:xfrm flipV="1">
            <a:off x="2202711" y="4080204"/>
            <a:ext cx="241005" cy="446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0231410C-FA88-47A6-8752-9FEE16B19754}"/>
              </a:ext>
            </a:extLst>
          </p:cNvPr>
          <p:cNvSpPr/>
          <p:nvPr/>
        </p:nvSpPr>
        <p:spPr>
          <a:xfrm flipV="1">
            <a:off x="6523074" y="4055395"/>
            <a:ext cx="241005" cy="446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530690-9049-440A-AB95-660D7BA92A8D}"/>
              </a:ext>
            </a:extLst>
          </p:cNvPr>
          <p:cNvSpPr txBox="1"/>
          <p:nvPr/>
        </p:nvSpPr>
        <p:spPr>
          <a:xfrm>
            <a:off x="5282608" y="4664994"/>
            <a:ext cx="3178178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Analyser le risque, surveiller </a:t>
            </a:r>
          </a:p>
          <a:p>
            <a:pPr algn="ctr"/>
            <a:r>
              <a:rPr lang="fr-FR" sz="2000" dirty="0"/>
              <a:t>et sécuriser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739174-C6D8-4550-93A8-F51553BA9BAA}"/>
              </a:ext>
            </a:extLst>
          </p:cNvPr>
          <p:cNvSpPr txBox="1"/>
          <p:nvPr/>
        </p:nvSpPr>
        <p:spPr>
          <a:xfrm>
            <a:off x="905538" y="4618920"/>
            <a:ext cx="3299639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Anticiper par le calcul et les méthodes constructives</a:t>
            </a:r>
          </a:p>
        </p:txBody>
      </p:sp>
    </p:spTree>
    <p:extLst>
      <p:ext uri="{BB962C8B-B14F-4D97-AF65-F5344CB8AC3E}">
        <p14:creationId xmlns:p14="http://schemas.microsoft.com/office/powerpoint/2010/main" val="3536035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681BE96-7D54-4D0A-A654-2EA015A42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2444664"/>
            <a:ext cx="2884170" cy="290090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7DFF6B1-3AA8-44ED-938F-35CF9978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80" y="2348418"/>
            <a:ext cx="2703195" cy="27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64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1882EA-7F40-4C9B-B434-D952F3AF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2362200"/>
            <a:ext cx="737616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3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2D3749-5B53-45B4-AC46-3DDE648DA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94" y="2481512"/>
            <a:ext cx="5758619" cy="38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9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45B35B-AAF6-4A18-B2E5-D639451A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0" y="2013243"/>
            <a:ext cx="7082350" cy="43589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EC9BB11-C3F3-471C-B5DF-3637237BAE8F}"/>
              </a:ext>
            </a:extLst>
          </p:cNvPr>
          <p:cNvSpPr txBox="1"/>
          <p:nvPr/>
        </p:nvSpPr>
        <p:spPr>
          <a:xfrm>
            <a:off x="990600" y="3816214"/>
            <a:ext cx="2733675" cy="34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altLang="fr-FR" sz="2000" dirty="0">
                <a:solidFill>
                  <a:schemeClr val="tx1"/>
                </a:solidFill>
                <a:sym typeface="Symbol" panose="05050102010706020507" pitchFamily="18" charset="2"/>
              </a:rPr>
              <a:t>- </a:t>
            </a:r>
            <a:r>
              <a:rPr lang="fr-FR" altLang="fr-FR" sz="2000" dirty="0" err="1">
                <a:solidFill>
                  <a:schemeClr val="tx1"/>
                </a:solidFill>
                <a:sym typeface="Symbol" panose="05050102010706020507" pitchFamily="18" charset="2"/>
              </a:rPr>
              <a:t>F</a:t>
            </a:r>
            <a:r>
              <a:rPr lang="fr-FR" altLang="fr-FR" sz="2000" baseline="-25000" dirty="0" err="1">
                <a:solidFill>
                  <a:schemeClr val="tx1"/>
                </a:solidFill>
                <a:sym typeface="Symbol" panose="05050102010706020507" pitchFamily="18" charset="2"/>
              </a:rPr>
              <a:t>s</a:t>
            </a:r>
            <a:r>
              <a:rPr lang="fr-FR" altLang="fr-FR" sz="2000" dirty="0">
                <a:solidFill>
                  <a:schemeClr val="tx1"/>
                </a:solidFill>
                <a:sym typeface="Symbol" panose="05050102010706020507" pitchFamily="18" charset="2"/>
              </a:rPr>
              <a:t> (local) = </a:t>
            </a:r>
            <a:r>
              <a:rPr lang="fr-FR" altLang="fr-FR" sz="2000" dirty="0" err="1">
                <a:solidFill>
                  <a:schemeClr val="tx1"/>
                </a:solidFill>
                <a:sym typeface="Symbol" panose="05050102010706020507" pitchFamily="18" charset="2"/>
              </a:rPr>
              <a:t>F</a:t>
            </a:r>
            <a:r>
              <a:rPr lang="fr-FR" altLang="fr-FR" sz="2000" baseline="-25000" dirty="0" err="1">
                <a:solidFill>
                  <a:schemeClr val="tx1"/>
                </a:solidFill>
                <a:sym typeface="Symbol" panose="05050102010706020507" pitchFamily="18" charset="2"/>
              </a:rPr>
              <a:t>s</a:t>
            </a:r>
            <a:r>
              <a:rPr lang="fr-FR" altLang="fr-FR" sz="2000" dirty="0">
                <a:solidFill>
                  <a:schemeClr val="tx1"/>
                </a:solidFill>
                <a:sym typeface="Symbol" panose="05050102010706020507" pitchFamily="18" charset="2"/>
              </a:rPr>
              <a:t> (Global)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4A57DD-3EF8-46D0-A73F-2BE571E0EA35}"/>
              </a:ext>
            </a:extLst>
          </p:cNvPr>
          <p:cNvSpPr/>
          <p:nvPr/>
        </p:nvSpPr>
        <p:spPr>
          <a:xfrm>
            <a:off x="896500" y="3362325"/>
            <a:ext cx="3580250" cy="952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506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FE5501-A922-4B2C-BC00-E0146C054A95}"/>
              </a:ext>
            </a:extLst>
          </p:cNvPr>
          <p:cNvSpPr/>
          <p:nvPr/>
        </p:nvSpPr>
        <p:spPr>
          <a:xfrm>
            <a:off x="40461" y="1345809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Equilibre limite ultime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2C409-7255-4178-8F40-E490C366980C}"/>
              </a:ext>
            </a:extLst>
          </p:cNvPr>
          <p:cNvSpPr/>
          <p:nvPr/>
        </p:nvSpPr>
        <p:spPr>
          <a:xfrm>
            <a:off x="3490483" y="1748687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 des glissements circulaires</a:t>
            </a:r>
            <a:endParaRPr lang="fr-FR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DD80E9-F0E9-439A-B5A1-0CA0BA7BA0DD}"/>
              </a:ext>
            </a:extLst>
          </p:cNvPr>
          <p:cNvSpPr/>
          <p:nvPr/>
        </p:nvSpPr>
        <p:spPr>
          <a:xfrm>
            <a:off x="297927" y="2255436"/>
            <a:ext cx="7442790" cy="78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exprime le coefficient de sécurité </a:t>
            </a:r>
            <a:r>
              <a:rPr lang="fr-FR" sz="1600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fr-FR" sz="1600" i="1" spc="-1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fr-FR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comme le rapport du moment stabilisateur sur le moment déstabilisateur :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FBAAB749-C8A1-48F7-969C-78618121D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636747"/>
              </p:ext>
            </p:extLst>
          </p:nvPr>
        </p:nvGraphicFramePr>
        <p:xfrm>
          <a:off x="2614937" y="3108865"/>
          <a:ext cx="3600894" cy="1529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3" imgW="2159000" imgH="914400" progId="Equation.DSMT4">
                  <p:embed/>
                </p:oleObj>
              </mc:Choice>
              <mc:Fallback>
                <p:oleObj name="Equation" r:id="rId3" imgW="2159000" imgH="914400" progId="Equation.DSMT4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ED748A0C-D341-402B-BD58-F0524803DC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937" y="3108865"/>
                        <a:ext cx="3600894" cy="1529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9EAD8EFB-44B5-418C-814D-14B429A2B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61" y="4744156"/>
            <a:ext cx="8360589" cy="152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 a donc avec la méthode de Bishop simplifiée un coefficient de sécurité implicite.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 fixe la valeur initiale du coefficient 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kumimoji="0" lang="fr-FR" altLang="fr-FR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qui peut être obtenue, par exemple, par la méthode de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Fellenius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; on opère ensuite par itérations successives jusqu’à la précision désirée : 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F1A280DC-DF56-4993-8F3D-243F2F2054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487114"/>
              </p:ext>
            </p:extLst>
          </p:nvPr>
        </p:nvGraphicFramePr>
        <p:xfrm>
          <a:off x="1014372" y="5850808"/>
          <a:ext cx="755221" cy="547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5" imgW="508000" imgH="368300" progId="Equation.DSMT4">
                  <p:embed/>
                </p:oleObj>
              </mc:Choice>
              <mc:Fallback>
                <p:oleObj name="Equation" r:id="rId5" imgW="508000" imgH="368300" progId="Equation.DSMT4">
                  <p:embed/>
                  <p:pic>
                    <p:nvPicPr>
                      <p:cNvPr id="11" name="Objet 10">
                        <a:extLst>
                          <a:ext uri="{FF2B5EF4-FFF2-40B4-BE49-F238E27FC236}">
                            <a16:creationId xmlns:a16="http://schemas.microsoft.com/office/drawing/2014/main" id="{6660A364-E73C-4928-8044-203503F69F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372" y="5850808"/>
                        <a:ext cx="755221" cy="547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04B6CA5-B876-4A28-9C4E-72E8FDC20F69}"/>
              </a:ext>
            </a:extLst>
          </p:cNvPr>
          <p:cNvSpPr/>
          <p:nvPr/>
        </p:nvSpPr>
        <p:spPr>
          <a:xfrm>
            <a:off x="217291" y="1948742"/>
            <a:ext cx="27195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fr-FR" altLang="fr-FR" sz="1600" u="sng" dirty="0"/>
              <a:t>Méthode de Bishop simplifiée</a:t>
            </a:r>
            <a:r>
              <a:rPr lang="fr-FR" altLang="fr-F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631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472051" y="6158211"/>
            <a:ext cx="16981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Passion &amp; Solution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300155" y="339725"/>
            <a:ext cx="8526463" cy="958988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Ouvrages de génie civil fondations et structures</a:t>
            </a:r>
            <a:br>
              <a:rPr lang="fr-FR" dirty="0">
                <a:solidFill>
                  <a:srgbClr val="92D050"/>
                </a:solidFill>
              </a:rPr>
            </a:br>
            <a:r>
              <a:rPr lang="fr-FR" dirty="0">
                <a:solidFill>
                  <a:srgbClr val="92D050"/>
                </a:solidFill>
              </a:rPr>
              <a:t>3. Confortement</a:t>
            </a:r>
          </a:p>
        </p:txBody>
      </p:sp>
    </p:spTree>
    <p:extLst>
      <p:ext uri="{BB962C8B-B14F-4D97-AF65-F5344CB8AC3E}">
        <p14:creationId xmlns:p14="http://schemas.microsoft.com/office/powerpoint/2010/main" val="774475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66009DC-CBBF-4859-AF65-A6467BCD0D6F}"/>
              </a:ext>
            </a:extLst>
          </p:cNvPr>
          <p:cNvSpPr txBox="1"/>
          <p:nvPr/>
        </p:nvSpPr>
        <p:spPr>
          <a:xfrm>
            <a:off x="200025" y="1409611"/>
            <a:ext cx="8820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b="0" i="0" u="none" strike="noStrike" baseline="0" dirty="0" err="1">
                <a:solidFill>
                  <a:srgbClr val="00375A"/>
                </a:solidFill>
                <a:latin typeface="Martel-Regular"/>
              </a:rPr>
              <a:t>Magan</a:t>
            </a:r>
            <a:r>
              <a:rPr lang="fr-FR" sz="1800" b="0" i="0" u="none" strike="noStrike" baseline="0" dirty="0">
                <a:solidFill>
                  <a:srgbClr val="00375A"/>
                </a:solidFill>
                <a:latin typeface="Martel-Regular"/>
              </a:rPr>
              <a:t> JP &amp; </a:t>
            </a:r>
            <a:r>
              <a:rPr lang="fr-FR" sz="1800" b="0" i="0" u="none" strike="noStrike" baseline="0" dirty="0" err="1">
                <a:solidFill>
                  <a:srgbClr val="00375A"/>
                </a:solidFill>
                <a:latin typeface="Martel-Regular"/>
              </a:rPr>
              <a:t>Rieffsteck</a:t>
            </a:r>
            <a:r>
              <a:rPr lang="fr-FR" sz="1800" b="0" i="0" u="none" strike="noStrike" baseline="0" dirty="0">
                <a:solidFill>
                  <a:srgbClr val="00375A"/>
                </a:solidFill>
                <a:latin typeface="Martel-Regular"/>
              </a:rPr>
              <a:t> Ph (2010) Prévention et stabilisation des glissements de terrain : Conception, mise en œuvre et maintenance des dispositifs : Guide technique</a:t>
            </a:r>
            <a:endParaRPr lang="fr-FR" dirty="0">
              <a:solidFill>
                <a:srgbClr val="00375A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133350" y="3143250"/>
            <a:ext cx="230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</a:t>
            </a:r>
          </a:p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Drainage</a:t>
            </a:r>
          </a:p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Renforcement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035A14-BEFE-4122-9F33-BCB8CC24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175" y="2790688"/>
            <a:ext cx="5753599" cy="31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3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717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 – Chargement de pied et butée de pied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B04884-7293-420D-912E-D6F4C76A7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64" y="1813795"/>
            <a:ext cx="6536386" cy="47377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2419350" y="6372225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867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22035A-7B96-4288-8F9A-6E8DFBC95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52" y="2045800"/>
            <a:ext cx="7559695" cy="39093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717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 – Chargement de pied et butée de pied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2419350" y="6372225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419350" y="5775889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626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8561F4-E932-4229-BCE6-E8CF015C5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70" y="1738015"/>
            <a:ext cx="7620660" cy="45114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5104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 – Soutènement souple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2419350" y="6372225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3105150" y="5775889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B40409-6A73-46A8-AFC2-A7B4CE3345B1}"/>
              </a:ext>
            </a:extLst>
          </p:cNvPr>
          <p:cNvSpPr txBox="1"/>
          <p:nvPr/>
        </p:nvSpPr>
        <p:spPr>
          <a:xfrm>
            <a:off x="109538" y="1738015"/>
            <a:ext cx="4619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PalatinoLinotype-Roman"/>
              </a:rPr>
              <a:t>gabions,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PalatinoLinotype-Roman"/>
              </a:rPr>
              <a:t>sol renforcé par des GSY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PalatinoLinotype-Roman"/>
              </a:rPr>
              <a:t>sol renforcé par des grilles métalliques,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PalatinoLinotype-Roman"/>
              </a:rPr>
              <a:t>murs cellulaires souples ou rigidifiés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725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787890"/>
            <a:ext cx="3505201" cy="26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D67BA8-D7C3-4FF6-98A7-222F7E99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15" y="4400550"/>
            <a:ext cx="2221055" cy="12858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1D500E-4005-4780-A97B-B9FB74B9B693}"/>
              </a:ext>
            </a:extLst>
          </p:cNvPr>
          <p:cNvSpPr/>
          <p:nvPr/>
        </p:nvSpPr>
        <p:spPr>
          <a:xfrm>
            <a:off x="769165" y="3885300"/>
            <a:ext cx="182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 fluage des sols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C843DD5-B4F5-47FC-8188-A1B01D108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90" y="4448788"/>
            <a:ext cx="2118653" cy="1270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513E3F-F98F-4897-96CB-CD6684EB4B9A}"/>
              </a:ext>
            </a:extLst>
          </p:cNvPr>
          <p:cNvSpPr/>
          <p:nvPr/>
        </p:nvSpPr>
        <p:spPr>
          <a:xfrm>
            <a:off x="3204475" y="389557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coulées boueuses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1DD11C-7AE3-4AE1-87AF-D2205AE6C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968" y="4448966"/>
            <a:ext cx="2388672" cy="1256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EAA87A-8FED-4FB4-A781-1C8E430FB423}"/>
              </a:ext>
            </a:extLst>
          </p:cNvPr>
          <p:cNvSpPr/>
          <p:nvPr/>
        </p:nvSpPr>
        <p:spPr>
          <a:xfrm>
            <a:off x="5473984" y="3989786"/>
            <a:ext cx="3067506" cy="261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glissements (roches et sols)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592311-58E6-4349-AAA5-98655178894E}"/>
              </a:ext>
            </a:extLst>
          </p:cNvPr>
          <p:cNvSpPr/>
          <p:nvPr/>
        </p:nvSpPr>
        <p:spPr>
          <a:xfrm>
            <a:off x="4939656" y="1738034"/>
            <a:ext cx="2645596" cy="261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écroulements (roches) 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CB6BC8-9C8B-4947-8BB2-738D39CB5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550" y="2106139"/>
            <a:ext cx="2128395" cy="14629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C50CE7-FC45-4CDF-84F9-8C6B20D57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559" y="2145322"/>
            <a:ext cx="1800000" cy="14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17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145A78C-BAC5-4254-A92C-E9E30962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24" y="1785777"/>
            <a:ext cx="7635902" cy="31625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531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 – Déchargement en tête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962150" y="5365377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752725" y="4769041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126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1C8ACE-42C8-4EC7-BA9B-DF91E681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87" y="2059141"/>
            <a:ext cx="7681626" cy="37874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531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 – Déchargement en tête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962150" y="5365377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3219450" y="545503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866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8C207F-E593-48E6-8891-FB6CBE37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41" y="1885776"/>
            <a:ext cx="7696867" cy="40008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540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 – Substitution et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962150" y="5365377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305050" y="5634342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6281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977119-8CE9-4022-B18D-2F06202BC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75" y="1651515"/>
            <a:ext cx="6669725" cy="46371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540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>
                <a:solidFill>
                  <a:srgbClr val="6EAA00"/>
                </a:solidFill>
              </a:rPr>
              <a:t>Terrassement – Substitution et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305050" y="5634342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071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1402388-B4BC-41D0-90D0-735DCED7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86" y="1738015"/>
            <a:ext cx="5837240" cy="46782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602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2. Drainage – Tranchées drainantes et éperons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1500187" y="3834117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5AE05E-09DB-42E6-BB73-8EB9E8E4CCA5}"/>
              </a:ext>
            </a:extLst>
          </p:cNvPr>
          <p:cNvSpPr/>
          <p:nvPr/>
        </p:nvSpPr>
        <p:spPr>
          <a:xfrm>
            <a:off x="2000249" y="6182862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984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602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2. Drainage – Tranchées drainantes et éperons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305050" y="5634342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C4D30-C3C5-4333-88ED-6588F37FD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22" y="2140494"/>
            <a:ext cx="7102455" cy="36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8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374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2. Drainage – Puits drainants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305050" y="5634342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A23906-30CD-4278-8A20-A6C9A920F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63" y="2132257"/>
            <a:ext cx="5799323" cy="38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3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CA6F503-DC16-4547-8C57-63008633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45" y="1828800"/>
            <a:ext cx="5964173" cy="46274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467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2. Drainage – Drains subhorizontaux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228850" y="6093207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44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355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3. Renforcement – Clouage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228850" y="6093207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1FA831-F9E3-4536-8447-AF4420317DF8}"/>
              </a:ext>
            </a:extLst>
          </p:cNvPr>
          <p:cNvSpPr txBox="1"/>
          <p:nvPr/>
        </p:nvSpPr>
        <p:spPr>
          <a:xfrm>
            <a:off x="1123509" y="1890415"/>
            <a:ext cx="664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NF P 14-270 (2020) – Calculs géotechniques – Ouvrages de soutènement –</a:t>
            </a:r>
          </a:p>
          <a:p>
            <a:r>
              <a:rPr lang="fr-FR" sz="1400" dirty="0"/>
              <a:t>Remblais renforcés et massifs en sols cloués</a:t>
            </a:r>
          </a:p>
          <a:p>
            <a:endParaRPr lang="fr-FR" sz="1400" dirty="0"/>
          </a:p>
          <a:p>
            <a:r>
              <a:rPr lang="fr-FR" sz="1400" dirty="0"/>
              <a:t>NF EN 14490 (2010) – Exécution des travaux géotechniques spéciaux - Clouage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E051EA-3130-4513-BDC7-C5821E9D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39871"/>
            <a:ext cx="4275856" cy="32068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2151F7-412C-4505-9D5E-201ACD3A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25" y="2939871"/>
            <a:ext cx="4275855" cy="320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592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355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3. Renforcement – Clouage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228850" y="6093207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9C7CAE-1170-4A7E-B8D8-7B3DBAE4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44" y="2416364"/>
            <a:ext cx="6557810" cy="38510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D23AE1-9D1F-4FFC-9978-0AC951F4EA8A}"/>
              </a:ext>
            </a:extLst>
          </p:cNvPr>
          <p:cNvSpPr txBox="1"/>
          <p:nvPr/>
        </p:nvSpPr>
        <p:spPr>
          <a:xfrm>
            <a:off x="298872" y="1981523"/>
            <a:ext cx="525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Mobilisation de la traction dans les clous</a:t>
            </a:r>
          </a:p>
        </p:txBody>
      </p:sp>
    </p:spTree>
    <p:extLst>
      <p:ext uri="{BB962C8B-B14F-4D97-AF65-F5344CB8AC3E}">
        <p14:creationId xmlns:p14="http://schemas.microsoft.com/office/powerpoint/2010/main" val="152384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B46089C-6FE9-4BB8-A2D8-4E23BB64B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91" y="2848400"/>
            <a:ext cx="3171180" cy="115525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960B5A5-EE4A-4E7A-945A-E7F324703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48" y="2819677"/>
            <a:ext cx="1904537" cy="106102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02793FB-ADB8-4E4D-9B6A-288E5EDB0B7B}"/>
              </a:ext>
            </a:extLst>
          </p:cNvPr>
          <p:cNvSpPr txBox="1"/>
          <p:nvPr/>
        </p:nvSpPr>
        <p:spPr>
          <a:xfrm>
            <a:off x="1875698" y="2313062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Affaissements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3497E6D-FBAC-4D33-ADC3-80E6F562828F}"/>
              </a:ext>
            </a:extLst>
          </p:cNvPr>
          <p:cNvSpPr txBox="1"/>
          <p:nvPr/>
        </p:nvSpPr>
        <p:spPr>
          <a:xfrm>
            <a:off x="5276722" y="2253047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Effondrements localisés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8398C81-6C71-49E3-AE49-00C64F438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38" y="4115242"/>
            <a:ext cx="1628849" cy="162884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FB0C35B-F711-47C6-8DD6-819ED2BA9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71" y="4591417"/>
            <a:ext cx="3164092" cy="115267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21AF4D95-321E-41F7-9344-489652948D13}"/>
              </a:ext>
            </a:extLst>
          </p:cNvPr>
          <p:cNvSpPr txBox="1"/>
          <p:nvPr/>
        </p:nvSpPr>
        <p:spPr>
          <a:xfrm>
            <a:off x="1555933" y="4133686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Effondrements généralisés</a:t>
            </a:r>
          </a:p>
        </p:txBody>
      </p:sp>
    </p:spTree>
    <p:extLst>
      <p:ext uri="{BB962C8B-B14F-4D97-AF65-F5344CB8AC3E}">
        <p14:creationId xmlns:p14="http://schemas.microsoft.com/office/powerpoint/2010/main" val="18096182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355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3. Renforcement – Clouage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A6A13-14AB-428C-B726-69145F5535FC}"/>
              </a:ext>
            </a:extLst>
          </p:cNvPr>
          <p:cNvSpPr/>
          <p:nvPr/>
        </p:nvSpPr>
        <p:spPr>
          <a:xfrm>
            <a:off x="1847850" y="6003552"/>
            <a:ext cx="60960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036C9-5B43-47CD-9D1D-E00959E92DDC}"/>
              </a:ext>
            </a:extLst>
          </p:cNvPr>
          <p:cNvSpPr/>
          <p:nvPr/>
        </p:nvSpPr>
        <p:spPr>
          <a:xfrm>
            <a:off x="2228850" y="6093207"/>
            <a:ext cx="695325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2B04F9-1265-42C8-A64F-021FCCAD9F28}"/>
              </a:ext>
            </a:extLst>
          </p:cNvPr>
          <p:cNvSpPr txBox="1"/>
          <p:nvPr/>
        </p:nvSpPr>
        <p:spPr>
          <a:xfrm>
            <a:off x="387325" y="1975878"/>
            <a:ext cx="2113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Dimensionnement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B68494-E42D-4799-815F-082AD51A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11" y="2543963"/>
            <a:ext cx="3074227" cy="20107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1A8611-E199-4948-A88F-0E94AC37A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18" y="1970404"/>
            <a:ext cx="3926549" cy="602232"/>
          </a:xfrm>
          <a:prstGeom prst="rect">
            <a:avLst/>
          </a:prstGeom>
        </p:spPr>
      </p:pic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1FBF87A9-7F99-4244-A6B5-F44A08532880}"/>
              </a:ext>
            </a:extLst>
          </p:cNvPr>
          <p:cNvSpPr/>
          <p:nvPr/>
        </p:nvSpPr>
        <p:spPr>
          <a:xfrm>
            <a:off x="4586178" y="2856172"/>
            <a:ext cx="396949" cy="18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9105FB9-4578-46CF-9C22-C40B23EAC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583" y="2742757"/>
            <a:ext cx="1827470" cy="3455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9920728-0A5F-43D0-894E-6E0D5B272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387" y="3151012"/>
            <a:ext cx="3978224" cy="605382"/>
          </a:xfrm>
          <a:prstGeom prst="rect">
            <a:avLst/>
          </a:prstGeom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A7CC39F0-E1B4-4B0B-8C10-11427F9D2FD0}"/>
              </a:ext>
            </a:extLst>
          </p:cNvPr>
          <p:cNvSpPr/>
          <p:nvPr/>
        </p:nvSpPr>
        <p:spPr>
          <a:xfrm>
            <a:off x="4568457" y="3958413"/>
            <a:ext cx="396949" cy="18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D4BF5F4-D03B-402E-BB69-A14FF3AFA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578" y="3801114"/>
            <a:ext cx="3644528" cy="515261"/>
          </a:xfrm>
          <a:prstGeom prst="rect">
            <a:avLst/>
          </a:prstGeom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1A2642B4-031F-4777-9FA1-B4547D4BA0E8}"/>
              </a:ext>
            </a:extLst>
          </p:cNvPr>
          <p:cNvSpPr/>
          <p:nvPr/>
        </p:nvSpPr>
        <p:spPr>
          <a:xfrm>
            <a:off x="3607983" y="5365455"/>
            <a:ext cx="396949" cy="18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6B5A5D7-B3AB-4430-8C0D-312DBF6D1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101" y="4892084"/>
            <a:ext cx="3967529" cy="110866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6C5E7B3-4490-4F93-B4F4-9CDDD191C904}"/>
              </a:ext>
            </a:extLst>
          </p:cNvPr>
          <p:cNvSpPr txBox="1"/>
          <p:nvPr/>
        </p:nvSpPr>
        <p:spPr>
          <a:xfrm>
            <a:off x="1006549" y="4493586"/>
            <a:ext cx="2513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</a:t>
            </a:r>
            <a:r>
              <a:rPr lang="fr-FR" sz="1200" baseline="-25000" dirty="0"/>
              <a:t>RI</a:t>
            </a:r>
            <a:r>
              <a:rPr lang="fr-FR" sz="1200" dirty="0"/>
              <a:t> = min (R</a:t>
            </a:r>
            <a:r>
              <a:rPr lang="fr-FR" sz="1200" baseline="-25000" dirty="0"/>
              <a:t>n</a:t>
            </a:r>
            <a:r>
              <a:rPr lang="fr-FR" sz="1200" dirty="0"/>
              <a:t>, résistance de l’ancrage) </a:t>
            </a:r>
          </a:p>
        </p:txBody>
      </p:sp>
    </p:spTree>
    <p:extLst>
      <p:ext uri="{BB962C8B-B14F-4D97-AF65-F5344CB8AC3E}">
        <p14:creationId xmlns:p14="http://schemas.microsoft.com/office/powerpoint/2010/main" val="4711187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355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3. Renforcement – Clouage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0634EF-6D28-43AA-84B7-FB77728EA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00" y="1954344"/>
            <a:ext cx="6104149" cy="428281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A5FDEA0-2E26-41BF-A9CE-865A2411982E}"/>
              </a:ext>
            </a:extLst>
          </p:cNvPr>
          <p:cNvSpPr/>
          <p:nvPr/>
        </p:nvSpPr>
        <p:spPr>
          <a:xfrm>
            <a:off x="2009775" y="5731066"/>
            <a:ext cx="70485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7571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408876-A192-46A5-80F1-D587EE0E5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34" y="2330600"/>
            <a:ext cx="7277731" cy="32464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322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3. Renforcement – Pieux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5FDEA0-2E26-41BF-A9CE-865A2411982E}"/>
              </a:ext>
            </a:extLst>
          </p:cNvPr>
          <p:cNvSpPr/>
          <p:nvPr/>
        </p:nvSpPr>
        <p:spPr>
          <a:xfrm>
            <a:off x="1819275" y="5226241"/>
            <a:ext cx="70485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507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7496F28-1128-47E1-86EA-3D484EB4A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50" y="1849572"/>
            <a:ext cx="6104149" cy="42066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9EFC3F-EFBB-4F41-B38D-CA0FF718E754}"/>
              </a:ext>
            </a:extLst>
          </p:cNvPr>
          <p:cNvSpPr txBox="1"/>
          <p:nvPr/>
        </p:nvSpPr>
        <p:spPr>
          <a:xfrm>
            <a:off x="0" y="1276350"/>
            <a:ext cx="467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EAA00"/>
                </a:solidFill>
              </a:rPr>
              <a:t>3. Renforcement – Tirants d’ancrage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5FDEA0-2E26-41BF-A9CE-865A2411982E}"/>
              </a:ext>
            </a:extLst>
          </p:cNvPr>
          <p:cNvSpPr/>
          <p:nvPr/>
        </p:nvSpPr>
        <p:spPr>
          <a:xfrm>
            <a:off x="2657475" y="5778691"/>
            <a:ext cx="704850" cy="179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9A0413-6675-49C9-88EA-FEAF72EC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525" y="0"/>
            <a:ext cx="2036475" cy="20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59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0362964-441B-4022-A0EF-F264AC756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912" y="2604978"/>
            <a:ext cx="4403067" cy="22832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413526-F882-4618-9512-669650FA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70" y="2378151"/>
            <a:ext cx="3887529" cy="25916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1F6367-CE21-4D21-B9CB-3FE8295A2437}"/>
              </a:ext>
            </a:extLst>
          </p:cNvPr>
          <p:cNvSpPr txBox="1"/>
          <p:nvPr/>
        </p:nvSpPr>
        <p:spPr>
          <a:xfrm>
            <a:off x="1637415" y="2059173"/>
            <a:ext cx="107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Geostab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1F2CF8-E014-410F-A526-B87213310A9B}"/>
              </a:ext>
            </a:extLst>
          </p:cNvPr>
          <p:cNvSpPr txBox="1"/>
          <p:nvPr/>
        </p:nvSpPr>
        <p:spPr>
          <a:xfrm>
            <a:off x="5837275" y="2055628"/>
            <a:ext cx="107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Talren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23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ED7BE7-1178-45F2-88F9-4041C7F6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8" y="2693713"/>
            <a:ext cx="4113001" cy="27450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5925E5-84A3-4383-BAAA-E089F3FB8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029" y="1759427"/>
            <a:ext cx="2880000" cy="216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4D013C-B8E9-4A70-A14A-4E97DA0B8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029" y="4053085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pic>
        <p:nvPicPr>
          <p:cNvPr id="3" name="Picture 2" descr="IMSC18_FIG001">
            <a:extLst>
              <a:ext uri="{FF2B5EF4-FFF2-40B4-BE49-F238E27FC236}">
                <a16:creationId xmlns:a16="http://schemas.microsoft.com/office/drawing/2014/main" id="{BE4BD68B-7693-4CF0-878E-76DBA4C7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1" y="1802262"/>
            <a:ext cx="3616292" cy="42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1EE139-5450-4935-8EB0-660B1F0EEDCF}"/>
              </a:ext>
            </a:extLst>
          </p:cNvPr>
          <p:cNvSpPr txBox="1"/>
          <p:nvPr/>
        </p:nvSpPr>
        <p:spPr>
          <a:xfrm>
            <a:off x="543687" y="2041912"/>
            <a:ext cx="3148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Cavités naturelles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Zone karstique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Dissolution du gypse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239785-089A-48A0-89CE-68736E859BEB}"/>
              </a:ext>
            </a:extLst>
          </p:cNvPr>
          <p:cNvSpPr txBox="1"/>
          <p:nvPr/>
        </p:nvSpPr>
        <p:spPr>
          <a:xfrm>
            <a:off x="604647" y="3614299"/>
            <a:ext cx="27719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Cavités anthropiques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Cartographiées 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IGC à Paris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Infoterre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A340A-3F8C-4AD8-ADF2-E08F01318CE9}"/>
              </a:ext>
            </a:extLst>
          </p:cNvPr>
          <p:cNvSpPr txBox="1"/>
          <p:nvPr/>
        </p:nvSpPr>
        <p:spPr>
          <a:xfrm>
            <a:off x="604647" y="5448492"/>
            <a:ext cx="330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Détection et sécurisation</a:t>
            </a:r>
          </a:p>
        </p:txBody>
      </p:sp>
    </p:spTree>
    <p:extLst>
      <p:ext uri="{BB962C8B-B14F-4D97-AF65-F5344CB8AC3E}">
        <p14:creationId xmlns:p14="http://schemas.microsoft.com/office/powerpoint/2010/main" val="43388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FF698B-EE40-469F-AAB2-3F87E3E6A782}"/>
              </a:ext>
            </a:extLst>
          </p:cNvPr>
          <p:cNvSpPr/>
          <p:nvPr/>
        </p:nvSpPr>
        <p:spPr>
          <a:xfrm>
            <a:off x="615939" y="1387840"/>
            <a:ext cx="6461136" cy="2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affaissements et effondrements 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8AA0CB-4027-4A43-A12A-4A437D249697}"/>
              </a:ext>
            </a:extLst>
          </p:cNvPr>
          <p:cNvSpPr txBox="1"/>
          <p:nvPr/>
        </p:nvSpPr>
        <p:spPr>
          <a:xfrm>
            <a:off x="583311" y="2563642"/>
            <a:ext cx="1543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Détection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12E1E5-BEE0-4464-A7F2-BA48F4171D98}"/>
              </a:ext>
            </a:extLst>
          </p:cNvPr>
          <p:cNvSpPr txBox="1"/>
          <p:nvPr/>
        </p:nvSpPr>
        <p:spPr>
          <a:xfrm>
            <a:off x="162687" y="3066562"/>
            <a:ext cx="3231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Recherche sur les cartes</a:t>
            </a:r>
          </a:p>
          <a:p>
            <a:r>
              <a:rPr lang="fr-FR" sz="2400" dirty="0"/>
              <a:t>Histoire du site</a:t>
            </a: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Méthodes géophysiques</a:t>
            </a: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Forages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075880-5E43-4CB2-BAD9-FB919E50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62" y="2475536"/>
            <a:ext cx="5446883" cy="2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956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E33FCB51EEC04784A22F19C431BE29" ma:contentTypeVersion="0" ma:contentTypeDescription="Crée un document." ma:contentTypeScope="" ma:versionID="cd2b0b21304d8c49c1faf892a1321cc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b3613ba4871b6d4221e6a6d8c4f7b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BD116C-DADF-4623-90A2-13E6BA9B28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194C5CD-9F2C-4725-B280-74B5C3B8A8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D38E94-2A25-4602-ABE8-25781EDF486D}">
  <ds:schemaRefs>
    <ds:schemaRef ds:uri="http://purl.org/dc/terms/"/>
    <ds:schemaRef ds:uri="cd4e79e3-da22-4dc3-893e-ba3fc6e8b109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4bbcf39b-68bf-4f7a-8589-f5c6f5e51cef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7786</TotalTime>
  <Words>1158</Words>
  <Application>Microsoft Office PowerPoint</Application>
  <PresentationFormat>Affichage à l'écran (4:3)</PresentationFormat>
  <Paragraphs>239</Paragraphs>
  <Slides>64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5" baseType="lpstr">
      <vt:lpstr>Arial</vt:lpstr>
      <vt:lpstr>calibri</vt:lpstr>
      <vt:lpstr>calibri</vt:lpstr>
      <vt:lpstr>Martel-Regular</vt:lpstr>
      <vt:lpstr>Open Sans</vt:lpstr>
      <vt:lpstr>PalatinoLinotype-Roman</vt:lpstr>
      <vt:lpstr>Symbol</vt:lpstr>
      <vt:lpstr>Times New Roman</vt:lpstr>
      <vt:lpstr>Wingdings</vt:lpstr>
      <vt:lpstr>Thème Office</vt:lpstr>
      <vt:lpstr>Equation</vt:lpstr>
      <vt:lpstr>Ouvrages de génie civil fondations et structures</vt:lpstr>
      <vt:lpstr>Présentation PowerPoint</vt:lpstr>
      <vt:lpstr>Ouvrages de génie civil fondations et structures 1. 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Ouvrages de génie civil fondations et structures 2. Calcul des surfaces de rupture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Ouvrages de génie civil fondations et structures 3. Confortement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DU DOCUMENT</dc:title>
  <dc:creator>CHEVALIER Claudine</dc:creator>
  <cp:lastModifiedBy>Laurent Briancon</cp:lastModifiedBy>
  <cp:revision>207</cp:revision>
  <cp:lastPrinted>2016-04-05T11:43:01Z</cp:lastPrinted>
  <dcterms:created xsi:type="dcterms:W3CDTF">2016-03-24T08:28:52Z</dcterms:created>
  <dcterms:modified xsi:type="dcterms:W3CDTF">2025-03-16T20:04:57Z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elia_Section">
    <vt:lpwstr>10</vt:lpwstr>
  </property>
  <property fmtid="{D5CDD505-2E9C-101B-9397-08002B2CF9AE}" pid="3" name="TaxKeyword">
    <vt:lpwstr/>
  </property>
  <property fmtid="{D5CDD505-2E9C-101B-9397-08002B2CF9AE}" pid="4" name="ContentTypeId">
    <vt:lpwstr>0x01010003E33FCB51EEC04784A22F19C431BE29</vt:lpwstr>
  </property>
  <property fmtid="{D5CDD505-2E9C-101B-9397-08002B2CF9AE}" pid="5" name="_dlc_DocIdItemGuid">
    <vt:lpwstr>37a3aa69-2696-43f5-82f7-1653b3cd5539</vt:lpwstr>
  </property>
  <property fmtid="{D5CDD505-2E9C-101B-9397-08002B2CF9AE}" pid="6" name="Type_x0020_de_x0020_document">
    <vt:lpwstr/>
  </property>
  <property fmtid="{D5CDD505-2E9C-101B-9397-08002B2CF9AE}" pid="7" name="P_x00e9_rim_x00e8_tre">
    <vt:lpwstr/>
  </property>
  <property fmtid="{D5CDD505-2E9C-101B-9397-08002B2CF9AE}" pid="8" name="Périmètre">
    <vt:lpwstr/>
  </property>
  <property fmtid="{D5CDD505-2E9C-101B-9397-08002B2CF9AE}" pid="9" name="Type de document">
    <vt:lpwstr/>
  </property>
</Properties>
</file>