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8"/>
  </p:notesMasterIdLst>
  <p:sldIdLst>
    <p:sldId id="256" r:id="rId2"/>
    <p:sldId id="258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59" r:id="rId13"/>
    <p:sldId id="260" r:id="rId14"/>
    <p:sldId id="267" r:id="rId15"/>
    <p:sldId id="264" r:id="rId16"/>
    <p:sldId id="262" r:id="rId17"/>
  </p:sldIdLst>
  <p:sldSz cx="9144000" cy="5143500" type="screen16x9"/>
  <p:notesSz cx="7104063" cy="10234613"/>
  <p:defaultTextStyle>
    <a:defPPr>
      <a:defRPr lang="fr-FR"/>
    </a:defPPr>
    <a:lvl1pPr marL="0" algn="l" defTabSz="4572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644" autoAdjust="0"/>
    <p:restoredTop sz="76758" autoAdjust="0"/>
  </p:normalViewPr>
  <p:slideViewPr>
    <p:cSldViewPr>
      <p:cViewPr varScale="1">
        <p:scale>
          <a:sx n="109" d="100"/>
          <a:sy n="109" d="100"/>
        </p:scale>
        <p:origin x="159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e l'en-tête 1"/>
          <p:cNvSpPr>
            <a:spLocks noGrp="1"/>
          </p:cNvSpPr>
          <p:nvPr>
            <p:ph type="hdr" sz="quarter"/>
          </p:nvPr>
        </p:nvSpPr>
        <p:spPr bwMode="auto">
          <a:xfrm>
            <a:off x="0" y="0"/>
            <a:ext cx="4104570" cy="511731"/>
          </a:xfrm>
          <a:prstGeom prst="rect">
            <a:avLst/>
          </a:prstGeom>
        </p:spPr>
        <p:txBody>
          <a:bodyPr vert="horz" lIns="110962" tIns="55481" rIns="110962" bIns="55481" rtlCol="0"/>
          <a:lstStyle>
            <a:lvl1pPr algn="l">
              <a:defRPr sz="15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5" name="Espace réservé de la date 2"/>
          <p:cNvSpPr>
            <a:spLocks noGrp="1"/>
          </p:cNvSpPr>
          <p:nvPr>
            <p:ph type="dt" idx="1"/>
          </p:nvPr>
        </p:nvSpPr>
        <p:spPr bwMode="auto">
          <a:xfrm>
            <a:off x="5365322" y="0"/>
            <a:ext cx="4104570" cy="511731"/>
          </a:xfrm>
          <a:prstGeom prst="rect">
            <a:avLst/>
          </a:prstGeom>
        </p:spPr>
        <p:txBody>
          <a:bodyPr vert="horz" lIns="110962" tIns="55481" rIns="110962" bIns="55481" rtlCol="0"/>
          <a:lstStyle>
            <a:lvl1pPr algn="r">
              <a:defRPr sz="1500"/>
            </a:lvl1pPr>
          </a:lstStyle>
          <a:p>
            <a:pPr>
              <a:defRPr/>
            </a:pPr>
            <a:fld id="{DA3B94EB-16EA-3445-A814-D54700928F30}" type="datetimeFigureOut">
              <a:rPr lang="fr-FR"/>
              <a:pPr>
                <a:defRPr/>
              </a:pPr>
              <a:t>14/05/2024</a:t>
            </a:fld>
            <a:endParaRPr lang="fr-FR"/>
          </a:p>
        </p:txBody>
      </p:sp>
      <p:sp>
        <p:nvSpPr>
          <p:cNvPr id="6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 bwMode="auto">
          <a:xfrm>
            <a:off x="1325563" y="768350"/>
            <a:ext cx="6819900" cy="383698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110962" tIns="55481" rIns="110962" bIns="55481" rtlCol="0" anchor="ctr"/>
          <a:lstStyle/>
          <a:p>
            <a:pPr>
              <a:defRPr/>
            </a:pPr>
            <a:endParaRPr lang="fr-FR"/>
          </a:p>
        </p:txBody>
      </p:sp>
      <p:sp>
        <p:nvSpPr>
          <p:cNvPr id="7" name="Espace réservé des commentaires 4"/>
          <p:cNvSpPr>
            <a:spLocks noGrp="1"/>
          </p:cNvSpPr>
          <p:nvPr>
            <p:ph type="body" sz="quarter" idx="3"/>
          </p:nvPr>
        </p:nvSpPr>
        <p:spPr bwMode="auto">
          <a:xfrm>
            <a:off x="947209" y="4861441"/>
            <a:ext cx="7577667" cy="4605576"/>
          </a:xfrm>
          <a:prstGeom prst="rect">
            <a:avLst/>
          </a:prstGeom>
        </p:spPr>
        <p:txBody>
          <a:bodyPr vert="horz" lIns="110962" tIns="55481" rIns="110962" bIns="55481" rtlCol="0"/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8" name="Espace réservé du pied de page 5"/>
          <p:cNvSpPr>
            <a:spLocks noGrp="1"/>
          </p:cNvSpPr>
          <p:nvPr>
            <p:ph type="ftr" sz="quarter" idx="4"/>
          </p:nvPr>
        </p:nvSpPr>
        <p:spPr bwMode="auto">
          <a:xfrm>
            <a:off x="0" y="9721106"/>
            <a:ext cx="4104570" cy="511731"/>
          </a:xfrm>
          <a:prstGeom prst="rect">
            <a:avLst/>
          </a:prstGeom>
        </p:spPr>
        <p:txBody>
          <a:bodyPr vert="horz" lIns="110962" tIns="55481" rIns="110962" bIns="55481" rtlCol="0" anchor="b"/>
          <a:lstStyle>
            <a:lvl1pPr algn="l">
              <a:defRPr sz="1500"/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9" name="Espace réservé du numéro de diapositive 6"/>
          <p:cNvSpPr>
            <a:spLocks noGrp="1"/>
          </p:cNvSpPr>
          <p:nvPr>
            <p:ph type="sldNum" sz="quarter" idx="5"/>
          </p:nvPr>
        </p:nvSpPr>
        <p:spPr bwMode="auto">
          <a:xfrm>
            <a:off x="5365322" y="9721106"/>
            <a:ext cx="4104570" cy="511731"/>
          </a:xfrm>
          <a:prstGeom prst="rect">
            <a:avLst/>
          </a:prstGeom>
        </p:spPr>
        <p:txBody>
          <a:bodyPr vert="horz" lIns="110962" tIns="55481" rIns="110962" bIns="55481" rtlCol="0" anchor="b"/>
          <a:lstStyle>
            <a:lvl1pPr algn="r">
              <a:defRPr sz="1500"/>
            </a:lvl1pPr>
          </a:lstStyle>
          <a:p>
            <a:pPr>
              <a:defRPr/>
            </a:pPr>
            <a:fld id="{86465112-E82C-7A42-9B0E-04E99CBC5D53}" type="slidenum">
              <a:rPr lang="fr-FR"/>
              <a:pPr>
                <a:defRPr/>
              </a:pPr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8263221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>
      <a:defRPr sz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>
      <a:defRPr sz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>
      <a:defRPr sz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>
      <a:defRPr sz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>
      <a:defRPr sz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>
      <a:defRPr sz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>
      <a:defRPr sz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>
      <a:defRPr sz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>
      <a:defRPr sz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AO21ec1lqc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Pour 2023-24 :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Partie 2 (</a:t>
            </a:r>
            <a:r>
              <a:rPr lang="fr-FR" dirty="0" err="1" smtClean="0"/>
              <a:t>Lotka</a:t>
            </a:r>
            <a:r>
              <a:rPr lang="fr-FR" dirty="0" smtClean="0"/>
              <a:t>-Volterra)</a:t>
            </a:r>
            <a:r>
              <a:rPr lang="fr-FR" baseline="0" dirty="0" smtClean="0"/>
              <a:t> : Continuer à laisser les élèves le faire, mais en insistant sur :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Montrer dès le début comment débugger (=à la première exécution, une erreur bloque, donc les élèves voient l’explication du problème dans les « </a:t>
            </a:r>
            <a:r>
              <a:rPr lang="fr-FR" baseline="0" dirty="0" err="1" smtClean="0"/>
              <a:t>Errors</a:t>
            </a:r>
            <a:r>
              <a:rPr lang="fr-FR" baseline="0" dirty="0" smtClean="0"/>
              <a:t> » et cliquent-droit dessus puis « Show in </a:t>
            </a:r>
            <a:r>
              <a:rPr lang="fr-FR" baseline="0" dirty="0" err="1" smtClean="0"/>
              <a:t>properties</a:t>
            </a:r>
            <a:r>
              <a:rPr lang="fr-FR" baseline="0" dirty="0" smtClean="0"/>
              <a:t> » pour voir où corriger).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La méthode : on part de </a:t>
            </a:r>
            <a:r>
              <a:rPr lang="fr-FR" baseline="0" dirty="0" err="1" smtClean="0"/>
              <a:t>Xpoint</a:t>
            </a:r>
            <a:r>
              <a:rPr lang="fr-FR" baseline="0" dirty="0" smtClean="0"/>
              <a:t> = </a:t>
            </a:r>
            <a:r>
              <a:rPr lang="fr-FR" baseline="0" dirty="0" err="1" smtClean="0"/>
              <a:t>alpha.X</a:t>
            </a:r>
            <a:r>
              <a:rPr lang="fr-FR" baseline="0" dirty="0" smtClean="0"/>
              <a:t>, on ajoute à côté </a:t>
            </a:r>
            <a:r>
              <a:rPr lang="fr-FR" baseline="0" dirty="0" err="1" smtClean="0"/>
              <a:t>Ypoint</a:t>
            </a:r>
            <a:r>
              <a:rPr lang="fr-FR" baseline="0" dirty="0" smtClean="0"/>
              <a:t> = - </a:t>
            </a:r>
            <a:r>
              <a:rPr lang="fr-FR" baseline="0" dirty="0" err="1" smtClean="0"/>
              <a:t>delta.Y</a:t>
            </a:r>
            <a:r>
              <a:rPr lang="fr-FR" baseline="0" dirty="0" smtClean="0"/>
              <a:t> (le moins fait que le stock doit être à gauche et non plus à droite du flux), puis on complète chacune des 2 équations (donc on met du Y dans </a:t>
            </a:r>
            <a:r>
              <a:rPr lang="fr-FR" baseline="0" dirty="0" err="1" smtClean="0"/>
              <a:t>Xpoint</a:t>
            </a:r>
            <a:r>
              <a:rPr lang="fr-FR" baseline="0" dirty="0" smtClean="0"/>
              <a:t>, et du X dans </a:t>
            </a:r>
            <a:r>
              <a:rPr lang="fr-FR" baseline="0" dirty="0" err="1" smtClean="0"/>
              <a:t>Ypoint</a:t>
            </a:r>
            <a:r>
              <a:rPr lang="fr-FR" baseline="0" dirty="0" smtClean="0"/>
              <a:t>)</a:t>
            </a:r>
          </a:p>
          <a:p>
            <a:pPr marL="628650" lvl="1" indent="-171450">
              <a:buFont typeface="Arial" panose="020B0604020202020204" pitchFamily="34" charset="0"/>
              <a:buChar char="•"/>
            </a:pPr>
            <a:r>
              <a:rPr lang="fr-FR" baseline="0" dirty="0" smtClean="0"/>
              <a:t>Montrer comment traiter les problèmes de discrétisations des 2 graphiques dans le </a:t>
            </a:r>
            <a:r>
              <a:rPr lang="fr-FR" baseline="0" dirty="0" err="1" smtClean="0"/>
              <a:t>powerpoint</a:t>
            </a:r>
            <a:endParaRPr lang="fr-FR" dirty="0" smtClean="0"/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fr-FR" dirty="0" smtClean="0"/>
              <a:t>Partie 3 (World3) : Remplacer par MFA dynamique,</a:t>
            </a:r>
            <a:r>
              <a:rPr lang="fr-FR" baseline="0" dirty="0" smtClean="0"/>
              <a:t> par exemple en refaisant l’exemple final de la séance 5 du MFA statique dans Excel, mais en version dynamique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3702812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54812">
              <a:defRPr/>
            </a:pPr>
            <a:r>
              <a:rPr lang="fr-FR" dirty="0"/>
              <a:t>Clic droit déplace la vue dans l’éditeur, mais clique gauche durant l’exécution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8680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54812">
              <a:defRPr/>
            </a:pPr>
            <a:r>
              <a:rPr lang="fr-FR" dirty="0"/>
              <a:t>Clic droit déplace la vue dans l’éditeur, mais clique gauche durant l’exécution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1017430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54812">
              <a:defRPr/>
            </a:pPr>
            <a:r>
              <a:rPr lang="fr-FR" dirty="0"/>
              <a:t>Clic droit déplace la vue dans l’éditeur, mais clique gauche durant l’exécution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1706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54812">
              <a:defRPr/>
            </a:pPr>
            <a:r>
              <a:rPr lang="fr-FR" dirty="0"/>
              <a:t>Clic droit déplace la vue dans l’éditeur, mais clique gauche durant l’exécution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355467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54812">
              <a:defRPr/>
            </a:pPr>
            <a:r>
              <a:rPr lang="fr-FR" dirty="0"/>
              <a:t>Clic droit déplace la vue dans l’éditeur, mais clique gauche durant l’exécution</a:t>
            </a:r>
          </a:p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091514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554812">
              <a:defRPr/>
            </a:pPr>
            <a:r>
              <a:rPr lang="fr-FR" dirty="0"/>
              <a:t>William </a:t>
            </a:r>
            <a:r>
              <a:rPr lang="fr-FR" dirty="0" err="1"/>
              <a:t>Nordhaus</a:t>
            </a:r>
            <a:r>
              <a:rPr lang="fr-FR" dirty="0"/>
              <a:t> a proposé DICE pour calculer le « réchauffement climatique optimal » : A voir ce que les étudiants en pensent…</a:t>
            </a:r>
          </a:p>
          <a:p>
            <a:pPr defTabSz="554812">
              <a:defRPr/>
            </a:pPr>
            <a:endParaRPr lang="fr-FR" dirty="0"/>
          </a:p>
          <a:p>
            <a:pPr defTabSz="554812">
              <a:defRPr/>
            </a:pPr>
            <a:r>
              <a:rPr lang="fr-FR" dirty="0"/>
              <a:t>Pas de substitution possible entre ressources : COMPLETER LA SLIDE AVEC LES AUTRES ARGUMENT DE NORDHAUS (par ex., à partir d’</a:t>
            </a:r>
            <a:r>
              <a:rPr lang="fr-FR" dirty="0" err="1"/>
              <a:t>Heu?reka</a:t>
            </a:r>
            <a:r>
              <a:rPr lang="fr-FR" dirty="0"/>
              <a:t> : </a:t>
            </a:r>
            <a:r>
              <a:rPr lang="fr-FR" dirty="0">
                <a:hlinkClick r:id="rId3"/>
              </a:rPr>
              <a:t>https://youtu.be/nAO21ec1lqc</a:t>
            </a:r>
            <a:r>
              <a:rPr lang="fr-FR" dirty="0" smtClean="0"/>
              <a:t>) -&gt; </a:t>
            </a:r>
            <a:r>
              <a:rPr lang="fr-FR" dirty="0" err="1" smtClean="0"/>
              <a:t>Nordhaus</a:t>
            </a:r>
            <a:r>
              <a:rPr lang="fr-FR" dirty="0" smtClean="0"/>
              <a:t> est un économiste, donc ses</a:t>
            </a:r>
            <a:r>
              <a:rPr lang="fr-FR" baseline="0" dirty="0" smtClean="0"/>
              <a:t> modèles peuvent supposer que n’importe quelle ressource peut se substituer à n’importe quelle autre (</a:t>
            </a:r>
            <a:r>
              <a:rPr lang="fr-FR" baseline="0" dirty="0" err="1" smtClean="0"/>
              <a:t>p.e</a:t>
            </a:r>
            <a:r>
              <a:rPr lang="fr-FR" baseline="0" dirty="0" smtClean="0"/>
              <a:t>., substituer n’importe quoi à de la nourriture)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55842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L’idée de décélérer</a:t>
            </a:r>
            <a:r>
              <a:rPr lang="fr-FR" baseline="0" dirty="0" smtClean="0"/>
              <a:t> la baisse de la population est que cal ne peut se faire que de manière violent (guerres, famines et épidémies, comme le dit </a:t>
            </a:r>
            <a:r>
              <a:rPr lang="fr-FR" baseline="0" dirty="0" err="1" smtClean="0"/>
              <a:t>Jancovici</a:t>
            </a:r>
            <a:r>
              <a:rPr lang="fr-FR" baseline="0" dirty="0" smtClean="0"/>
              <a:t>). Pour y arriver, a</a:t>
            </a:r>
            <a:r>
              <a:rPr lang="fr-FR" dirty="0" smtClean="0"/>
              <a:t> priori,</a:t>
            </a:r>
            <a:r>
              <a:rPr lang="fr-FR" baseline="0" dirty="0" smtClean="0"/>
              <a:t> il faut empêcher la population de trop croître (=que le maximum de la population soit le plus bas possible). Des élèves y sont parvenus en réduisant la production de nourriture, ce qu’ils ont obtenu en réduisant la productivité agricole (l’interprétation dans la réalité étant l’idée de passer de notre agriculture </a:t>
            </a:r>
            <a:r>
              <a:rPr lang="fr-FR" baseline="0" dirty="0" err="1" smtClean="0"/>
              <a:t>moderner</a:t>
            </a:r>
            <a:r>
              <a:rPr lang="fr-FR" baseline="0" dirty="0" smtClean="0"/>
              <a:t> à du bio qui a de moins bons rendements).</a:t>
            </a:r>
          </a:p>
          <a:p>
            <a:endParaRPr lang="fr-FR" baseline="0" dirty="0" smtClean="0"/>
          </a:p>
          <a:p>
            <a:r>
              <a:rPr lang="fr-FR" baseline="0" dirty="0" smtClean="0"/>
              <a:t>Si quelqu’un veut réutiliser ce TP, il faudrait ajouter une description à chaque élément du modèle (dans « </a:t>
            </a:r>
            <a:r>
              <a:rPr lang="fr-FR" baseline="0" dirty="0" err="1" smtClean="0"/>
              <a:t>Properties</a:t>
            </a:r>
            <a:r>
              <a:rPr lang="fr-FR" baseline="0" dirty="0" smtClean="0"/>
              <a:t> », puis «</a:t>
            </a:r>
            <a:r>
              <a:rPr lang="fr-FR" baseline="0" smtClean="0"/>
              <a:t> Description »).</a:t>
            </a:r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6465112-E82C-7A42-9B0E-04E99CBC5D53}" type="slidenum">
              <a:rPr lang="fr-FR" smtClean="0"/>
              <a:pPr>
                <a:defRPr/>
              </a:pPr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079117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wmf"/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1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926757" y="-16446"/>
            <a:ext cx="7125462" cy="4533138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16199999">
            <a:off x="4886505" y="-974341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6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Losange 11"/>
          <p:cNvSpPr/>
          <p:nvPr userDrawn="1"/>
        </p:nvSpPr>
        <p:spPr bwMode="auto">
          <a:xfrm>
            <a:off x="6182688" y="-29253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Triangle isocèle 38"/>
          <p:cNvSpPr/>
          <p:nvPr userDrawn="1"/>
        </p:nvSpPr>
        <p:spPr bwMode="auto">
          <a:xfrm rot="16199999">
            <a:off x="7020500" y="344602"/>
            <a:ext cx="2063438" cy="218356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FFFFFF">
                  <a:alpha val="17000"/>
                </a:srgbClr>
              </a:gs>
              <a:gs pos="100000">
                <a:srgbClr val="6E0740"/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20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2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09"/>
            <a:ext cx="417704" cy="3464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chapitre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Titre 1"/>
          <p:cNvSpPr>
            <a:spLocks noGrp="1"/>
          </p:cNvSpPr>
          <p:nvPr>
            <p:ph type="title" hasCustomPrompt="1"/>
          </p:nvPr>
        </p:nvSpPr>
        <p:spPr bwMode="auto">
          <a:xfrm>
            <a:off x="457200" y="1712367"/>
            <a:ext cx="8229600" cy="857250"/>
          </a:xfrm>
        </p:spPr>
        <p:txBody>
          <a:bodyPr>
            <a:normAutofit/>
          </a:bodyPr>
          <a:lstStyle>
            <a:lvl1pPr>
              <a:defRPr sz="27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24200" y="4767263"/>
            <a:ext cx="2895600" cy="273844"/>
          </a:xfrm>
        </p:spPr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683568" y="2625756"/>
            <a:ext cx="7772400" cy="540060"/>
          </a:xfrm>
          <a:prstGeom prst="rect">
            <a:avLst/>
          </a:prstGeom>
        </p:spPr>
        <p:txBody>
          <a:bodyPr anchor="ctr" anchorCtr="0"/>
          <a:lstStyle>
            <a:lvl1pPr marL="0" indent="0" algn="ctr">
              <a:buNone/>
              <a:defRPr sz="1500" b="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ctr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fr-FR" sz="1500" b="0" i="0" u="none" strike="noStrike" cap="none" spc="0">
                <a:ln>
                  <a:noFill/>
                </a:ln>
                <a:solidFill>
                  <a:srgbClr val="5F5E5E">
                    <a:tint val="75000"/>
                  </a:srgbClr>
                </a:solidFill>
              </a:rPr>
              <a:t>Cliquez pour modifier les styles du texte du masque</a:t>
            </a:r>
            <a:endParaRPr/>
          </a:p>
        </p:txBody>
      </p:sp>
      <p:sp>
        <p:nvSpPr>
          <p:cNvPr id="7" name="Pentagone 10"/>
          <p:cNvSpPr/>
          <p:nvPr userDrawn="1"/>
        </p:nvSpPr>
        <p:spPr bwMode="auto"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Pentagone 10"/>
          <p:cNvSpPr/>
          <p:nvPr userDrawn="1"/>
        </p:nvSpPr>
        <p:spPr bwMode="auto"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Pentagone 10"/>
          <p:cNvSpPr/>
          <p:nvPr userDrawn="1"/>
        </p:nvSpPr>
        <p:spPr bwMode="auto">
          <a:xfrm rot="16199999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0" name="Image 10" descr="Logo_INSALyon-quadri copie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1" name="Image 1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22203" y="4767261"/>
            <a:ext cx="329193" cy="2730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 1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2"/>
          <p:cNvSpPr>
            <a:spLocks noGrp="1"/>
          </p:cNvSpPr>
          <p:nvPr>
            <p:ph idx="1" hasCustomPrompt="1"/>
          </p:nvPr>
        </p:nvSpPr>
        <p:spPr bwMode="auto">
          <a:xfrm>
            <a:off x="457200" y="1005331"/>
            <a:ext cx="8229600" cy="3589291"/>
          </a:xfrm>
        </p:spPr>
        <p:txBody>
          <a:bodyPr/>
          <a:lstStyle>
            <a:lvl1pPr>
              <a:defRPr sz="1200">
                <a:latin typeface="Arial"/>
                <a:cs typeface="Arial"/>
              </a:defRPr>
            </a:lvl1pPr>
            <a:lvl2pPr marL="557213" indent="-214313">
              <a:buFont typeface="Arial"/>
              <a:buChar char="•"/>
              <a:defRPr sz="1200">
                <a:latin typeface="Arial"/>
                <a:cs typeface="Arial"/>
              </a:defRPr>
            </a:lvl2pPr>
            <a:lvl3pPr marL="857250" indent="-171450">
              <a:buFont typeface="Arial"/>
              <a:buChar char="•"/>
              <a:defRPr sz="1200">
                <a:latin typeface="Arial"/>
                <a:cs typeface="Arial"/>
              </a:defRPr>
            </a:lvl3pPr>
            <a:lvl4pPr marL="1200150" indent="-171450">
              <a:buFont typeface="Arial"/>
              <a:buChar char="•"/>
              <a:defRPr sz="1200">
                <a:latin typeface="Arial"/>
                <a:cs typeface="Arial"/>
              </a:defRPr>
            </a:lvl4pPr>
            <a:lvl5pPr marL="1543050" indent="-171450">
              <a:buFont typeface="Arial"/>
              <a:buChar char="•"/>
              <a:defRPr sz="1200">
                <a:latin typeface="Arial"/>
                <a:cs typeface="Arial"/>
              </a:defRPr>
            </a:lvl5pPr>
          </a:lstStyle>
          <a:p>
            <a:pPr lvl="0">
              <a:defRPr/>
            </a:pPr>
            <a:r>
              <a:rPr lang="fr-FR"/>
              <a:t>ITEM1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6" name="Titre 1"/>
          <p:cNvSpPr>
            <a:spLocks noGrp="1"/>
          </p:cNvSpPr>
          <p:nvPr>
            <p:ph type="title"/>
          </p:nvPr>
        </p:nvSpPr>
        <p:spPr bwMode="auto"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7" name="Rectangle 18"/>
          <p:cNvSpPr/>
          <p:nvPr userDrawn="1"/>
        </p:nvSpPr>
        <p:spPr bwMode="auto">
          <a:xfrm>
            <a:off x="457200" y="522833"/>
            <a:ext cx="3600000" cy="27000"/>
          </a:xfrm>
          <a:prstGeom prst="rect">
            <a:avLst/>
          </a:prstGeom>
          <a:gradFill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8" name="Pentagone 10"/>
          <p:cNvSpPr/>
          <p:nvPr userDrawn="1"/>
        </p:nvSpPr>
        <p:spPr bwMode="auto"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Pentagone 10"/>
          <p:cNvSpPr/>
          <p:nvPr userDrawn="1"/>
        </p:nvSpPr>
        <p:spPr bwMode="auto"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16199999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1" name="Image 10" descr="Logo_INSALyon-quadri copie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2" name="Image 12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22203" y="4767261"/>
            <a:ext cx="329193" cy="2730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 2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Espace réservé du contenu 2"/>
          <p:cNvSpPr>
            <a:spLocks noGrp="1"/>
          </p:cNvSpPr>
          <p:nvPr>
            <p:ph sz="half" idx="1"/>
          </p:nvPr>
        </p:nvSpPr>
        <p:spPr bwMode="auto">
          <a:xfrm>
            <a:off x="457200" y="843558"/>
            <a:ext cx="4038600" cy="3942438"/>
          </a:xfrm>
        </p:spPr>
        <p:txBody>
          <a:bodyPr/>
          <a:lstStyle>
            <a:lvl1pPr marL="0" indent="0">
              <a:buNone/>
              <a:defRPr sz="1200" b="0">
                <a:solidFill>
                  <a:srgbClr val="6E0740"/>
                </a:solidFill>
              </a:defRPr>
            </a:lvl1pPr>
            <a:lvl2pPr marL="557213" indent="-214313">
              <a:buFont typeface="Arial"/>
              <a:buChar char="•"/>
              <a:defRPr sz="1150"/>
            </a:lvl2pPr>
            <a:lvl3pPr>
              <a:defRPr sz="9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6" name="Espace réservé du contenu 2"/>
          <p:cNvSpPr>
            <a:spLocks noGrp="1"/>
          </p:cNvSpPr>
          <p:nvPr>
            <p:ph sz="half" idx="12"/>
          </p:nvPr>
        </p:nvSpPr>
        <p:spPr bwMode="auto">
          <a:xfrm>
            <a:off x="4644008" y="843558"/>
            <a:ext cx="4038600" cy="3942438"/>
          </a:xfrm>
        </p:spPr>
        <p:txBody>
          <a:bodyPr/>
          <a:lstStyle>
            <a:lvl1pPr marL="0" indent="0">
              <a:buNone/>
              <a:defRPr sz="1200" b="0">
                <a:solidFill>
                  <a:srgbClr val="6E0740"/>
                </a:solidFill>
              </a:defRPr>
            </a:lvl1pPr>
            <a:lvl2pPr marL="557213" indent="-214313">
              <a:buFont typeface="Arial"/>
              <a:buChar char="•"/>
              <a:defRPr sz="1150"/>
            </a:lvl2pPr>
            <a:lvl3pPr>
              <a:defRPr sz="9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7" name="Pentagone 10"/>
          <p:cNvSpPr/>
          <p:nvPr userDrawn="1"/>
        </p:nvSpPr>
        <p:spPr bwMode="auto"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Pentagone 10"/>
          <p:cNvSpPr/>
          <p:nvPr userDrawn="1"/>
        </p:nvSpPr>
        <p:spPr bwMode="auto"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 bwMode="auto"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10" name="Rectangle 24"/>
          <p:cNvSpPr/>
          <p:nvPr userDrawn="1"/>
        </p:nvSpPr>
        <p:spPr bwMode="auto">
          <a:xfrm>
            <a:off x="457200" y="522833"/>
            <a:ext cx="3600000" cy="27000"/>
          </a:xfrm>
          <a:prstGeom prst="rect">
            <a:avLst/>
          </a:prstGeom>
          <a:gradFill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11" name="Pentagone 10"/>
          <p:cNvSpPr/>
          <p:nvPr userDrawn="1"/>
        </p:nvSpPr>
        <p:spPr bwMode="auto">
          <a:xfrm rot="16199999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2" name="Image 15" descr="Logo_INSALyon-quadri copie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3" name="Image 1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22203" y="4767261"/>
            <a:ext cx="329193" cy="2730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 3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 hasCustomPrompt="1"/>
          </p:nvPr>
        </p:nvSpPr>
        <p:spPr bwMode="auto">
          <a:xfrm>
            <a:off x="467544" y="681540"/>
            <a:ext cx="4040188" cy="47982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50" b="1">
                <a:solidFill>
                  <a:srgbClr val="7F7F7F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6" name="Espace réservé du contenu 3"/>
          <p:cNvSpPr>
            <a:spLocks noGrp="1"/>
          </p:cNvSpPr>
          <p:nvPr>
            <p:ph sz="half" idx="2"/>
          </p:nvPr>
        </p:nvSpPr>
        <p:spPr bwMode="auto">
          <a:xfrm>
            <a:off x="457200" y="1167594"/>
            <a:ext cx="4040188" cy="3672408"/>
          </a:xfrm>
        </p:spPr>
        <p:txBody>
          <a:bodyPr/>
          <a:lstStyle>
            <a:lvl1pPr>
              <a:defRPr sz="1500"/>
            </a:lvl1pPr>
            <a:lvl2pPr>
              <a:defRPr sz="115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7" name="Espace réservé du texte 4"/>
          <p:cNvSpPr>
            <a:spLocks noGrp="1"/>
          </p:cNvSpPr>
          <p:nvPr>
            <p:ph type="body" sz="quarter" idx="3" hasCustomPrompt="1"/>
          </p:nvPr>
        </p:nvSpPr>
        <p:spPr bwMode="auto">
          <a:xfrm>
            <a:off x="4644009" y="681540"/>
            <a:ext cx="4041775" cy="479822"/>
          </a:xfrm>
        </p:spPr>
        <p:txBody>
          <a:bodyPr anchor="ctr" anchorCtr="0">
            <a:noAutofit/>
          </a:bodyPr>
          <a:lstStyle>
            <a:lvl1pPr marL="0" indent="0">
              <a:buNone/>
              <a:defRPr sz="1050" b="1">
                <a:solidFill>
                  <a:srgbClr val="7F7F7F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</p:txBody>
      </p:sp>
      <p:sp>
        <p:nvSpPr>
          <p:cNvPr id="8" name="Espace réservé du contenu 5"/>
          <p:cNvSpPr>
            <a:spLocks noGrp="1"/>
          </p:cNvSpPr>
          <p:nvPr>
            <p:ph sz="quarter" idx="4"/>
          </p:nvPr>
        </p:nvSpPr>
        <p:spPr bwMode="auto">
          <a:xfrm>
            <a:off x="4645026" y="1167594"/>
            <a:ext cx="4041775" cy="3672408"/>
          </a:xfrm>
        </p:spPr>
        <p:txBody>
          <a:bodyPr/>
          <a:lstStyle>
            <a:lvl1pPr>
              <a:defRPr sz="1500"/>
            </a:lvl1pPr>
            <a:lvl2pPr>
              <a:defRPr sz="1150"/>
            </a:lvl2pPr>
            <a:lvl3pPr>
              <a:defRPr sz="9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9" name="Pentagone 10"/>
          <p:cNvSpPr/>
          <p:nvPr userDrawn="1"/>
        </p:nvSpPr>
        <p:spPr bwMode="auto"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itre 1"/>
          <p:cNvSpPr>
            <a:spLocks noGrp="1"/>
          </p:cNvSpPr>
          <p:nvPr>
            <p:ph type="title"/>
          </p:nvPr>
        </p:nvSpPr>
        <p:spPr bwMode="auto"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12" name="Rectangle 27"/>
          <p:cNvSpPr/>
          <p:nvPr userDrawn="1"/>
        </p:nvSpPr>
        <p:spPr bwMode="auto">
          <a:xfrm>
            <a:off x="457200" y="522833"/>
            <a:ext cx="3600000" cy="27000"/>
          </a:xfrm>
          <a:prstGeom prst="rect">
            <a:avLst/>
          </a:prstGeom>
          <a:gradFill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13" name="Pentagone 10"/>
          <p:cNvSpPr/>
          <p:nvPr userDrawn="1"/>
        </p:nvSpPr>
        <p:spPr bwMode="auto">
          <a:xfrm rot="16199999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4" name="Image 17" descr="Logo_INSALyon-quadri copie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5" name="Image 15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22203" y="4767261"/>
            <a:ext cx="329193" cy="2730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Titre et contenu 4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Espace réservé du contenu 2"/>
          <p:cNvSpPr>
            <a:spLocks noGrp="1"/>
          </p:cNvSpPr>
          <p:nvPr>
            <p:ph idx="1"/>
          </p:nvPr>
        </p:nvSpPr>
        <p:spPr bwMode="auto">
          <a:xfrm>
            <a:off x="3575050" y="648108"/>
            <a:ext cx="5111750" cy="3964279"/>
          </a:xfrm>
        </p:spPr>
        <p:txBody>
          <a:bodyPr/>
          <a:lstStyle>
            <a:lvl1pPr marL="0" indent="0">
              <a:buNone/>
              <a:defRPr sz="1500"/>
            </a:lvl1pPr>
            <a:lvl2pPr marL="557213" indent="-214313">
              <a:buFont typeface="Arial"/>
              <a:buChar char="•"/>
              <a:defRPr sz="1150"/>
            </a:lvl2pPr>
            <a:lvl3pPr>
              <a:defRPr sz="9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</p:txBody>
      </p:sp>
      <p:sp>
        <p:nvSpPr>
          <p:cNvPr id="6" name="Espace réservé du texte 3"/>
          <p:cNvSpPr>
            <a:spLocks noGrp="1"/>
          </p:cNvSpPr>
          <p:nvPr>
            <p:ph type="body" sz="half" idx="2" hasCustomPrompt="1"/>
          </p:nvPr>
        </p:nvSpPr>
        <p:spPr bwMode="auto">
          <a:xfrm>
            <a:off x="457201" y="643914"/>
            <a:ext cx="3008313" cy="3968472"/>
          </a:xfrm>
        </p:spPr>
        <p:txBody>
          <a:bodyPr/>
          <a:lstStyle>
            <a:lvl1pPr marL="0" marR="0" indent="0" algn="l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 sz="1050" b="0">
                <a:solidFill>
                  <a:srgbClr val="6E0740"/>
                </a:solidFill>
              </a:defRPr>
            </a:lvl1pPr>
            <a:lvl2pPr marL="342900" indent="0">
              <a:buNone/>
              <a:defRPr sz="900"/>
            </a:lvl2pPr>
            <a:lvl3pPr marL="685800" indent="0">
              <a:buNone/>
              <a:defRPr sz="750"/>
            </a:lvl3pPr>
            <a:lvl4pPr marL="1028700" indent="0">
              <a:buNone/>
              <a:defRPr sz="700"/>
            </a:lvl4pPr>
            <a:lvl5pPr marL="1371600" indent="0">
              <a:buNone/>
              <a:defRPr sz="700"/>
            </a:lvl5pPr>
            <a:lvl6pPr marL="1714500" indent="0">
              <a:buNone/>
              <a:defRPr sz="700"/>
            </a:lvl6pPr>
            <a:lvl7pPr marL="2057400" indent="0">
              <a:buNone/>
              <a:defRPr sz="700"/>
            </a:lvl7pPr>
            <a:lvl8pPr marL="2400300" indent="0">
              <a:buNone/>
              <a:defRPr sz="700"/>
            </a:lvl8pPr>
            <a:lvl9pPr marL="2743200" indent="0">
              <a:buNone/>
              <a:defRPr sz="700"/>
            </a:lvl9pPr>
          </a:lstStyle>
          <a:p>
            <a:pPr marL="0" marR="0" lvl="0" indent="0" algn="l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/>
              <a:t>CLIQUEZ POUR MODIFIER LES STYLES DU TEXTE DU MASQUE</a:t>
            </a:r>
            <a:endParaRPr/>
          </a:p>
          <a:p>
            <a:pPr marL="0" marR="0" lvl="1" indent="0" algn="l" defTabSz="685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/>
              <a:buNone/>
              <a:defRPr/>
            </a:pPr>
            <a:r>
              <a:rPr lang="fr-FR"/>
              <a:t>Deuxième niveau</a:t>
            </a:r>
            <a:endParaRPr/>
          </a:p>
        </p:txBody>
      </p:sp>
      <p:sp>
        <p:nvSpPr>
          <p:cNvPr id="7" name="Pentagone 10"/>
          <p:cNvSpPr/>
          <p:nvPr userDrawn="1"/>
        </p:nvSpPr>
        <p:spPr bwMode="auto"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8" name="Pentagone 10"/>
          <p:cNvSpPr/>
          <p:nvPr userDrawn="1"/>
        </p:nvSpPr>
        <p:spPr bwMode="auto"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title"/>
          </p:nvPr>
        </p:nvSpPr>
        <p:spPr bwMode="auto">
          <a:xfrm>
            <a:off x="382005" y="255175"/>
            <a:ext cx="8229600" cy="211550"/>
          </a:xfrm>
        </p:spPr>
        <p:txBody>
          <a:bodyPr tIns="0" rIns="0" bIns="0">
            <a:normAutofit/>
          </a:bodyPr>
          <a:lstStyle>
            <a:lvl1pPr algn="l">
              <a:defRPr sz="1350" b="1">
                <a:solidFill>
                  <a:srgbClr val="6E0740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10" name="Rectangle 24"/>
          <p:cNvSpPr/>
          <p:nvPr userDrawn="1"/>
        </p:nvSpPr>
        <p:spPr bwMode="auto">
          <a:xfrm>
            <a:off x="457200" y="522833"/>
            <a:ext cx="3600000" cy="27000"/>
          </a:xfrm>
          <a:prstGeom prst="rect">
            <a:avLst/>
          </a:prstGeom>
          <a:gradFill>
            <a:gsLst>
              <a:gs pos="0">
                <a:srgbClr val="6E0740"/>
              </a:gs>
              <a:gs pos="100000">
                <a:schemeClr val="bg1"/>
              </a:gs>
            </a:gsLst>
            <a:lin ang="0" scaled="1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 sz="1350"/>
          </a:p>
        </p:txBody>
      </p:sp>
      <p:sp>
        <p:nvSpPr>
          <p:cNvPr id="11" name="Pentagone 10"/>
          <p:cNvSpPr/>
          <p:nvPr userDrawn="1"/>
        </p:nvSpPr>
        <p:spPr bwMode="auto">
          <a:xfrm rot="16199999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2" name="Image 15" descr="Logo_INSALyon-quadri copie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13" name="Image 11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22203" y="4767261"/>
            <a:ext cx="329193" cy="2730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Contenu 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>
            <a:lvl1pPr>
              <a:defRPr b="1"/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5" name="Pentagone 10"/>
          <p:cNvSpPr/>
          <p:nvPr userDrawn="1"/>
        </p:nvSpPr>
        <p:spPr bwMode="auto">
          <a:xfrm rot="5400000" flipH="1" flipV="1">
            <a:off x="8382720" y="-325702"/>
            <a:ext cx="435581" cy="1086982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47000"/>
                </a:srgbClr>
              </a:gs>
            </a:gsLst>
            <a:lin ang="588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Pentagone 10"/>
          <p:cNvSpPr/>
          <p:nvPr userDrawn="1"/>
        </p:nvSpPr>
        <p:spPr bwMode="auto">
          <a:xfrm rot="5400000" flipH="1" flipV="1">
            <a:off x="8665255" y="-204823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9D1747"/>
              </a:gs>
              <a:gs pos="100000">
                <a:srgbClr val="FFFFFF">
                  <a:alpha val="57000"/>
                </a:srgbClr>
              </a:gs>
            </a:gsLst>
            <a:lin ang="0" scaled="1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7" name="Pentagone 10"/>
          <p:cNvSpPr/>
          <p:nvPr userDrawn="1"/>
        </p:nvSpPr>
        <p:spPr bwMode="auto">
          <a:xfrm rot="16199999" flipH="1" flipV="1">
            <a:off x="204822" y="4664754"/>
            <a:ext cx="273923" cy="683568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  <a:gd name="connsiteX0" fmla="*/ 0 w 3916016"/>
              <a:gd name="connsiteY0" fmla="*/ 6163061 h 6167791"/>
              <a:gd name="connsiteX1" fmla="*/ 2943430 w 3916016"/>
              <a:gd name="connsiteY1" fmla="*/ 0 h 6167791"/>
              <a:gd name="connsiteX2" fmla="*/ 3373982 w 3916016"/>
              <a:gd name="connsiteY2" fmla="*/ 2494337 h 6167791"/>
              <a:gd name="connsiteX3" fmla="*/ 3915667 w 3916016"/>
              <a:gd name="connsiteY3" fmla="*/ 6167791 h 6167791"/>
              <a:gd name="connsiteX4" fmla="*/ 2013292 w 3916016"/>
              <a:gd name="connsiteY4" fmla="*/ 6160775 h 6167791"/>
              <a:gd name="connsiteX5" fmla="*/ 0 w 3916016"/>
              <a:gd name="connsiteY5" fmla="*/ 6163061 h 6167791"/>
              <a:gd name="connsiteX0" fmla="*/ 0 w 3915667"/>
              <a:gd name="connsiteY0" fmla="*/ 6163061 h 6167791"/>
              <a:gd name="connsiteX1" fmla="*/ 2943430 w 3915667"/>
              <a:gd name="connsiteY1" fmla="*/ 0 h 6167791"/>
              <a:gd name="connsiteX2" fmla="*/ 3915667 w 3915667"/>
              <a:gd name="connsiteY2" fmla="*/ 6167791 h 6167791"/>
              <a:gd name="connsiteX3" fmla="*/ 2013292 w 3915667"/>
              <a:gd name="connsiteY3" fmla="*/ 6160775 h 6167791"/>
              <a:gd name="connsiteX4" fmla="*/ 0 w 3915667"/>
              <a:gd name="connsiteY4" fmla="*/ 6163061 h 6167791"/>
              <a:gd name="connsiteX0" fmla="*/ 0 w 2946289"/>
              <a:gd name="connsiteY0" fmla="*/ 6163061 h 6167800"/>
              <a:gd name="connsiteX1" fmla="*/ 2943430 w 2946289"/>
              <a:gd name="connsiteY1" fmla="*/ 0 h 6167800"/>
              <a:gd name="connsiteX2" fmla="*/ 2946288 w 2946289"/>
              <a:gd name="connsiteY2" fmla="*/ 6167799 h 6167800"/>
              <a:gd name="connsiteX3" fmla="*/ 2013292 w 2946289"/>
              <a:gd name="connsiteY3" fmla="*/ 6160775 h 6167800"/>
              <a:gd name="connsiteX4" fmla="*/ 0 w 2946289"/>
              <a:gd name="connsiteY4" fmla="*/ 6163061 h 6167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46289" h="6167800" extrusionOk="0">
                <a:moveTo>
                  <a:pt x="0" y="6163061"/>
                </a:moveTo>
                <a:lnTo>
                  <a:pt x="2943430" y="0"/>
                </a:lnTo>
                <a:cubicBezTo>
                  <a:pt x="2944383" y="2055933"/>
                  <a:pt x="2945335" y="4111866"/>
                  <a:pt x="2946288" y="6167799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solidFill>
            <a:srgbClr val="FF0000"/>
          </a:soli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8" name="Image 8" descr="Logo_INSALyon-quadri copie.png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821110" y="4880551"/>
            <a:ext cx="701814" cy="145551"/>
          </a:xfrm>
          <a:prstGeom prst="rect">
            <a:avLst/>
          </a:prstGeom>
        </p:spPr>
      </p:pic>
      <p:pic>
        <p:nvPicPr>
          <p:cNvPr id="9" name="Image 9"/>
          <p:cNvPicPr>
            <a:picLocks noChangeAspect="1"/>
          </p:cNvPicPr>
          <p:nvPr userDrawn="1"/>
        </p:nvPicPr>
        <p:blipFill>
          <a:blip r:embed="rId3"/>
          <a:stretch/>
        </p:blipFill>
        <p:spPr bwMode="auto">
          <a:xfrm>
            <a:off x="8522203" y="4767261"/>
            <a:ext cx="329193" cy="273029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0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45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371431" y="162704"/>
            <a:ext cx="6578058" cy="4184885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Pentagone 10"/>
          <p:cNvSpPr/>
          <p:nvPr userDrawn="1"/>
        </p:nvSpPr>
        <p:spPr bwMode="auto">
          <a:xfrm rot="16199999">
            <a:off x="4886505" y="-974341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6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Losange 11"/>
          <p:cNvSpPr/>
          <p:nvPr userDrawn="1"/>
        </p:nvSpPr>
        <p:spPr bwMode="auto">
          <a:xfrm>
            <a:off x="6182688" y="-29253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8"/>
          <p:cNvSpPr/>
          <p:nvPr userDrawn="1"/>
        </p:nvSpPr>
        <p:spPr bwMode="auto">
          <a:xfrm rot="16199999">
            <a:off x="7020500" y="344602"/>
            <a:ext cx="2063438" cy="218356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FFFFFF">
                  <a:alpha val="17000"/>
                </a:srgbClr>
              </a:gs>
              <a:gs pos="100000">
                <a:srgbClr val="6E0740"/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15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16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09"/>
            <a:ext cx="417704" cy="3464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3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164922" y="172087"/>
            <a:ext cx="7222977" cy="4595176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rgbClr val="000000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9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tx1">
                    <a:lumMod val="75000"/>
                    <a:lumOff val="25000"/>
                  </a:schemeClr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10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2" name="Pentagone 10"/>
          <p:cNvSpPr/>
          <p:nvPr userDrawn="1"/>
        </p:nvSpPr>
        <p:spPr bwMode="auto">
          <a:xfrm rot="16199999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6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Losange 11"/>
          <p:cNvSpPr/>
          <p:nvPr userDrawn="1"/>
        </p:nvSpPr>
        <p:spPr bwMode="auto">
          <a:xfrm>
            <a:off x="6182688" y="-11796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8"/>
          <p:cNvSpPr/>
          <p:nvPr userDrawn="1"/>
        </p:nvSpPr>
        <p:spPr bwMode="auto">
          <a:xfrm rot="16199999">
            <a:off x="7020500" y="344602"/>
            <a:ext cx="2063438" cy="218356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FFFFFF">
                  <a:alpha val="17000"/>
                </a:srgbClr>
              </a:gs>
              <a:gs pos="100000">
                <a:srgbClr val="6E0740"/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19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20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09"/>
            <a:ext cx="417704" cy="34643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preserve="1" userDrawn="1">
  <p:cSld name="4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16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1" y="6530"/>
            <a:ext cx="9144000" cy="5143500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16199999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42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Losange 11"/>
          <p:cNvSpPr/>
          <p:nvPr userDrawn="1"/>
        </p:nvSpPr>
        <p:spPr bwMode="auto">
          <a:xfrm>
            <a:off x="6182688" y="6530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Triangle isocèle 38"/>
          <p:cNvSpPr/>
          <p:nvPr userDrawn="1"/>
        </p:nvSpPr>
        <p:spPr bwMode="auto">
          <a:xfrm rot="16199999">
            <a:off x="7020500" y="380385"/>
            <a:ext cx="2063438" cy="218356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14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19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10"/>
            <a:ext cx="417704" cy="346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5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000" y="6530"/>
            <a:ext cx="9144000" cy="5143500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16199999">
            <a:off x="4876458" y="-826848"/>
            <a:ext cx="3467395" cy="5090920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Losange 11"/>
          <p:cNvSpPr/>
          <p:nvPr userDrawn="1"/>
        </p:nvSpPr>
        <p:spPr bwMode="auto">
          <a:xfrm>
            <a:off x="6303258" y="-15086"/>
            <a:ext cx="2855004" cy="2005773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  <a:gd name="connsiteX0" fmla="*/ 0 w 2972909"/>
              <a:gd name="connsiteY0" fmla="*/ 560489 h 2005773"/>
              <a:gd name="connsiteX1" fmla="*/ 1192002 w 2972909"/>
              <a:gd name="connsiteY1" fmla="*/ 0 h 2005773"/>
              <a:gd name="connsiteX2" fmla="*/ 2972909 w 2972909"/>
              <a:gd name="connsiteY2" fmla="*/ 7095 h 2005773"/>
              <a:gd name="connsiteX3" fmla="*/ 2966647 w 2972909"/>
              <a:gd name="connsiteY3" fmla="*/ 2005770 h 2005773"/>
              <a:gd name="connsiteX4" fmla="*/ 0 w 2972909"/>
              <a:gd name="connsiteY4" fmla="*/ 560489 h 2005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09" h="2005773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59552" y="2008134"/>
                  <a:pt x="2966647" y="2005770"/>
                </a:cubicBezTo>
                <a:cubicBezTo>
                  <a:pt x="2973742" y="2003406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89000"/>
                </a:schemeClr>
              </a:gs>
              <a:gs pos="100000">
                <a:srgbClr val="6E0740"/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Triangle isocèle 38"/>
          <p:cNvSpPr/>
          <p:nvPr userDrawn="1"/>
        </p:nvSpPr>
        <p:spPr bwMode="auto">
          <a:xfrm rot="16199999">
            <a:off x="6995685" y="369417"/>
            <a:ext cx="2113068" cy="2183562"/>
          </a:xfrm>
          <a:prstGeom prst="triangle">
            <a:avLst>
              <a:gd name="adj" fmla="val 52668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16000"/>
                </a:srgbClr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Triangle isocèle 33"/>
          <p:cNvSpPr/>
          <p:nvPr userDrawn="1"/>
        </p:nvSpPr>
        <p:spPr bwMode="auto">
          <a:xfrm rot="5400000">
            <a:off x="-5928" y="1803458"/>
            <a:ext cx="2624162" cy="2612303"/>
          </a:xfrm>
          <a:prstGeom prst="triangle">
            <a:avLst>
              <a:gd name="adj" fmla="val 41374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3"/>
          <p:cNvSpPr/>
          <p:nvPr userDrawn="1"/>
        </p:nvSpPr>
        <p:spPr bwMode="auto">
          <a:xfrm rot="5400000">
            <a:off x="-6657" y="845945"/>
            <a:ext cx="2946467" cy="2933151"/>
          </a:xfrm>
          <a:prstGeom prst="triangle">
            <a:avLst>
              <a:gd name="adj" fmla="val 41374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19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2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10"/>
            <a:ext cx="417704" cy="346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6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4000" y="6530"/>
            <a:ext cx="9144000" cy="5143500"/>
          </a:xfrm>
          <a:prstGeom prst="rect">
            <a:avLst/>
          </a:prstGeom>
        </p:spPr>
      </p:pic>
      <p:sp>
        <p:nvSpPr>
          <p:cNvPr id="5" name="Pentagone 10"/>
          <p:cNvSpPr/>
          <p:nvPr userDrawn="1"/>
        </p:nvSpPr>
        <p:spPr bwMode="auto">
          <a:xfrm rot="16199999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55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9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10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1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Losange 11"/>
          <p:cNvSpPr/>
          <p:nvPr userDrawn="1"/>
        </p:nvSpPr>
        <p:spPr bwMode="auto">
          <a:xfrm>
            <a:off x="6182688" y="0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Triangle isocèle 38"/>
          <p:cNvSpPr/>
          <p:nvPr userDrawn="1"/>
        </p:nvSpPr>
        <p:spPr bwMode="auto">
          <a:xfrm rot="16199999">
            <a:off x="7020500" y="380385"/>
            <a:ext cx="2063438" cy="218356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19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21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10"/>
            <a:ext cx="417704" cy="346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7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6530"/>
            <a:ext cx="9144000" cy="5143500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16199999">
            <a:off x="4886505" y="-950165"/>
            <a:ext cx="3318945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64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Losange 11"/>
          <p:cNvSpPr/>
          <p:nvPr userDrawn="1"/>
        </p:nvSpPr>
        <p:spPr bwMode="auto">
          <a:xfrm>
            <a:off x="6182688" y="6530"/>
            <a:ext cx="297292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Triangle isocèle 38"/>
          <p:cNvSpPr/>
          <p:nvPr userDrawn="1"/>
        </p:nvSpPr>
        <p:spPr bwMode="auto">
          <a:xfrm rot="16199999">
            <a:off x="7020500" y="380385"/>
            <a:ext cx="2063438" cy="218356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20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2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10"/>
            <a:ext cx="417704" cy="346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8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6530"/>
            <a:ext cx="9144000" cy="5143500"/>
          </a:xfrm>
          <a:prstGeom prst="rect">
            <a:avLst/>
          </a:prstGeom>
        </p:spPr>
      </p:pic>
      <p:sp>
        <p:nvSpPr>
          <p:cNvPr id="5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7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8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9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sp>
        <p:nvSpPr>
          <p:cNvPr id="10" name="Pentagone 10"/>
          <p:cNvSpPr/>
          <p:nvPr userDrawn="1"/>
        </p:nvSpPr>
        <p:spPr bwMode="auto">
          <a:xfrm rot="16199999">
            <a:off x="4747135" y="-1089535"/>
            <a:ext cx="3318945" cy="549801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Losange 11"/>
          <p:cNvSpPr/>
          <p:nvPr userDrawn="1"/>
        </p:nvSpPr>
        <p:spPr bwMode="auto">
          <a:xfrm>
            <a:off x="6040056" y="-1"/>
            <a:ext cx="3107924" cy="2010427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  <a:gd name="connsiteX0" fmla="*/ 0 w 2972928"/>
              <a:gd name="connsiteY0" fmla="*/ 560489 h 1936880"/>
              <a:gd name="connsiteX1" fmla="*/ 1286109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  <a:gd name="connsiteX0" fmla="*/ 0 w 2972909"/>
              <a:gd name="connsiteY0" fmla="*/ 560489 h 1918946"/>
              <a:gd name="connsiteX1" fmla="*/ 1286109 w 2972909"/>
              <a:gd name="connsiteY1" fmla="*/ 0 h 1918946"/>
              <a:gd name="connsiteX2" fmla="*/ 2972909 w 2972909"/>
              <a:gd name="connsiteY2" fmla="*/ 7095 h 1918946"/>
              <a:gd name="connsiteX3" fmla="*/ 2966919 w 2972909"/>
              <a:gd name="connsiteY3" fmla="*/ 1918943 h 1918946"/>
              <a:gd name="connsiteX4" fmla="*/ 0 w 2972909"/>
              <a:gd name="connsiteY4" fmla="*/ 560489 h 191894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09" h="1918946" extrusionOk="0">
                <a:moveTo>
                  <a:pt x="0" y="560489"/>
                </a:moveTo>
                <a:lnTo>
                  <a:pt x="1286109" y="0"/>
                </a:lnTo>
                <a:lnTo>
                  <a:pt x="2972909" y="7095"/>
                </a:lnTo>
                <a:cubicBezTo>
                  <a:pt x="2972909" y="650356"/>
                  <a:pt x="2959824" y="1921307"/>
                  <a:pt x="2966919" y="1918943"/>
                </a:cubicBezTo>
                <a:cubicBezTo>
                  <a:pt x="2974014" y="1916579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chemeClr val="bg1">
                  <a:alpha val="47000"/>
                </a:schemeClr>
              </a:gs>
              <a:gs pos="100000">
                <a:srgbClr val="6E0740"/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3" name="Triangle isocèle 38"/>
          <p:cNvSpPr/>
          <p:nvPr userDrawn="1"/>
        </p:nvSpPr>
        <p:spPr bwMode="auto">
          <a:xfrm rot="16199999">
            <a:off x="6708692" y="248472"/>
            <a:ext cx="2369853" cy="2523995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16000"/>
                </a:srgbClr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Triangle isocèle 33"/>
          <p:cNvSpPr/>
          <p:nvPr userDrawn="1"/>
        </p:nvSpPr>
        <p:spPr bwMode="auto">
          <a:xfrm rot="5400000">
            <a:off x="96909" y="1700621"/>
            <a:ext cx="2468592" cy="2662408"/>
          </a:xfrm>
          <a:custGeom>
            <a:avLst/>
            <a:gdLst>
              <a:gd name="connsiteX0" fmla="*/ 0 w 2468592"/>
              <a:gd name="connsiteY0" fmla="*/ 2612303 h 2612303"/>
              <a:gd name="connsiteX1" fmla="*/ 1234296 w 2468592"/>
              <a:gd name="connsiteY1" fmla="*/ 0 h 2612303"/>
              <a:gd name="connsiteX2" fmla="*/ 2468592 w 2468592"/>
              <a:gd name="connsiteY2" fmla="*/ 2612303 h 2612303"/>
              <a:gd name="connsiteX3" fmla="*/ 0 w 2468592"/>
              <a:gd name="connsiteY3" fmla="*/ 2612303 h 2612303"/>
              <a:gd name="connsiteX0" fmla="*/ 0 w 2468592"/>
              <a:gd name="connsiteY0" fmla="*/ 2681197 h 2681197"/>
              <a:gd name="connsiteX1" fmla="*/ 1221770 w 2468592"/>
              <a:gd name="connsiteY1" fmla="*/ 0 h 2681197"/>
              <a:gd name="connsiteX2" fmla="*/ 2468592 w 2468592"/>
              <a:gd name="connsiteY2" fmla="*/ 2681197 h 2681197"/>
              <a:gd name="connsiteX3" fmla="*/ 0 w 2468592"/>
              <a:gd name="connsiteY3" fmla="*/ 2681197 h 2681197"/>
              <a:gd name="connsiteX0" fmla="*/ 0 w 2468592"/>
              <a:gd name="connsiteY0" fmla="*/ 2662408 h 2662408"/>
              <a:gd name="connsiteX1" fmla="*/ 1209244 w 2468592"/>
              <a:gd name="connsiteY1" fmla="*/ 0 h 2662408"/>
              <a:gd name="connsiteX2" fmla="*/ 2468592 w 2468592"/>
              <a:gd name="connsiteY2" fmla="*/ 2662408 h 2662408"/>
              <a:gd name="connsiteX3" fmla="*/ 0 w 2468592"/>
              <a:gd name="connsiteY3" fmla="*/ 2662408 h 26624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2468592" h="2662408" extrusionOk="0">
                <a:moveTo>
                  <a:pt x="0" y="2662408"/>
                </a:moveTo>
                <a:lnTo>
                  <a:pt x="1209244" y="0"/>
                </a:lnTo>
                <a:lnTo>
                  <a:pt x="2468592" y="2662408"/>
                </a:lnTo>
                <a:lnTo>
                  <a:pt x="0" y="2662408"/>
                </a:ln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pic>
        <p:nvPicPr>
          <p:cNvPr id="15" name="Image 20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22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10"/>
            <a:ext cx="417704" cy="346436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9_Diapositive de titre v0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Image 7"/>
          <p:cNvPicPr>
            <a:picLocks noChangeAspect="1"/>
          </p:cNvPicPr>
          <p:nvPr userDrawn="1"/>
        </p:nvPicPr>
        <p:blipFill>
          <a:blip r:embed="rId2"/>
          <a:stretch/>
        </p:blipFill>
        <p:spPr bwMode="auto">
          <a:xfrm>
            <a:off x="0" y="6530"/>
            <a:ext cx="9144000" cy="5143500"/>
          </a:xfrm>
          <a:prstGeom prst="rect">
            <a:avLst/>
          </a:prstGeom>
        </p:spPr>
      </p:pic>
      <p:sp>
        <p:nvSpPr>
          <p:cNvPr id="5" name="Pentagone 10"/>
          <p:cNvSpPr/>
          <p:nvPr userDrawn="1"/>
        </p:nvSpPr>
        <p:spPr bwMode="auto">
          <a:xfrm rot="16199999">
            <a:off x="4857069" y="-932077"/>
            <a:ext cx="3377817" cy="5219276"/>
          </a:xfrm>
          <a:custGeom>
            <a:avLst/>
            <a:gdLst>
              <a:gd name="connsiteX0" fmla="*/ 3 w 3009995"/>
              <a:gd name="connsiteY0" fmla="*/ 2353207 h 6160791"/>
              <a:gd name="connsiteX1" fmla="*/ 1504998 w 3009995"/>
              <a:gd name="connsiteY1" fmla="*/ 0 h 6160791"/>
              <a:gd name="connsiteX2" fmla="*/ 3009992 w 3009995"/>
              <a:gd name="connsiteY2" fmla="*/ 2353207 h 6160791"/>
              <a:gd name="connsiteX3" fmla="*/ 2435135 w 3009995"/>
              <a:gd name="connsiteY3" fmla="*/ 6160775 h 6160791"/>
              <a:gd name="connsiteX4" fmla="*/ 574860 w 3009995"/>
              <a:gd name="connsiteY4" fmla="*/ 6160775 h 6160791"/>
              <a:gd name="connsiteX5" fmla="*/ 3 w 3009995"/>
              <a:gd name="connsiteY5" fmla="*/ 2353207 h 6160791"/>
              <a:gd name="connsiteX0" fmla="*/ 0 w 4448424"/>
              <a:gd name="connsiteY0" fmla="*/ 6163061 h 6163061"/>
              <a:gd name="connsiteX1" fmla="*/ 2943430 w 4448424"/>
              <a:gd name="connsiteY1" fmla="*/ 0 h 6163061"/>
              <a:gd name="connsiteX2" fmla="*/ 4448424 w 4448424"/>
              <a:gd name="connsiteY2" fmla="*/ 2353207 h 6163061"/>
              <a:gd name="connsiteX3" fmla="*/ 3873567 w 4448424"/>
              <a:gd name="connsiteY3" fmla="*/ 6160775 h 6163061"/>
              <a:gd name="connsiteX4" fmla="*/ 2013292 w 4448424"/>
              <a:gd name="connsiteY4" fmla="*/ 6160775 h 6163061"/>
              <a:gd name="connsiteX5" fmla="*/ 0 w 4448424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168"/>
              <a:gd name="connsiteY0" fmla="*/ 6163061 h 6163061"/>
              <a:gd name="connsiteX1" fmla="*/ 2943430 w 3922168"/>
              <a:gd name="connsiteY1" fmla="*/ 0 h 6163061"/>
              <a:gd name="connsiteX2" fmla="*/ 3922168 w 3922168"/>
              <a:gd name="connsiteY2" fmla="*/ 1518269 h 6163061"/>
              <a:gd name="connsiteX3" fmla="*/ 3873567 w 3922168"/>
              <a:gd name="connsiteY3" fmla="*/ 6160775 h 6163061"/>
              <a:gd name="connsiteX4" fmla="*/ 2013292 w 3922168"/>
              <a:gd name="connsiteY4" fmla="*/ 6160775 h 6163061"/>
              <a:gd name="connsiteX5" fmla="*/ 0 w 3922168"/>
              <a:gd name="connsiteY5" fmla="*/ 6163061 h 6163061"/>
              <a:gd name="connsiteX0" fmla="*/ 0 w 3922599"/>
              <a:gd name="connsiteY0" fmla="*/ 6163061 h 6163061"/>
              <a:gd name="connsiteX1" fmla="*/ 2943430 w 3922599"/>
              <a:gd name="connsiteY1" fmla="*/ 0 h 6163061"/>
              <a:gd name="connsiteX2" fmla="*/ 3922168 w 3922599"/>
              <a:gd name="connsiteY2" fmla="*/ 1518269 h 6163061"/>
              <a:gd name="connsiteX3" fmla="*/ 3873567 w 3922599"/>
              <a:gd name="connsiteY3" fmla="*/ 6160775 h 6163061"/>
              <a:gd name="connsiteX4" fmla="*/ 2013292 w 3922599"/>
              <a:gd name="connsiteY4" fmla="*/ 6160775 h 6163061"/>
              <a:gd name="connsiteX5" fmla="*/ 0 w 3922599"/>
              <a:gd name="connsiteY5" fmla="*/ 6163061 h 6163061"/>
              <a:gd name="connsiteX0" fmla="*/ 0 w 3926823"/>
              <a:gd name="connsiteY0" fmla="*/ 6163061 h 6167791"/>
              <a:gd name="connsiteX1" fmla="*/ 2943430 w 3926823"/>
              <a:gd name="connsiteY1" fmla="*/ 0 h 6167791"/>
              <a:gd name="connsiteX2" fmla="*/ 3922168 w 3926823"/>
              <a:gd name="connsiteY2" fmla="*/ 1518269 h 6167791"/>
              <a:gd name="connsiteX3" fmla="*/ 3915667 w 3926823"/>
              <a:gd name="connsiteY3" fmla="*/ 6167791 h 6167791"/>
              <a:gd name="connsiteX4" fmla="*/ 2013292 w 3926823"/>
              <a:gd name="connsiteY4" fmla="*/ 6160775 h 6167791"/>
              <a:gd name="connsiteX5" fmla="*/ 0 w 3926823"/>
              <a:gd name="connsiteY5" fmla="*/ 6163061 h 6167791"/>
              <a:gd name="connsiteX0" fmla="*/ 0 w 3922107"/>
              <a:gd name="connsiteY0" fmla="*/ 6163061 h 6167791"/>
              <a:gd name="connsiteX1" fmla="*/ 2943430 w 3922107"/>
              <a:gd name="connsiteY1" fmla="*/ 0 h 6167791"/>
              <a:gd name="connsiteX2" fmla="*/ 3908134 w 3922107"/>
              <a:gd name="connsiteY2" fmla="*/ 2177802 h 6167791"/>
              <a:gd name="connsiteX3" fmla="*/ 3915667 w 3922107"/>
              <a:gd name="connsiteY3" fmla="*/ 6167791 h 6167791"/>
              <a:gd name="connsiteX4" fmla="*/ 2013292 w 3922107"/>
              <a:gd name="connsiteY4" fmla="*/ 6160775 h 6167791"/>
              <a:gd name="connsiteX5" fmla="*/ 0 w 3922107"/>
              <a:gd name="connsiteY5" fmla="*/ 6163061 h 61677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22107" h="6167791" extrusionOk="0">
                <a:moveTo>
                  <a:pt x="0" y="6163061"/>
                </a:moveTo>
                <a:lnTo>
                  <a:pt x="2943430" y="0"/>
                </a:lnTo>
                <a:lnTo>
                  <a:pt x="3908134" y="2177802"/>
                </a:lnTo>
                <a:cubicBezTo>
                  <a:pt x="3912983" y="4027011"/>
                  <a:pt x="3931867" y="4620289"/>
                  <a:pt x="3915667" y="6167791"/>
                </a:cubicBezTo>
                <a:lnTo>
                  <a:pt x="2013292" y="6160775"/>
                </a:lnTo>
                <a:lnTo>
                  <a:pt x="0" y="6163061"/>
                </a:lnTo>
                <a:close/>
              </a:path>
            </a:pathLst>
          </a:custGeom>
          <a:gradFill>
            <a:gsLst>
              <a:gs pos="0">
                <a:srgbClr val="6E0740">
                  <a:alpha val="55000"/>
                </a:srgbClr>
              </a:gs>
              <a:gs pos="100000">
                <a:schemeClr val="bg1">
                  <a:alpha val="12000"/>
                </a:scheme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6" name="Sous-titre 2"/>
          <p:cNvSpPr>
            <a:spLocks noGrp="1"/>
          </p:cNvSpPr>
          <p:nvPr>
            <p:ph type="subTitle" idx="1" hasCustomPrompt="1"/>
          </p:nvPr>
        </p:nvSpPr>
        <p:spPr bwMode="auto">
          <a:xfrm>
            <a:off x="2708275" y="4100494"/>
            <a:ext cx="3854571" cy="512081"/>
          </a:xfrm>
        </p:spPr>
        <p:txBody>
          <a:bodyPr>
            <a:normAutofit/>
          </a:bodyPr>
          <a:lstStyle>
            <a:lvl1pPr marL="0" indent="0" algn="l">
              <a:buNone/>
              <a:defRPr sz="2000" b="1">
                <a:solidFill>
                  <a:schemeClr val="bg1"/>
                </a:solidFill>
                <a:latin typeface="Arial"/>
                <a:cs typeface="Arial"/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>
              <a:defRPr/>
            </a:pPr>
            <a:r>
              <a:rPr lang="fr-FR"/>
              <a:t>sous-titres du masque</a:t>
            </a:r>
          </a:p>
        </p:txBody>
      </p:sp>
      <p:sp>
        <p:nvSpPr>
          <p:cNvPr id="7" name="Espace réservé de la date 3"/>
          <p:cNvSpPr>
            <a:spLocks noGrp="1"/>
          </p:cNvSpPr>
          <p:nvPr>
            <p:ph type="dt" sz="half" idx="10"/>
          </p:nvPr>
        </p:nvSpPr>
        <p:spPr bwMode="auto">
          <a:xfrm>
            <a:off x="457200" y="4767263"/>
            <a:ext cx="2133600" cy="273844"/>
          </a:xfrm>
        </p:spPr>
        <p:txBody>
          <a:bodyPr/>
          <a:lstStyle>
            <a:lvl1pPr>
              <a:defRPr sz="85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pic>
        <p:nvPicPr>
          <p:cNvPr id="8" name="Picture 4" descr="S:\serv_com\01_CHARTE-INSA-Rennes\2014\08_Modèles-PPT\Triangle-bas.eps"/>
          <p:cNvPicPr>
            <a:picLocks noChangeAspect="1" noChangeArrowheads="1"/>
          </p:cNvPicPr>
          <p:nvPr userDrawn="1"/>
        </p:nvPicPr>
        <p:blipFill>
          <a:blip r:embed="rId3"/>
          <a:srcRect b="42646"/>
          <a:stretch/>
        </p:blipFill>
        <p:spPr bwMode="auto">
          <a:xfrm>
            <a:off x="2708275" y="4853465"/>
            <a:ext cx="1228065" cy="296565"/>
          </a:xfrm>
          <a:prstGeom prst="rect">
            <a:avLst/>
          </a:prstGeom>
          <a:noFill/>
        </p:spPr>
      </p:pic>
      <p:sp>
        <p:nvSpPr>
          <p:cNvPr id="9" name="Triangle isocèle 33"/>
          <p:cNvSpPr/>
          <p:nvPr userDrawn="1"/>
        </p:nvSpPr>
        <p:spPr bwMode="auto">
          <a:xfrm rot="5400000">
            <a:off x="80682" y="743508"/>
            <a:ext cx="2771790" cy="2933152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0" name="Losange 11"/>
          <p:cNvSpPr/>
          <p:nvPr userDrawn="1"/>
        </p:nvSpPr>
        <p:spPr bwMode="auto">
          <a:xfrm>
            <a:off x="6438378" y="-11348"/>
            <a:ext cx="2717238" cy="1936880"/>
          </a:xfrm>
          <a:custGeom>
            <a:avLst/>
            <a:gdLst>
              <a:gd name="connsiteX0" fmla="*/ 0 w 4214577"/>
              <a:gd name="connsiteY0" fmla="*/ 1064219 h 2128437"/>
              <a:gd name="connsiteX1" fmla="*/ 2107289 w 4214577"/>
              <a:gd name="connsiteY1" fmla="*/ 0 h 2128437"/>
              <a:gd name="connsiteX2" fmla="*/ 4214577 w 4214577"/>
              <a:gd name="connsiteY2" fmla="*/ 1064219 h 2128437"/>
              <a:gd name="connsiteX3" fmla="*/ 2107289 w 4214577"/>
              <a:gd name="connsiteY3" fmla="*/ 2128437 h 2128437"/>
              <a:gd name="connsiteX4" fmla="*/ 0 w 4214577"/>
              <a:gd name="connsiteY4" fmla="*/ 1064219 h 2128437"/>
              <a:gd name="connsiteX0" fmla="*/ 0 w 4214577"/>
              <a:gd name="connsiteY0" fmla="*/ 1064219 h 2454797"/>
              <a:gd name="connsiteX1" fmla="*/ 2107289 w 4214577"/>
              <a:gd name="connsiteY1" fmla="*/ 0 h 2454797"/>
              <a:gd name="connsiteX2" fmla="*/ 4214577 w 4214577"/>
              <a:gd name="connsiteY2" fmla="*/ 1064219 h 2454797"/>
              <a:gd name="connsiteX3" fmla="*/ 2994195 w 4214577"/>
              <a:gd name="connsiteY3" fmla="*/ 2454797 h 2454797"/>
              <a:gd name="connsiteX4" fmla="*/ 0 w 4214577"/>
              <a:gd name="connsiteY4" fmla="*/ 1064219 h 2454797"/>
              <a:gd name="connsiteX0" fmla="*/ 0 w 4214577"/>
              <a:gd name="connsiteY0" fmla="*/ 560489 h 1951067"/>
              <a:gd name="connsiteX1" fmla="*/ 1192002 w 4214577"/>
              <a:gd name="connsiteY1" fmla="*/ 0 h 1951067"/>
              <a:gd name="connsiteX2" fmla="*/ 4214577 w 4214577"/>
              <a:gd name="connsiteY2" fmla="*/ 560489 h 1951067"/>
              <a:gd name="connsiteX3" fmla="*/ 2994195 w 4214577"/>
              <a:gd name="connsiteY3" fmla="*/ 1951067 h 1951067"/>
              <a:gd name="connsiteX4" fmla="*/ 0 w 4214577"/>
              <a:gd name="connsiteY4" fmla="*/ 560489 h 1951067"/>
              <a:gd name="connsiteX0" fmla="*/ 0 w 2994195"/>
              <a:gd name="connsiteY0" fmla="*/ 560489 h 1951067"/>
              <a:gd name="connsiteX1" fmla="*/ 1192002 w 2994195"/>
              <a:gd name="connsiteY1" fmla="*/ 0 h 1951067"/>
              <a:gd name="connsiteX2" fmla="*/ 2972909 w 2994195"/>
              <a:gd name="connsiteY2" fmla="*/ 7095 h 1951067"/>
              <a:gd name="connsiteX3" fmla="*/ 2994195 w 2994195"/>
              <a:gd name="connsiteY3" fmla="*/ 1951067 h 1951067"/>
              <a:gd name="connsiteX4" fmla="*/ 0 w 2994195"/>
              <a:gd name="connsiteY4" fmla="*/ 560489 h 1951067"/>
              <a:gd name="connsiteX0" fmla="*/ 0 w 2972910"/>
              <a:gd name="connsiteY0" fmla="*/ 560489 h 1936877"/>
              <a:gd name="connsiteX1" fmla="*/ 1192002 w 2972910"/>
              <a:gd name="connsiteY1" fmla="*/ 0 h 1936877"/>
              <a:gd name="connsiteX2" fmla="*/ 2972909 w 2972910"/>
              <a:gd name="connsiteY2" fmla="*/ 7095 h 1936877"/>
              <a:gd name="connsiteX3" fmla="*/ 2972910 w 2972910"/>
              <a:gd name="connsiteY3" fmla="*/ 1936877 h 1936877"/>
              <a:gd name="connsiteX4" fmla="*/ 0 w 2972910"/>
              <a:gd name="connsiteY4" fmla="*/ 560489 h 1936877"/>
              <a:gd name="connsiteX0" fmla="*/ 0 w 2972928"/>
              <a:gd name="connsiteY0" fmla="*/ 560489 h 1936880"/>
              <a:gd name="connsiteX1" fmla="*/ 1192002 w 2972928"/>
              <a:gd name="connsiteY1" fmla="*/ 0 h 1936880"/>
              <a:gd name="connsiteX2" fmla="*/ 2972909 w 2972928"/>
              <a:gd name="connsiteY2" fmla="*/ 7095 h 1936880"/>
              <a:gd name="connsiteX3" fmla="*/ 2972910 w 2972928"/>
              <a:gd name="connsiteY3" fmla="*/ 1936877 h 1936880"/>
              <a:gd name="connsiteX4" fmla="*/ 0 w 2972928"/>
              <a:gd name="connsiteY4" fmla="*/ 560489 h 19368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972928" h="1936880" extrusionOk="0">
                <a:moveTo>
                  <a:pt x="0" y="560489"/>
                </a:moveTo>
                <a:lnTo>
                  <a:pt x="1192002" y="0"/>
                </a:lnTo>
                <a:lnTo>
                  <a:pt x="2972909" y="7095"/>
                </a:lnTo>
                <a:cubicBezTo>
                  <a:pt x="2972909" y="650356"/>
                  <a:pt x="2965815" y="1939241"/>
                  <a:pt x="2972910" y="1936877"/>
                </a:cubicBezTo>
                <a:cubicBezTo>
                  <a:pt x="2980005" y="1934513"/>
                  <a:pt x="990970" y="1019285"/>
                  <a:pt x="0" y="560489"/>
                </a:cubicBezTo>
                <a:close/>
              </a:path>
            </a:pathLst>
          </a:custGeom>
          <a:gradFill>
            <a:gsLst>
              <a:gs pos="0">
                <a:srgbClr val="6E0740"/>
              </a:gs>
              <a:gs pos="100000">
                <a:schemeClr val="bg1">
                  <a:alpha val="47000"/>
                </a:schemeClr>
              </a:gs>
            </a:gsLst>
            <a:lin ang="108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1" name="Triangle isocèle 38"/>
          <p:cNvSpPr/>
          <p:nvPr userDrawn="1"/>
        </p:nvSpPr>
        <p:spPr bwMode="auto">
          <a:xfrm rot="16199999">
            <a:off x="6792975" y="373949"/>
            <a:ext cx="2284528" cy="241752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>
                  <a:alpha val="53000"/>
                </a:srgbClr>
              </a:gs>
              <a:gs pos="100000">
                <a:srgbClr val="FFFFFF">
                  <a:alpha val="16000"/>
                </a:srgbClr>
              </a:gs>
            </a:gsLst>
            <a:lin ang="594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2" name="Titre 1"/>
          <p:cNvSpPr>
            <a:spLocks noGrp="1"/>
          </p:cNvSpPr>
          <p:nvPr>
            <p:ph type="ctrTitle"/>
          </p:nvPr>
        </p:nvSpPr>
        <p:spPr bwMode="auto">
          <a:xfrm>
            <a:off x="2708275" y="3443220"/>
            <a:ext cx="5775968" cy="657274"/>
          </a:xfrm>
        </p:spPr>
        <p:txBody>
          <a:bodyPr>
            <a:normAutofit/>
          </a:bodyPr>
          <a:lstStyle>
            <a:lvl1pPr algn="l">
              <a:defRPr sz="2500" b="1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13" name="Triangle isocèle 33"/>
          <p:cNvSpPr/>
          <p:nvPr userDrawn="1"/>
        </p:nvSpPr>
        <p:spPr bwMode="auto">
          <a:xfrm rot="5400000">
            <a:off x="71857" y="1725673"/>
            <a:ext cx="2468592" cy="2612303"/>
          </a:xfrm>
          <a:prstGeom prst="triangle">
            <a:avLst>
              <a:gd name="adj" fmla="val 50000"/>
            </a:avLst>
          </a:prstGeom>
          <a:gradFill>
            <a:gsLst>
              <a:gs pos="0">
                <a:srgbClr val="6E0740"/>
              </a:gs>
              <a:gs pos="100000">
                <a:srgbClr val="FFFFFF">
                  <a:alpha val="0"/>
                </a:srgbClr>
              </a:gs>
            </a:gsLst>
            <a:lin ang="16200000" scaled="0"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fr-FR"/>
          </a:p>
        </p:txBody>
      </p:sp>
      <p:sp>
        <p:nvSpPr>
          <p:cNvPr id="14" name="Espace réservé du pied de page 4"/>
          <p:cNvSpPr>
            <a:spLocks noGrp="1"/>
          </p:cNvSpPr>
          <p:nvPr>
            <p:ph type="ftr" sz="quarter" idx="11"/>
          </p:nvPr>
        </p:nvSpPr>
        <p:spPr bwMode="auto">
          <a:xfrm>
            <a:off x="3144456" y="4856391"/>
            <a:ext cx="2895600" cy="293639"/>
          </a:xfrm>
        </p:spPr>
        <p:txBody>
          <a:bodyPr/>
          <a:lstStyle>
            <a:lvl1pPr>
              <a:defRPr sz="850" b="0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‹#›</a:t>
            </a:fld>
            <a:endParaRPr lang="fr-FR"/>
          </a:p>
        </p:txBody>
      </p:sp>
      <p:pic>
        <p:nvPicPr>
          <p:cNvPr id="15" name="Image 15" descr="Logo_INSALyon-quadri copie.png"/>
          <p:cNvPicPr>
            <a:picLocks noChangeAspect="1"/>
          </p:cNvPicPr>
          <p:nvPr userDrawn="1"/>
        </p:nvPicPr>
        <p:blipFill>
          <a:blip r:embed="rId4"/>
          <a:stretch/>
        </p:blipFill>
        <p:spPr bwMode="auto">
          <a:xfrm>
            <a:off x="457201" y="331806"/>
            <a:ext cx="1577224" cy="343932"/>
          </a:xfrm>
          <a:prstGeom prst="rect">
            <a:avLst/>
          </a:prstGeom>
        </p:spPr>
      </p:pic>
      <p:pic>
        <p:nvPicPr>
          <p:cNvPr id="16" name="Image 17"/>
          <p:cNvPicPr>
            <a:picLocks noChangeAspect="1"/>
          </p:cNvPicPr>
          <p:nvPr userDrawn="1"/>
        </p:nvPicPr>
        <p:blipFill>
          <a:blip r:embed="rId5"/>
          <a:stretch/>
        </p:blipFill>
        <p:spPr bwMode="auto">
          <a:xfrm>
            <a:off x="8388094" y="4655310"/>
            <a:ext cx="417704" cy="346436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Espace réservé du titre 1"/>
          <p:cNvSpPr>
            <a:spLocks noGrp="1"/>
          </p:cNvSpPr>
          <p:nvPr>
            <p:ph type="title"/>
          </p:nvPr>
        </p:nvSpPr>
        <p:spPr bwMode="auto"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fr-FR"/>
              <a:t>Cliquez et modifiez le titre</a:t>
            </a:r>
          </a:p>
        </p:txBody>
      </p:sp>
      <p:sp>
        <p:nvSpPr>
          <p:cNvPr id="5" name="Espace réservé du texte 2"/>
          <p:cNvSpPr>
            <a:spLocks noGrp="1"/>
          </p:cNvSpPr>
          <p:nvPr>
            <p:ph type="body" idx="1"/>
          </p:nvPr>
        </p:nvSpPr>
        <p:spPr bwMode="auto"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fr-FR"/>
              <a:t>Cliquez pour modifier les styles du texte du masque</a:t>
            </a:r>
            <a:endParaRPr/>
          </a:p>
          <a:p>
            <a:pPr lvl="1">
              <a:defRPr/>
            </a:pPr>
            <a:r>
              <a:rPr lang="fr-FR"/>
              <a:t>Deuxième niveau</a:t>
            </a:r>
            <a:endParaRPr/>
          </a:p>
          <a:p>
            <a:pPr lvl="2">
              <a:defRPr/>
            </a:pPr>
            <a:r>
              <a:rPr lang="fr-FR"/>
              <a:t>Troisième niveau</a:t>
            </a:r>
            <a:endParaRPr/>
          </a:p>
          <a:p>
            <a:pPr lvl="3">
              <a:defRPr/>
            </a:pPr>
            <a:r>
              <a:rPr lang="fr-FR"/>
              <a:t>Quatrième niveau</a:t>
            </a:r>
            <a:endParaRPr/>
          </a:p>
          <a:p>
            <a:pPr lvl="4">
              <a:defRPr/>
            </a:pPr>
            <a:r>
              <a:rPr lang="fr-FR"/>
              <a:t>Cinquième niveau</a:t>
            </a:r>
          </a:p>
        </p:txBody>
      </p:sp>
      <p:sp>
        <p:nvSpPr>
          <p:cNvPr id="6" name="Espace réservé de la date 3"/>
          <p:cNvSpPr>
            <a:spLocks noGrp="1"/>
          </p:cNvSpPr>
          <p:nvPr>
            <p:ph type="dt" sz="half" idx="2"/>
          </p:nvPr>
        </p:nvSpPr>
        <p:spPr bwMode="auto"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fr-FR"/>
          </a:p>
        </p:txBody>
      </p:sp>
      <p:sp>
        <p:nvSpPr>
          <p:cNvPr id="7" name="Espace réservé du pied de page 4"/>
          <p:cNvSpPr>
            <a:spLocks noGrp="1"/>
          </p:cNvSpPr>
          <p:nvPr>
            <p:ph type="ftr" sz="quarter" idx="3"/>
          </p:nvPr>
        </p:nvSpPr>
        <p:spPr bwMode="auto"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5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fr-FR"/>
              <a:t>‹#›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sldNum="0" hdr="0" dt="0"/>
  <p:txStyles>
    <p:titleStyle>
      <a:lvl1pPr algn="ctr" defTabSz="342900">
        <a:spcBef>
          <a:spcPts val="0"/>
        </a:spcBef>
        <a:buNone/>
        <a:defRPr sz="33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342900">
        <a:spcBef>
          <a:spcPts val="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57213" indent="-214313" algn="l" defTabSz="342900">
        <a:spcBef>
          <a:spcPts val="0"/>
        </a:spcBef>
        <a:buFont typeface="Arial"/>
        <a:buChar char="–"/>
        <a:defRPr sz="21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342900">
        <a:spcBef>
          <a:spcPts val="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342900">
        <a:spcBef>
          <a:spcPts val="0"/>
        </a:spcBef>
        <a:buFont typeface="Arial"/>
        <a:buChar char="–"/>
        <a:defRPr sz="15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342900">
        <a:spcBef>
          <a:spcPts val="0"/>
        </a:spcBef>
        <a:buFont typeface="Arial"/>
        <a:buChar char="»"/>
        <a:defRPr sz="15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342900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342900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342900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342900">
        <a:spcBef>
          <a:spcPts val="0"/>
        </a:spcBef>
        <a:buFont typeface="Arial"/>
        <a:buChar char="•"/>
        <a:defRPr sz="15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342900">
        <a:defRPr sz="135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4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nAO21ec1lqc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42.png"/><Relationship Id="rId4" Type="http://schemas.openxmlformats.org/officeDocument/2006/relationships/hyperlink" Target="https://fr.wikipedia.org/wiki/World3" TargetMode="Externa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cogijl/World3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World3" TargetMode="External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Sous-titre 1"/>
          <p:cNvSpPr>
            <a:spLocks noGrp="1"/>
          </p:cNvSpPr>
          <p:nvPr>
            <p:ph type="subTitle" idx="1"/>
          </p:nvPr>
        </p:nvSpPr>
        <p:spPr bwMode="auto">
          <a:xfrm>
            <a:off x="2708275" y="4100494"/>
            <a:ext cx="5032077" cy="512081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fr-FR" dirty="0"/>
              <a:t>6. Integrated </a:t>
            </a:r>
            <a:r>
              <a:rPr lang="fr-FR" dirty="0" err="1"/>
              <a:t>Assessment</a:t>
            </a:r>
            <a:r>
              <a:rPr lang="fr-FR" dirty="0"/>
              <a:t> </a:t>
            </a:r>
            <a:r>
              <a:rPr lang="fr-FR" dirty="0" err="1"/>
              <a:t>Models</a:t>
            </a:r>
            <a:endParaRPr lang="fr-FR" dirty="0"/>
          </a:p>
        </p:txBody>
      </p:sp>
      <p:sp>
        <p:nvSpPr>
          <p:cNvPr id="6" name="Espace réservé du pied de page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</a:t>
            </a:fld>
            <a:endParaRPr lang="fr-FR"/>
          </a:p>
        </p:txBody>
      </p:sp>
      <p:sp>
        <p:nvSpPr>
          <p:cNvPr id="8" name="Titre 2"/>
          <p:cNvSpPr>
            <a:spLocks noGrp="1"/>
          </p:cNvSpPr>
          <p:nvPr>
            <p:ph type="ctrTitle"/>
          </p:nvPr>
        </p:nvSpPr>
        <p:spPr>
          <a:xfrm>
            <a:off x="2708274" y="3443220"/>
            <a:ext cx="6229985" cy="657274"/>
          </a:xfrm>
        </p:spPr>
        <p:txBody>
          <a:bodyPr>
            <a:normAutofit fontScale="90000"/>
          </a:bodyPr>
          <a:lstStyle/>
          <a:p>
            <a:pPr>
              <a:tabLst>
                <a:tab pos="6011863" algn="r"/>
              </a:tabLst>
            </a:pPr>
            <a:r>
              <a:rPr lang="fr-FR" dirty="0"/>
              <a:t>Ecologie industrielle et économie circulaire GI-4-EIE-S2	2022-23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77980" y="627534"/>
            <a:ext cx="3870484" cy="2181701"/>
          </a:xfrm>
          <a:prstGeom prst="rect">
            <a:avLst/>
          </a:prstGeo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10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(6/7)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4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ular Callout 7"/>
          <p:cNvSpPr/>
          <p:nvPr/>
        </p:nvSpPr>
        <p:spPr bwMode="auto">
          <a:xfrm>
            <a:off x="107504" y="628642"/>
            <a:ext cx="4608512" cy="216000"/>
          </a:xfrm>
          <a:prstGeom prst="wedgeRectCallout">
            <a:avLst>
              <a:gd name="adj1" fmla="val -45563"/>
              <a:gd name="adj2" fmla="val -808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26.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Fermer la fenêtre de simulation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107504" y="1275630"/>
            <a:ext cx="4608512" cy="216000"/>
          </a:xfrm>
          <a:prstGeom prst="wedgeRectCallout">
            <a:avLst>
              <a:gd name="adj1" fmla="val 53454"/>
              <a:gd name="adj2" fmla="val 31178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27.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Dans l’onglet « Palette », ouvrez la bibliothèque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Analysis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».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107504" y="2067718"/>
            <a:ext cx="4608512" cy="216000"/>
          </a:xfrm>
          <a:prstGeom prst="wedgeRectCallout">
            <a:avLst>
              <a:gd name="adj1" fmla="val 82733"/>
              <a:gd name="adj2" fmla="val 60303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28.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Glissez-déposez un « Time plot » de la Palette vers le Main.</a:t>
            </a: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2627785" y="2859782"/>
            <a:ext cx="6120679" cy="586237"/>
          </a:xfrm>
          <a:prstGeom prst="wedgeRectCallout">
            <a:avLst>
              <a:gd name="adj1" fmla="val 36424"/>
              <a:gd name="adj2" fmla="val -193310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29.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Dans les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Properties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du Time plot, dans sa section Data, remplacez : </a:t>
            </a:r>
          </a:p>
          <a:p>
            <a:pPr marL="171450" indent="-171450" defTabSz="342900">
              <a:buFont typeface="Arial" panose="020B0604020202020204" pitchFamily="34" charset="0"/>
              <a:buChar char="•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dans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Title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: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Dataset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Title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par « Nombre de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</a:t>
            </a:r>
          </a:p>
          <a:p>
            <a:pPr marL="171450" indent="-171450" defTabSz="342900">
              <a:buFont typeface="Arial" panose="020B0604020202020204" pitchFamily="34" charset="0"/>
              <a:buChar char="•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Dans Value : « 0 » par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puis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Ctrl+barre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d’espace, puis sélectionnez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</a:t>
            </a: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3099905" y="103843"/>
            <a:ext cx="4622043" cy="380771"/>
          </a:xfrm>
          <a:prstGeom prst="wedgeRectCallout">
            <a:avLst>
              <a:gd name="adj1" fmla="val -45563"/>
              <a:gd name="adj2" fmla="val -8081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25.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Ce transparent ajoute un graphique visualisant l’augmentation du nombre de proies en fonction du temps.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ular Callout 12"/>
              <p:cNvSpPr/>
              <p:nvPr/>
            </p:nvSpPr>
            <p:spPr bwMode="auto">
              <a:xfrm>
                <a:off x="2627784" y="3579862"/>
                <a:ext cx="6120679" cy="597525"/>
              </a:xfrm>
              <a:prstGeom prst="wedgeRectCallout">
                <a:avLst>
                  <a:gd name="adj1" fmla="val -45563"/>
                  <a:gd name="adj2" fmla="val -808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algn="ctr" defTabSz="342900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dirty="0" smtClean="0">
                    <a:solidFill>
                      <a:schemeClr val="tx1"/>
                    </a:solidFill>
                    <a:latin typeface="Arial"/>
                  </a:rPr>
                  <a:t>30.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Exécutez le modèle.</a:t>
                </a:r>
              </a:p>
              <a:p>
                <a:pPr algn="ctr" defTabSz="342900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Constatez que le Time Plot montre une croissance linéaire (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fr-FR" sz="1200" dirty="0" smtClean="0">
                    <a:solidFill>
                      <a:schemeClr val="tx1"/>
                    </a:solidFill>
                    <a:latin typeface="Arial"/>
                  </a:rPr>
                  <a:t>)</a:t>
                </a:r>
                <a:br>
                  <a:rPr lang="fr-FR" sz="1200" dirty="0" smtClean="0">
                    <a:solidFill>
                      <a:schemeClr val="tx1"/>
                    </a:solidFill>
                    <a:latin typeface="Arial"/>
                  </a:rPr>
                </a:br>
                <a:r>
                  <a:rPr lang="fr-FR" sz="1200" dirty="0" smtClean="0">
                    <a:solidFill>
                      <a:schemeClr val="tx1"/>
                    </a:solidFill>
                    <a:latin typeface="Arial"/>
                  </a:rPr>
                  <a:t>et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non pas exponentielle (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2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2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) du nombre de proies </a:t>
                </a:r>
                <a:r>
                  <a:rPr lang="fr-FR" sz="1200" dirty="0" err="1">
                    <a:solidFill>
                      <a:schemeClr val="tx1"/>
                    </a:solidFill>
                    <a:latin typeface="Arial"/>
                  </a:rPr>
                  <a:t>Xproies</a:t>
                </a:r>
                <a:endParaRPr lang="fr-FR" sz="1200" dirty="0">
                  <a:solidFill>
                    <a:schemeClr val="tx1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13" name="Rectangular Callout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627784" y="3579862"/>
                <a:ext cx="6120679" cy="597525"/>
              </a:xfrm>
              <a:prstGeom prst="wedgeRectCallout">
                <a:avLst>
                  <a:gd name="adj1" fmla="val -45563"/>
                  <a:gd name="adj2" fmla="val -8081"/>
                </a:avLst>
              </a:prstGeom>
              <a:blipFill rotWithShape="0">
                <a:blip r:embed="rId5"/>
                <a:stretch>
                  <a:fillRect t="-4000" b="-10000"/>
                </a:stretch>
              </a:blipFill>
              <a:ln>
                <a:solidFill>
                  <a:schemeClr val="tx1"/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8267320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29926" y="3003798"/>
            <a:ext cx="2366010" cy="239601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7544" y="709019"/>
            <a:ext cx="3870484" cy="2181701"/>
          </a:xfrm>
          <a:prstGeom prst="rect">
            <a:avLst/>
          </a:prstGeo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11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(7/7)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5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ular Callout 8"/>
          <p:cNvSpPr/>
          <p:nvPr/>
        </p:nvSpPr>
        <p:spPr bwMode="auto">
          <a:xfrm>
            <a:off x="4427984" y="555526"/>
            <a:ext cx="4584217" cy="1152128"/>
          </a:xfrm>
          <a:prstGeom prst="wedgeRectCallout">
            <a:avLst>
              <a:gd name="adj1" fmla="val -63922"/>
              <a:gd name="adj2" fmla="val 7848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32.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Dans le Flow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,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dans le champ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»,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après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»,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ajoutez « *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puis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Ctrl+barre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d’espace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puis sélectionnez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ular Callout 11"/>
              <p:cNvSpPr/>
              <p:nvPr/>
            </p:nvSpPr>
            <p:spPr bwMode="auto">
              <a:xfrm>
                <a:off x="3099905" y="103843"/>
                <a:ext cx="4622043" cy="380771"/>
              </a:xfrm>
              <a:prstGeom prst="wedgeRectCallout">
                <a:avLst>
                  <a:gd name="adj1" fmla="val -45563"/>
                  <a:gd name="adj2" fmla="val -808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algn="ctr" defTabSz="342900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dirty="0" smtClean="0">
                    <a:solidFill>
                      <a:schemeClr val="tx1"/>
                    </a:solidFill>
                    <a:latin typeface="Arial"/>
                  </a:rPr>
                  <a:t>31.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Ce transparent corrige le modèle pour modéliser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 </a:t>
                </a:r>
              </a:p>
              <a:p>
                <a:pPr algn="ctr" defTabSz="342900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(au lieu de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α</m:t>
                    </m:r>
                  </m:oMath>
                </a14:m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)</a:t>
                </a:r>
              </a:p>
            </p:txBody>
          </p:sp>
        </mc:Choice>
        <mc:Fallback xmlns="">
          <p:sp>
            <p:nvSpPr>
              <p:cNvPr id="12" name="Rectangular Callout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099905" y="103843"/>
                <a:ext cx="4622043" cy="380771"/>
              </a:xfrm>
              <a:prstGeom prst="wedgeRectCallout">
                <a:avLst>
                  <a:gd name="adj1" fmla="val -45563"/>
                  <a:gd name="adj2" fmla="val -8081"/>
                </a:avLst>
              </a:prstGeom>
              <a:blipFill rotWithShape="0">
                <a:blip r:embed="rId6"/>
                <a:stretch>
                  <a:fillRect t="-10938" b="-20313"/>
                </a:stretch>
              </a:blipFill>
              <a:ln>
                <a:solidFill>
                  <a:schemeClr val="tx1"/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ular Callout 13"/>
          <p:cNvSpPr/>
          <p:nvPr/>
        </p:nvSpPr>
        <p:spPr bwMode="auto">
          <a:xfrm>
            <a:off x="4427984" y="2178554"/>
            <a:ext cx="4584217" cy="969260"/>
          </a:xfrm>
          <a:prstGeom prst="wedgeRectCallout">
            <a:avLst>
              <a:gd name="adj1" fmla="val -87846"/>
              <a:gd name="adj2" fmla="val -55220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33.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Une erreur est signalée.</a:t>
            </a:r>
          </a:p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Cliquez dans le champ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pour faire apparaître la seconde icone d’erreur,</a:t>
            </a:r>
          </a:p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puis cliquez sur celle-ci et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sélectionnez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Create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a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link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from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».</a:t>
            </a:r>
          </a:p>
        </p:txBody>
      </p:sp>
      <p:sp>
        <p:nvSpPr>
          <p:cNvPr id="16" name="Rectangular Callout 15"/>
          <p:cNvSpPr/>
          <p:nvPr/>
        </p:nvSpPr>
        <p:spPr bwMode="auto">
          <a:xfrm>
            <a:off x="4427985" y="4299942"/>
            <a:ext cx="4584216" cy="432048"/>
          </a:xfrm>
          <a:prstGeom prst="wedgeRectCallout">
            <a:avLst>
              <a:gd name="adj1" fmla="val -90476"/>
              <a:gd name="adj2" fmla="val -15106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34.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Relancez la simulation (touche F5) pour voir que vous avez bien la croissance exponentielle attendue.</a:t>
            </a:r>
          </a:p>
        </p:txBody>
      </p:sp>
    </p:spTree>
    <p:extLst>
      <p:ext uri="{BB962C8B-B14F-4D97-AF65-F5344CB8AC3E}">
        <p14:creationId xmlns:p14="http://schemas.microsoft.com/office/powerpoint/2010/main" val="324596086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 bwMode="auto">
          <a:xfrm>
            <a:off x="457200" y="1005331"/>
            <a:ext cx="4402832" cy="3589291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Notations </a:t>
            </a:r>
            <a:r>
              <a:rPr lang="fr-FR" dirty="0"/>
              <a:t>: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i="1" dirty="0"/>
              <a:t>t</a:t>
            </a:r>
            <a:r>
              <a:rPr lang="fr-FR" dirty="0"/>
              <a:t>	temps (continu)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i="1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i="1" dirty="0"/>
              <a:t>x(t)</a:t>
            </a:r>
            <a:r>
              <a:rPr lang="fr-FR" dirty="0"/>
              <a:t>	effectif des proies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α	taux de reproduction intrinsèque des proies 	(indépendant du nombre de prédateurs)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el-GR" dirty="0"/>
              <a:t>β</a:t>
            </a:r>
            <a:r>
              <a:rPr lang="fr-FR" dirty="0"/>
              <a:t>	taux de mortalité des proies dû aux prédateurs</a:t>
            </a:r>
            <a:br>
              <a:rPr lang="fr-FR" dirty="0"/>
            </a:br>
            <a:r>
              <a:rPr lang="fr-FR" dirty="0"/>
              <a:t>	(dépendant du nombre prédateurs)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i="1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i="1" dirty="0"/>
              <a:t>y(t)</a:t>
            </a:r>
            <a:r>
              <a:rPr lang="fr-FR" dirty="0"/>
              <a:t>	effectif des prédateurs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el-GR" dirty="0"/>
              <a:t>δ</a:t>
            </a:r>
            <a:r>
              <a:rPr lang="fr-FR" dirty="0"/>
              <a:t>	taux de reproduction des prédateurs</a:t>
            </a:r>
            <a:br>
              <a:rPr lang="fr-FR" dirty="0"/>
            </a:br>
            <a:r>
              <a:rPr lang="fr-FR" dirty="0"/>
              <a:t>	(dépendant des proies mangées)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el-GR" dirty="0"/>
              <a:t>γ</a:t>
            </a:r>
            <a:r>
              <a:rPr lang="fr-FR" dirty="0"/>
              <a:t>	taux de mortalité intrinsèque des prédateurs</a:t>
            </a:r>
            <a:br>
              <a:rPr lang="fr-FR" dirty="0"/>
            </a:br>
            <a:r>
              <a:rPr lang="fr-FR" dirty="0"/>
              <a:t>	(indépendant du nombre de proies)</a:t>
            </a:r>
          </a:p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12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2. </a:t>
            </a:r>
            <a:r>
              <a:rPr lang="fr-FR" dirty="0" err="1"/>
              <a:t>Lotka</a:t>
            </a:r>
            <a:r>
              <a:rPr lang="fr-FR" dirty="0"/>
              <a:t>-Volterra : Introduction au modèle proies-prédateurs</a:t>
            </a:r>
          </a:p>
        </p:txBody>
      </p:sp>
      <p:sp>
        <p:nvSpPr>
          <p:cNvPr id="7" name="TextBox 4"/>
          <p:cNvSpPr>
            <a:spLocks/>
          </p:cNvSpPr>
          <p:nvPr/>
        </p:nvSpPr>
        <p:spPr bwMode="auto">
          <a:xfrm>
            <a:off x="3882527" y="4628763"/>
            <a:ext cx="4945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>
              <a:defRPr/>
            </a:pPr>
            <a:r>
              <a:rPr lang="fr-FR" sz="1200" dirty="0"/>
              <a:t>[https://fr.wikipedia.org/wiki/</a:t>
            </a:r>
            <a:r>
              <a:rPr lang="fr-FR" sz="1200" dirty="0" err="1"/>
              <a:t>équations_de_prédation_de_Lotka</a:t>
            </a:r>
            <a:r>
              <a:rPr lang="fr-FR" sz="1200" dirty="0"/>
              <a:t>-Volterra</a:t>
            </a:r>
            <a:r>
              <a:rPr lang="en-US" sz="1200" dirty="0"/>
              <a:t>]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Content Placeholder 1"/>
              <p:cNvSpPr txBox="1">
                <a:spLocks/>
              </p:cNvSpPr>
              <p:nvPr/>
            </p:nvSpPr>
            <p:spPr bwMode="auto">
              <a:xfrm>
                <a:off x="4860032" y="1005331"/>
                <a:ext cx="4402832" cy="3589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75" indent="-257175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557213" indent="-214313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857250" indent="-171450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200150" indent="-171450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1543050" indent="-171450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5pPr>
                <a:lvl6pPr marL="18859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endParaRPr lang="fr-FR" dirty="0" smtClean="0"/>
              </a:p>
              <a:p>
                <a:pPr marL="0" indent="0">
                  <a:buFont typeface="Arial"/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endParaRPr lang="fr-FR" dirty="0"/>
              </a:p>
              <a:p>
                <a:pPr marL="0" indent="0">
                  <a:buFont typeface="Arial"/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 smtClean="0"/>
                  <a:t>Equations </a:t>
                </a:r>
                <a:r>
                  <a:rPr lang="fr-FR" dirty="0"/>
                  <a:t>:</a:t>
                </a:r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 smtClean="0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fr-FR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i="1" smtClean="0"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i="1" smtClean="0">
                                      <a:latin typeface="Cambria Math" panose="02040503050406030204" pitchFamily="18" charset="0"/>
                                    </a:rPr>
                                    <m:t>β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e>
                              </m:d>
                            </m:e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𝑑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𝑦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  <m:d>
                                <m:dPr>
                                  <m:ctrlP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sty m:val="p"/>
                                    </m:rPr>
                                    <a:rPr lang="el-GR" b="0" i="1" smtClean="0">
                                      <a:latin typeface="Cambria Math" panose="02040503050406030204" pitchFamily="18" charset="0"/>
                                    </a:rPr>
                                    <m:t>δ</m:t>
                                  </m:r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𝑥</m:t>
                                  </m:r>
                                  <m:d>
                                    <m:dPr>
                                      <m:ctrlP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r>
                                        <a:rPr lang="fr-FR" b="0" i="1" smtClean="0">
                                          <a:latin typeface="Cambria Math" panose="02040503050406030204" pitchFamily="18" charset="0"/>
                                        </a:rPr>
                                        <m:t>𝑡</m:t>
                                      </m:r>
                                    </m:e>
                                  </m:d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b="0" i="1" smtClean="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</m:e>
                              </m:d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Rappel :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 est la définition de l’exponentielle.</a:t>
                </a:r>
                <a:br>
                  <a:rPr lang="fr-FR" dirty="0"/>
                </a:br>
                <a:r>
                  <a:rPr lang="fr-FR" dirty="0"/>
                  <a:t>Par ex., si </a:t>
                </a:r>
                <a:r>
                  <a:rPr lang="el-GR" dirty="0"/>
                  <a:t>β</a:t>
                </a:r>
                <a:r>
                  <a:rPr lang="fr-FR" dirty="0"/>
                  <a:t> =</a:t>
                </a:r>
                <a:r>
                  <a:rPr lang="el-GR" dirty="0"/>
                  <a:t> δ </a:t>
                </a:r>
                <a:r>
                  <a:rPr lang="fr-FR" dirty="0"/>
                  <a:t>= 0, alors ces équations sont :</a:t>
                </a:r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begChr m:val="{"/>
                          <m:end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𝑑𝑥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</a:rPr>
                                <m:t>α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   </m:t>
                              </m:r>
                            </m:e>
                            <m:e>
                              <m:f>
                                <m:f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fPr>
                                <m:num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𝑑𝑦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(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)</m:t>
                                  </m:r>
                                </m:num>
                                <m:den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𝑑𝑡</m:t>
                                  </m:r>
                                </m:den>
                              </m:f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=−</m:t>
                              </m:r>
                              <m:r>
                                <m:rPr>
                                  <m:sty m:val="p"/>
                                </m:rPr>
                                <a:rPr lang="el-GR" i="1">
                                  <a:latin typeface="Cambria Math" panose="02040503050406030204" pitchFamily="18" charset="0"/>
                                </a:rPr>
                                <m:t>γ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(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𝑡</m:t>
                              </m:r>
                              <m:r>
                                <a:rPr lang="fr-FR" i="1">
                                  <a:latin typeface="Cambria Math" panose="02040503050406030204" pitchFamily="18" charset="0"/>
                                </a:rPr>
                                <m:t>)</m:t>
                              </m:r>
                            </m:e>
                          </m:eqArr>
                        </m:e>
                      </m:d>
                      <m:r>
                        <a:rPr lang="fr-FR" b="0" i="1" smtClean="0">
                          <a:latin typeface="Cambria Math" panose="02040503050406030204" pitchFamily="18" charset="0"/>
                        </a:rPr>
                        <m:t>&lt;=&gt;</m:t>
                      </m:r>
                      <m:d>
                        <m:dPr>
                          <m:begChr m:val="{"/>
                          <m:endChr m:val=""/>
                          <m:ctrlPr>
                            <a:rPr lang="fr-FR" i="1"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eqArr>
                            <m:eqArrPr>
                              <m:ctrlPr>
                                <a:rPr lang="fr-FR" i="1" smtClean="0">
                                  <a:latin typeface="Cambria Math" panose="02040503050406030204" pitchFamily="18" charset="0"/>
                                </a:rPr>
                              </m:ctrlPr>
                            </m:eqArrPr>
                            <m:e>
                              <m:r>
                                <m:rPr>
                                  <m:brk m:alnAt="7"/>
                                </m:rPr>
                                <a:rPr lang="fr-FR" i="1">
                                  <a:latin typeface="Cambria Math" panose="02040503050406030204" pitchFamily="18" charset="0"/>
                                </a:rPr>
                                <m:t>𝑥</m:t>
                              </m:r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fr-FR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m:rPr>
                                      <m:sty m:val="p"/>
                                    </m:rPr>
                                    <a:rPr lang="el-GR" i="1">
                                      <a:latin typeface="Cambria Math" panose="02040503050406030204" pitchFamily="18" charset="0"/>
                                    </a:rPr>
                                    <m:t>α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  <m:e>
                              <m:r>
                                <a:rPr lang="fr-FR" b="0" i="1" smtClean="0">
                                  <a:latin typeface="Cambria Math" panose="02040503050406030204" pitchFamily="18" charset="0"/>
                                </a:rPr>
                                <m:t>𝑦</m:t>
                              </m:r>
                              <m:d>
                                <m:d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r>
                                    <m:rPr>
                                      <m:brk m:alnAt="7"/>
                                    </m:rP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e>
                              </m:d>
                              <m:r>
                                <m:rPr>
                                  <m:brk m:alnAt="7"/>
                                </m:rPr>
                                <a:rPr lang="fr-FR" i="1">
                                  <a:latin typeface="Cambria Math" panose="02040503050406030204" pitchFamily="18" charset="0"/>
                                </a:rPr>
                                <m:t>=</m:t>
                              </m:r>
                              <m:sSup>
                                <m:sSupPr>
                                  <m:ctrlPr>
                                    <a:rPr lang="fr-FR" i="1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𝑒</m:t>
                                  </m:r>
                                </m:e>
                                <m:sup>
                                  <m:r>
                                    <a:rPr lang="fr-FR" b="0" i="1" smtClean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r>
                                    <m:rPr>
                                      <m:sty m:val="p"/>
                                    </m:rPr>
                                    <a:rPr lang="el-GR" b="0" i="1" smtClean="0">
                                      <a:latin typeface="Cambria Math" panose="02040503050406030204" pitchFamily="18" charset="0"/>
                                    </a:rPr>
                                    <m:t>γ</m:t>
                                  </m:r>
                                  <m:r>
                                    <a:rPr lang="fr-FR" i="1">
                                      <a:latin typeface="Cambria Math" panose="02040503050406030204" pitchFamily="18" charset="0"/>
                                    </a:rPr>
                                    <m:t>𝑡</m:t>
                                  </m:r>
                                </m:sup>
                              </m:sSup>
                            </m:e>
                          </m:eqArr>
                        </m:e>
                      </m:d>
                    </m:oMath>
                  </m:oMathPara>
                </a14:m>
                <a:endParaRPr lang="fr-FR" dirty="0"/>
              </a:p>
            </p:txBody>
          </p:sp>
        </mc:Choice>
        <mc:Fallback xmlns="">
          <p:sp>
            <p:nvSpPr>
              <p:cNvPr id="8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0032" y="1005331"/>
                <a:ext cx="4402832" cy="3589291"/>
              </a:xfrm>
              <a:prstGeom prst="rect">
                <a:avLst/>
              </a:prstGeom>
              <a:blipFill rotWithShape="0"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ular Callout 15">
            <a:extLst>
              <a:ext uri="{FF2B5EF4-FFF2-40B4-BE49-F238E27FC236}">
                <a16:creationId xmlns="" xmlns:a16="http://schemas.microsoft.com/office/drawing/2014/main" id="{8845994B-5CC0-56C4-8B7E-F40E59B56BCF}"/>
              </a:ext>
            </a:extLst>
          </p:cNvPr>
          <p:cNvSpPr/>
          <p:nvPr/>
        </p:nvSpPr>
        <p:spPr bwMode="auto">
          <a:xfrm>
            <a:off x="2051720" y="603129"/>
            <a:ext cx="6973800" cy="528461"/>
          </a:xfrm>
          <a:prstGeom prst="wedgeRectCallout">
            <a:avLst>
              <a:gd name="adj1" fmla="val 7163"/>
              <a:gd name="adj2" fmla="val 17559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35.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Le tutoriel précédent n’a implémenté qu’une partie de la première de ces 2 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équations.</a:t>
            </a:r>
          </a:p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Utilisez ce transparent et le suivant pour programmer les deux équations différentielles ci-dessous.</a:t>
            </a:r>
            <a:br>
              <a:rPr lang="fr-FR" sz="1200" dirty="0" smtClean="0">
                <a:solidFill>
                  <a:schemeClr val="tx1"/>
                </a:solidFill>
                <a:latin typeface="Arial"/>
              </a:rPr>
            </a:br>
            <a:r>
              <a:rPr lang="fr-FR" sz="1200" dirty="0" smtClean="0">
                <a:solidFill>
                  <a:schemeClr val="tx1"/>
                </a:solidFill>
                <a:latin typeface="Arial"/>
              </a:rPr>
              <a:t>(Vous pouvez vous aider du fichier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LotkaVolterra.alp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sur Moodle.)</a:t>
            </a:r>
            <a:endParaRPr lang="fr-FR" sz="1200" dirty="0">
              <a:solidFill>
                <a:schemeClr val="tx1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6368411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1133" t="12201" r="8256" b="8000"/>
          <a:stretch/>
        </p:blipFill>
        <p:spPr>
          <a:xfrm>
            <a:off x="1406835" y="1474271"/>
            <a:ext cx="5976664" cy="3566836"/>
          </a:xfrm>
          <a:prstGeom prst="rect">
            <a:avLst/>
          </a:prstGeom>
        </p:spPr>
      </p:pic>
      <p:sp>
        <p:nvSpPr>
          <p:cNvPr id="4" name="Content Placeholder 1"/>
          <p:cNvSpPr>
            <a:spLocks noGrp="1"/>
          </p:cNvSpPr>
          <p:nvPr>
            <p:ph idx="1"/>
          </p:nvPr>
        </p:nvSpPr>
        <p:spPr bwMode="auto">
          <a:xfrm>
            <a:off x="457200" y="1005331"/>
            <a:ext cx="4402832" cy="3589291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Exemple montré dans le tutoriel suivant pour</a:t>
            </a:r>
            <a:br>
              <a:rPr lang="fr-FR" dirty="0"/>
            </a:br>
            <a:r>
              <a:rPr lang="fr-FR" dirty="0"/>
              <a:t>x(0) = y(0) = 1,9, α = 0,666, </a:t>
            </a:r>
            <a:r>
              <a:rPr lang="el-GR" dirty="0"/>
              <a:t>β</a:t>
            </a:r>
            <a:r>
              <a:rPr lang="fr-FR" dirty="0"/>
              <a:t> = 1,333 et </a:t>
            </a:r>
            <a:r>
              <a:rPr lang="el-GR" dirty="0"/>
              <a:t>δ </a:t>
            </a:r>
            <a:r>
              <a:rPr lang="fr-FR" dirty="0"/>
              <a:t>= </a:t>
            </a:r>
            <a:r>
              <a:rPr lang="el-GR" dirty="0"/>
              <a:t>γ</a:t>
            </a:r>
            <a:r>
              <a:rPr lang="fr-FR" dirty="0"/>
              <a:t> = 1 :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13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>
          <a:solidFill>
            <a:schemeClr val="bg1"/>
          </a:solidFill>
        </p:spPr>
        <p:txBody>
          <a:bodyPr/>
          <a:lstStyle/>
          <a:p>
            <a:pPr>
              <a:defRPr/>
            </a:pPr>
            <a:r>
              <a:rPr lang="fr-FR" dirty="0"/>
              <a:t>2. </a:t>
            </a:r>
            <a:r>
              <a:rPr lang="fr-FR" dirty="0" err="1"/>
              <a:t>Lotka</a:t>
            </a:r>
            <a:r>
              <a:rPr lang="fr-FR" dirty="0"/>
              <a:t>-Volterra : Introduction au modèle proies-prédateurs</a:t>
            </a:r>
          </a:p>
        </p:txBody>
      </p:sp>
      <p:sp>
        <p:nvSpPr>
          <p:cNvPr id="7" name="TextBox 4"/>
          <p:cNvSpPr>
            <a:spLocks/>
          </p:cNvSpPr>
          <p:nvPr/>
        </p:nvSpPr>
        <p:spPr bwMode="auto">
          <a:xfrm>
            <a:off x="6581" y="14741"/>
            <a:ext cx="49455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>
              <a:defRPr/>
            </a:pPr>
            <a:r>
              <a:rPr lang="fr-FR" sz="1200" dirty="0"/>
              <a:t>[https://fr.wikipedia.org/wiki/</a:t>
            </a:r>
            <a:r>
              <a:rPr lang="fr-FR" sz="1200" dirty="0" err="1"/>
              <a:t>équations_de_prédation_de_Lotka</a:t>
            </a:r>
            <a:r>
              <a:rPr lang="fr-FR" sz="1200" dirty="0"/>
              <a:t>-Volterra</a:t>
            </a:r>
            <a:r>
              <a:rPr lang="en-US" sz="1200" dirty="0"/>
              <a:t>]</a:t>
            </a:r>
            <a:endParaRPr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ular Callout 7"/>
              <p:cNvSpPr/>
              <p:nvPr/>
            </p:nvSpPr>
            <p:spPr bwMode="auto">
              <a:xfrm>
                <a:off x="3647570" y="483518"/>
                <a:ext cx="5172901" cy="720080"/>
              </a:xfrm>
              <a:prstGeom prst="wedgeRectCallout">
                <a:avLst>
                  <a:gd name="adj1" fmla="val -53609"/>
                  <a:gd name="adj2" fmla="val 118181"/>
                </a:avLst>
              </a:prstGeom>
              <a:solidFill>
                <a:schemeClr val="bg1"/>
              </a:solidFill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defTabSz="342900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b="1" dirty="0">
                    <a:solidFill>
                      <a:schemeClr val="tx1"/>
                    </a:solidFill>
                    <a:latin typeface="Arial"/>
                    <a:cs typeface="Arial"/>
                  </a:rPr>
                  <a:t>A retenir :</a:t>
                </a:r>
              </a:p>
              <a:p>
                <a:pPr marL="171450" indent="-171450" defTabSz="342900">
                  <a:buFont typeface="Arial" panose="020B0604020202020204" pitchFamily="34" charset="0"/>
                  <a:buChar char="•"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Une </a:t>
                </a:r>
                <a:r>
                  <a:rPr lang="fr-FR" sz="1200" i="1" dirty="0">
                    <a:solidFill>
                      <a:srgbClr val="FF0000"/>
                    </a:solidFill>
                    <a:latin typeface="Arial"/>
                    <a:cs typeface="Arial"/>
                  </a:rPr>
                  <a:t>fonction</a:t>
                </a:r>
                <a:r>
                  <a:rPr lang="fr-FR" sz="1200" dirty="0">
                    <a:solidFill>
                      <a:srgbClr val="FF0000"/>
                    </a:solidFill>
                    <a:latin typeface="Arial"/>
                    <a:cs typeface="Arial"/>
                  </a:rPr>
                  <a:t> </a:t>
                </a:r>
                <a14:m>
                  <m:oMath xmlns:m="http://schemas.openxmlformats.org/officeDocument/2006/math"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𝑡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 (</a:t>
                </a:r>
                <a:r>
                  <a:rPr lang="fr-FR" sz="1200" dirty="0" err="1">
                    <a:solidFill>
                      <a:schemeClr val="tx1"/>
                    </a:solidFill>
                    <a:latin typeface="Arial"/>
                    <a:cs typeface="Arial"/>
                  </a:rPr>
                  <a:t>p.e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. </a:t>
                </a:r>
                <a:r>
                  <a:rPr lang="fr-FR" sz="1200" dirty="0" err="1">
                    <a:solidFill>
                      <a:schemeClr val="tx1"/>
                    </a:solidFill>
                    <a:latin typeface="Arial"/>
                    <a:cs typeface="Arial"/>
                  </a:rPr>
                  <a:t>Xproies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) est représentée par un </a:t>
                </a:r>
                <a:r>
                  <a:rPr lang="fr-FR" sz="1200" i="1" dirty="0">
                    <a:solidFill>
                      <a:srgbClr val="FF0000"/>
                    </a:solidFill>
                    <a:latin typeface="Arial"/>
                    <a:cs typeface="Arial"/>
                  </a:rPr>
                  <a:t>stock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.</a:t>
                </a:r>
              </a:p>
              <a:p>
                <a:pPr marL="171450" indent="-171450" defTabSz="342900">
                  <a:buFont typeface="Arial" panose="020B0604020202020204" pitchFamily="34" charset="0"/>
                  <a:buChar char="•"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Chaque stock contient une </a:t>
                </a:r>
                <a:r>
                  <a:rPr lang="fr-FR" sz="1200" i="1" dirty="0">
                    <a:solidFill>
                      <a:srgbClr val="FF0000"/>
                    </a:solidFill>
                    <a:latin typeface="Arial"/>
                    <a:cs typeface="Arial"/>
                  </a:rPr>
                  <a:t>équation différentielle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 des flows entrants moins les flows sortants dans ce stock.</a:t>
                </a:r>
              </a:p>
            </p:txBody>
          </p:sp>
        </mc:Choice>
        <mc:Fallback xmlns="">
          <p:sp>
            <p:nvSpPr>
              <p:cNvPr id="8" name="Rectangular Callout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3647570" y="483518"/>
                <a:ext cx="5172901" cy="720080"/>
              </a:xfrm>
              <a:prstGeom prst="wedgeRectCallout">
                <a:avLst>
                  <a:gd name="adj1" fmla="val -53609"/>
                  <a:gd name="adj2" fmla="val 118181"/>
                </a:avLst>
              </a:prstGeom>
              <a:blipFill rotWithShape="0">
                <a:blip r:embed="rId3"/>
                <a:stretch>
                  <a:fillRect t="-4478"/>
                </a:stretch>
              </a:blipFill>
              <a:ln>
                <a:solidFill>
                  <a:schemeClr val="tx1"/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ular Callout 8"/>
              <p:cNvSpPr/>
              <p:nvPr/>
            </p:nvSpPr>
            <p:spPr bwMode="auto">
              <a:xfrm>
                <a:off x="5148065" y="1376240"/>
                <a:ext cx="3888432" cy="1123502"/>
              </a:xfrm>
              <a:prstGeom prst="wedgeRectCallout">
                <a:avLst>
                  <a:gd name="adj1" fmla="val -67930"/>
                  <a:gd name="adj2" fmla="val -8985"/>
                </a:avLst>
              </a:prstGeom>
              <a:noFill/>
              <a:ln>
                <a:solidFill>
                  <a:schemeClr val="tx1"/>
                </a:solidFill>
              </a:ln>
              <a:effectLst/>
            </p:spPr>
            <p:style>
              <a:lnRef idx="1">
                <a:schemeClr val="accent1"/>
              </a:lnRef>
              <a:fillRef idx="3">
                <a:schemeClr val="accent1"/>
              </a:fillRef>
              <a:effectRef idx="2">
                <a:schemeClr val="accent1"/>
              </a:effectRef>
              <a:fontRef idx="minor">
                <a:schemeClr val="lt1"/>
              </a:fontRef>
            </p:style>
            <p:txBody>
              <a:bodyPr rtlCol="0" anchor="ctr" anchorCtr="1"/>
              <a:lstStyle/>
              <a:p>
                <a:pPr defTabSz="342900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sz="1200" b="1" dirty="0">
                    <a:solidFill>
                      <a:schemeClr val="tx1"/>
                    </a:solidFill>
                    <a:latin typeface="Arial"/>
                    <a:cs typeface="Arial"/>
                  </a:rPr>
                  <a:t>A retenir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: Chaque </a:t>
                </a:r>
                <a:r>
                  <a:rPr lang="fr-FR" sz="1200" i="1" dirty="0">
                    <a:solidFill>
                      <a:srgbClr val="FF0000"/>
                    </a:solidFill>
                    <a:latin typeface="Arial"/>
                    <a:cs typeface="Arial"/>
                  </a:rPr>
                  <a:t>flow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 calcule l’un des termes </a:t>
                </a:r>
                <a:r>
                  <a:rPr lang="fr-FR" sz="120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de la somme/soustraction de l’équation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différentielle d’un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stock (</a:t>
                </a:r>
                <a:r>
                  <a:rPr lang="fr-FR" sz="1200" dirty="0" err="1">
                    <a:solidFill>
                      <a:schemeClr val="tx1"/>
                    </a:solidFill>
                    <a:latin typeface="Arial"/>
                  </a:rPr>
                  <a:t>p.e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. </a:t>
                </a:r>
                <a:r>
                  <a:rPr lang="fr-FR" sz="1200" dirty="0" err="1">
                    <a:solidFill>
                      <a:schemeClr val="tx1"/>
                    </a:solidFill>
                    <a:latin typeface="Arial"/>
                  </a:rPr>
                  <a:t>mortProies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</a:rPr>
                  <a:t> détaille ce qui est après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le signe moins </a:t>
                </a:r>
                <a:r>
                  <a:rPr lang="fr-FR" sz="120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(donc </a:t>
                </a:r>
                <a14:m>
                  <m:oMath xmlns:m="http://schemas.openxmlformats.org/officeDocument/2006/math"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el-G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β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sz="1200" dirty="0" smtClean="0">
                    <a:solidFill>
                      <a:schemeClr val="tx1"/>
                    </a:solidFill>
                    <a:latin typeface="Arial"/>
                    <a:cs typeface="Arial"/>
                  </a:rPr>
                  <a:t>) de </a:t>
                </a:r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l’équation différentielle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fr-FR" sz="12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 …−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m:rPr>
                        <m:sty m:val="p"/>
                      </m:rPr>
                      <a:rPr lang="el-G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β</m:t>
                    </m:r>
                    <m:r>
                      <a:rPr lang="fr-FR" sz="12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𝑦</m:t>
                    </m:r>
                    <m:d>
                      <m:dPr>
                        <m:ctrlP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sz="12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sz="1200" dirty="0">
                    <a:solidFill>
                      <a:schemeClr val="tx1"/>
                    </a:solidFill>
                    <a:latin typeface="Arial"/>
                    <a:cs typeface="Arial"/>
                  </a:rPr>
                  <a:t>.)</a:t>
                </a:r>
              </a:p>
            </p:txBody>
          </p:sp>
        </mc:Choice>
        <mc:Fallback xmlns="">
          <p:sp>
            <p:nvSpPr>
              <p:cNvPr id="9" name="Rectangular Callout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5148065" y="1376240"/>
                <a:ext cx="3888432" cy="1123502"/>
              </a:xfrm>
              <a:prstGeom prst="wedgeRectCallout">
                <a:avLst>
                  <a:gd name="adj1" fmla="val -67930"/>
                  <a:gd name="adj2" fmla="val -8985"/>
                </a:avLst>
              </a:prstGeom>
              <a:blipFill rotWithShape="0">
                <a:blip r:embed="rId4"/>
                <a:stretch>
                  <a:fillRect r="-662"/>
                </a:stretch>
              </a:blipFill>
              <a:ln>
                <a:solidFill>
                  <a:schemeClr val="tx1"/>
                </a:solidFill>
              </a:ln>
              <a:effectLst/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ular Callout 8">
            <a:extLst>
              <a:ext uri="{FF2B5EF4-FFF2-40B4-BE49-F238E27FC236}">
                <a16:creationId xmlns="" xmlns:a16="http://schemas.microsoft.com/office/drawing/2014/main" id="{0301E289-0B25-311F-FBB2-061BCF88AF74}"/>
              </a:ext>
            </a:extLst>
          </p:cNvPr>
          <p:cNvSpPr/>
          <p:nvPr/>
        </p:nvSpPr>
        <p:spPr bwMode="auto">
          <a:xfrm>
            <a:off x="6948264" y="2550185"/>
            <a:ext cx="2088233" cy="1317709"/>
          </a:xfrm>
          <a:prstGeom prst="wedgeRectCallout">
            <a:avLst>
              <a:gd name="adj1" fmla="val -63692"/>
              <a:gd name="adj2" fmla="val 22208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Regardez les paramètres de ce Plot : contrairement au tutoriel précédent, </a:t>
            </a:r>
            <a:r>
              <a:rPr lang="fr-FR" sz="1200" dirty="0" smtClean="0">
                <a:solidFill>
                  <a:schemeClr val="tx1"/>
                </a:solidFill>
                <a:latin typeface="Arial"/>
                <a:cs typeface="Arial"/>
              </a:rPr>
              <a:t>ce </a:t>
            </a:r>
            <a:r>
              <a:rPr lang="fr-FR" sz="1200" i="1" dirty="0" smtClean="0">
                <a:solidFill>
                  <a:srgbClr val="FF0000"/>
                </a:solidFill>
                <a:latin typeface="Arial"/>
                <a:cs typeface="Arial"/>
              </a:rPr>
              <a:t>diagramme de phase</a:t>
            </a:r>
            <a:r>
              <a:rPr lang="fr-FR" sz="1200" dirty="0" smtClean="0">
                <a:solidFill>
                  <a:schemeClr val="tx1"/>
                </a:solidFill>
                <a:latin typeface="Arial"/>
                <a:cs typeface="Arial"/>
              </a:rPr>
              <a:t> ne 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se trace pas en fonction du temps, mais montre 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 en fonction de 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Ypredateurs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1047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 bwMode="auto">
          <a:xfrm>
            <a:off x="457200" y="1005331"/>
            <a:ext cx="7931224" cy="3798667"/>
          </a:xfrm>
        </p:spPr>
        <p:txBody>
          <a:bodyPr>
            <a:normAutofit fontScale="92500" lnSpcReduction="10000"/>
          </a:bodyPr>
          <a:lstStyle/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World = notre monde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World2 développé par </a:t>
            </a:r>
            <a:r>
              <a:rPr lang="fr-FR" i="1" dirty="0">
                <a:solidFill>
                  <a:srgbClr val="FF0000"/>
                </a:solidFill>
              </a:rPr>
              <a:t>Jay Wright Forrester</a:t>
            </a:r>
            <a:r>
              <a:rPr lang="fr-FR" dirty="0"/>
              <a:t> (=créateur de la dynamique des systèmes qui a, par exemple, mis en évidence l’effet coup de fouet dans les chaînes logistiques)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World3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basé sur World2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développé par </a:t>
            </a:r>
            <a:r>
              <a:rPr lang="fr-FR" i="1" dirty="0">
                <a:solidFill>
                  <a:srgbClr val="FF0000"/>
                </a:solidFill>
              </a:rPr>
              <a:t>Dennis Meadows</a:t>
            </a:r>
            <a:r>
              <a:rPr lang="fr-FR" dirty="0"/>
              <a:t>, </a:t>
            </a:r>
            <a:r>
              <a:rPr lang="fr-FR" dirty="0" err="1"/>
              <a:t>Donella</a:t>
            </a:r>
            <a:r>
              <a:rPr lang="fr-FR" dirty="0"/>
              <a:t> Meadows, </a:t>
            </a:r>
            <a:r>
              <a:rPr lang="fr-FR" dirty="0" err="1"/>
              <a:t>Jørgen</a:t>
            </a:r>
            <a:r>
              <a:rPr lang="fr-FR" dirty="0"/>
              <a:t> Randers et William Behrens au MIT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à la demande </a:t>
            </a:r>
            <a:r>
              <a:rPr lang="fr-FR" dirty="0" smtClean="0"/>
              <a:t>du</a:t>
            </a:r>
            <a:endParaRPr lang="fr-FR" i="1" dirty="0">
              <a:solidFill>
                <a:srgbClr val="FF0000"/>
              </a:solidFill>
            </a:endParaRP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livre </a:t>
            </a:r>
            <a:r>
              <a:rPr lang="fr-FR" dirty="0"/>
              <a:t>« The Limits to </a:t>
            </a:r>
            <a:r>
              <a:rPr lang="fr-FR" dirty="0" err="1"/>
              <a:t>Growth</a:t>
            </a:r>
            <a:r>
              <a:rPr lang="fr-FR" dirty="0"/>
              <a:t> » paru en 1972 (en français « </a:t>
            </a:r>
            <a:r>
              <a:rPr lang="fr-FR" i="1" dirty="0">
                <a:solidFill>
                  <a:srgbClr val="FF0000"/>
                </a:solidFill>
              </a:rPr>
              <a:t>Les limites à la croissance</a:t>
            </a:r>
            <a:r>
              <a:rPr lang="fr-FR" dirty="0"/>
              <a:t> (dans un monde fini) ») 	(Reparution de « Les Limites à la croissance - Edition spéciale 50 ans » en 2022)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modélise qu’une croissance infinie est impossible dans un monde fini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combattu par </a:t>
            </a:r>
            <a:r>
              <a:rPr lang="fr-FR" dirty="0" smtClean="0"/>
              <a:t>le modèle DICE </a:t>
            </a:r>
            <a:r>
              <a:rPr lang="fr-FR" dirty="0"/>
              <a:t>de William </a:t>
            </a:r>
            <a:r>
              <a:rPr lang="fr-FR" dirty="0" err="1"/>
              <a:t>Nordhaus</a:t>
            </a:r>
            <a:r>
              <a:rPr lang="fr-FR" dirty="0"/>
              <a:t> (comparaison des 2 modèles par </a:t>
            </a:r>
            <a:r>
              <a:rPr lang="fr-FR" dirty="0" err="1"/>
              <a:t>Heu?reka</a:t>
            </a:r>
            <a:r>
              <a:rPr lang="fr-FR" dirty="0"/>
              <a:t> dans « Modéliser l'avenir de l'humanité » </a:t>
            </a:r>
            <a:r>
              <a:rPr lang="fr-FR" dirty="0">
                <a:hlinkClick r:id="rId3"/>
              </a:rPr>
              <a:t>https://youtu.be/nAO21ec1lqc</a:t>
            </a:r>
            <a:r>
              <a:rPr lang="fr-FR" dirty="0"/>
              <a:t>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World3 représente les interactions entre </a:t>
            </a:r>
            <a:r>
              <a:rPr lang="fr-FR" dirty="0" smtClean="0"/>
              <a:t>5 </a:t>
            </a:r>
            <a:r>
              <a:rPr lang="fr-FR" dirty="0"/>
              <a:t>systèmes :</a:t>
            </a:r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alimentaire (incluant agriculture et industrie agroalimentaire</a:t>
            </a:r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industriel</a:t>
            </a:r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démographique</a:t>
            </a:r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ressources non renouvelables</a:t>
            </a:r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pollution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Limites du modèle :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réchauffement climatique non pris en compte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pas de substitution possible entre ressources</a:t>
            </a: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14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3. Modèle World3 : Vue générale</a:t>
            </a:r>
          </a:p>
        </p:txBody>
      </p:sp>
      <p:sp>
        <p:nvSpPr>
          <p:cNvPr id="7" name="TextBox 4"/>
          <p:cNvSpPr>
            <a:spLocks/>
          </p:cNvSpPr>
          <p:nvPr/>
        </p:nvSpPr>
        <p:spPr bwMode="auto">
          <a:xfrm>
            <a:off x="7434" y="-21824"/>
            <a:ext cx="2577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>
              <a:defRPr/>
            </a:pPr>
            <a:r>
              <a:rPr lang="fr-FR" sz="1200" dirty="0"/>
              <a:t>[</a:t>
            </a:r>
            <a:r>
              <a:rPr lang="fr-FR" sz="1200" dirty="0">
                <a:hlinkClick r:id="rId4"/>
              </a:rPr>
              <a:t>https://fr.wikipedia.org/wiki/World3</a:t>
            </a:r>
            <a:r>
              <a:rPr lang="en-US" sz="1200" dirty="0"/>
              <a:t>]</a:t>
            </a:r>
            <a:endParaRPr dirty="0"/>
          </a:p>
        </p:txBody>
      </p:sp>
      <p:pic>
        <p:nvPicPr>
          <p:cNvPr id="1026" name="Picture 2" descr="Club of Rome Logo.sv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2344" y="1943700"/>
            <a:ext cx="360040" cy="3074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30884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Version de World3 implémentée par Justin E. Lane </a:t>
            </a:r>
            <a:r>
              <a:rPr lang="fr-FR" dirty="0" smtClean="0"/>
              <a:t>[</a:t>
            </a:r>
            <a:r>
              <a:rPr lang="fr-FR" dirty="0" smtClean="0">
                <a:hlinkClick r:id="rId3"/>
              </a:rPr>
              <a:t>https</a:t>
            </a:r>
            <a:r>
              <a:rPr lang="fr-FR" dirty="0">
                <a:hlinkClick r:id="rId3"/>
              </a:rPr>
              <a:t>://</a:t>
            </a:r>
            <a:r>
              <a:rPr lang="fr-FR" dirty="0" smtClean="0">
                <a:hlinkClick r:id="rId3"/>
              </a:rPr>
              <a:t>github.com/cogijl/World3</a:t>
            </a:r>
            <a:r>
              <a:rPr lang="fr-FR" dirty="0" smtClean="0"/>
              <a:t> – Utilisez la version de Moodle]</a:t>
            </a: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Parcourez le modèle pour voir sa taille et avoir une idée de son contenu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Décélérez </a:t>
            </a:r>
            <a:r>
              <a:rPr lang="fr-FR" dirty="0" smtClean="0"/>
              <a:t>la </a:t>
            </a:r>
            <a:r>
              <a:rPr lang="fr-FR" dirty="0" smtClean="0"/>
              <a:t>baisse de la population </a:t>
            </a:r>
            <a:r>
              <a:rPr lang="fr-FR" dirty="0"/>
              <a:t>:</a:t>
            </a:r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Réfléchissez </a:t>
            </a:r>
            <a:r>
              <a:rPr lang="fr-FR" dirty="0" smtClean="0"/>
              <a:t>à une modification dans le monde réel</a:t>
            </a:r>
          </a:p>
          <a:p>
            <a:pPr marL="871537" lvl="2" indent="-2286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Modification d’un paramètre du modèle</a:t>
            </a:r>
          </a:p>
          <a:p>
            <a:pPr marL="642937" lvl="2" indent="0">
              <a:buNone/>
              <a:tabLst>
                <a:tab pos="627063" algn="l"/>
                <a:tab pos="893763" algn="l"/>
                <a:tab pos="7981950" algn="r"/>
              </a:tabLst>
              <a:defRPr/>
            </a:pPr>
            <a:r>
              <a:rPr lang="fr-FR" dirty="0" smtClean="0"/>
              <a:t>	Ou</a:t>
            </a:r>
          </a:p>
          <a:p>
            <a:pPr marL="871537" lvl="2" indent="-2286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Ajout d’un flux de retour pour circulariser l’économie</a:t>
            </a:r>
            <a:endParaRPr lang="fr-FR" dirty="0"/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Simulez cette modification.</a:t>
            </a:r>
            <a:endParaRPr lang="fr-FR" dirty="0"/>
          </a:p>
          <a:p>
            <a:pPr marL="571500" lvl="1" indent="-228600">
              <a:buFont typeface="+mj-lt"/>
              <a:buAutoNum type="arabicPeriod"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i="1" dirty="0" smtClean="0">
                <a:solidFill>
                  <a:srgbClr val="FF0000"/>
                </a:solidFill>
              </a:rPr>
              <a:t>Sauvegardez </a:t>
            </a:r>
            <a:r>
              <a:rPr lang="fr-FR" i="1" dirty="0">
                <a:solidFill>
                  <a:srgbClr val="FF0000"/>
                </a:solidFill>
              </a:rPr>
              <a:t>une copie </a:t>
            </a:r>
            <a:r>
              <a:rPr lang="fr-FR" i="1" dirty="0" smtClean="0">
                <a:solidFill>
                  <a:srgbClr val="FF0000"/>
                </a:solidFill>
              </a:rPr>
              <a:t>d’écran</a:t>
            </a:r>
            <a:endParaRPr lang="fr-FR" i="1" dirty="0">
              <a:solidFill>
                <a:srgbClr val="FF0000"/>
              </a:solidFill>
            </a:endParaRPr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15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4. Modèle World3 : Travail à faire</a:t>
            </a:r>
          </a:p>
        </p:txBody>
      </p:sp>
      <p:sp>
        <p:nvSpPr>
          <p:cNvPr id="7" name="TextBox 4"/>
          <p:cNvSpPr>
            <a:spLocks/>
          </p:cNvSpPr>
          <p:nvPr/>
        </p:nvSpPr>
        <p:spPr bwMode="auto">
          <a:xfrm>
            <a:off x="7434" y="-21824"/>
            <a:ext cx="241604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>
              <a:defRPr/>
            </a:pPr>
            <a:r>
              <a:rPr lang="fr-FR" sz="1200" dirty="0"/>
              <a:t>[</a:t>
            </a:r>
            <a:r>
              <a:rPr lang="en-US" sz="1200" dirty="0">
                <a:hlinkClick r:id="rId3"/>
              </a:rPr>
              <a:t>https://github.com/cogijl/World3</a:t>
            </a:r>
            <a:r>
              <a:rPr lang="en-US" sz="1200" dirty="0"/>
              <a:t>]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9800191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 show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Modèle de base de propagation de maladies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Vous devriez maintenant comprendre que le modèle visuel suivant correspond aux équations: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/>
              <a:t>TODO</a:t>
            </a:r>
            <a:endParaRPr lang="fr-F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16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3. Modèle à compartiments : SIR</a:t>
            </a:r>
          </a:p>
        </p:txBody>
      </p:sp>
      <p:sp>
        <p:nvSpPr>
          <p:cNvPr id="7" name="TextBox 4"/>
          <p:cNvSpPr>
            <a:spLocks/>
          </p:cNvSpPr>
          <p:nvPr/>
        </p:nvSpPr>
        <p:spPr bwMode="auto">
          <a:xfrm>
            <a:off x="7434" y="-21824"/>
            <a:ext cx="257795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lvl="1">
              <a:defRPr/>
            </a:pPr>
            <a:r>
              <a:rPr lang="fr-FR" sz="1200" dirty="0"/>
              <a:t>[</a:t>
            </a:r>
            <a:r>
              <a:rPr lang="fr-FR" sz="1200" dirty="0">
                <a:hlinkClick r:id="rId2"/>
              </a:rPr>
              <a:t>https://fr.wikipedia.org/wiki/World3</a:t>
            </a:r>
            <a:r>
              <a:rPr lang="en-US" sz="1200" dirty="0"/>
              <a:t>]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84153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Content Placeholder 1"/>
              <p:cNvSpPr>
                <a:spLocks noGrp="1"/>
              </p:cNvSpPr>
              <p:nvPr>
                <p:ph idx="1"/>
              </p:nvPr>
            </p:nvSpPr>
            <p:spPr bwMode="auto"/>
            <p:txBody>
              <a:bodyPr>
                <a:normAutofit/>
              </a:bodyPr>
              <a:lstStyle/>
              <a:p>
                <a:pPr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 smtClean="0"/>
                  <a:t>Objectifs :</a:t>
                </a:r>
              </a:p>
              <a:p>
                <a:pPr lvl="1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Connaître la SD</a:t>
                </a:r>
              </a:p>
              <a:p>
                <a:pPr marL="0" indent="0">
                  <a:buNone/>
                  <a:tabLst>
                    <a:tab pos="268288" algn="l"/>
                    <a:tab pos="541338" algn="l"/>
                    <a:tab pos="808038" algn="l"/>
                    <a:tab pos="5292725" algn="l"/>
                    <a:tab pos="7981950" algn="r"/>
                  </a:tabLst>
                  <a:defRPr/>
                </a:pPr>
                <a:r>
                  <a:rPr lang="fr-FR" dirty="0"/>
                  <a:t>	</a:t>
                </a:r>
                <a:r>
                  <a:rPr lang="fr-FR" dirty="0" smtClean="0"/>
                  <a:t>	SD</a:t>
                </a:r>
                <a:r>
                  <a:rPr lang="fr-FR" dirty="0"/>
                  <a:t>	= system </a:t>
                </a:r>
                <a:r>
                  <a:rPr lang="fr-FR" dirty="0" err="1"/>
                  <a:t>dynamics</a:t>
                </a:r>
                <a:r>
                  <a:rPr lang="fr-FR" dirty="0"/>
                  <a:t> = dynamique des </a:t>
                </a:r>
                <a:r>
                  <a:rPr lang="fr-FR" dirty="0" smtClean="0"/>
                  <a:t>systèmes</a:t>
                </a:r>
              </a:p>
              <a:p>
                <a:pPr marL="0" indent="0">
                  <a:buNone/>
                  <a:tabLst>
                    <a:tab pos="268288" algn="l"/>
                    <a:tab pos="541338" algn="l"/>
                    <a:tab pos="808038" algn="l"/>
                    <a:tab pos="5292725" algn="l"/>
                    <a:tab pos="7981950" algn="r"/>
                  </a:tabLst>
                  <a:defRPr/>
                </a:pPr>
                <a:r>
                  <a:rPr lang="fr-FR" dirty="0"/>
                  <a:t>	</a:t>
                </a:r>
                <a:r>
                  <a:rPr lang="fr-FR" dirty="0" smtClean="0"/>
                  <a:t>		= </a:t>
                </a:r>
                <a:r>
                  <a:rPr lang="fr-FR" dirty="0"/>
                  <a:t>modélisation par équations différentielles par rapport au </a:t>
                </a:r>
                <a:r>
                  <a:rPr lang="fr-FR" dirty="0" smtClean="0"/>
                  <a:t>temps</a:t>
                </a:r>
              </a:p>
              <a:p>
                <a:pPr marL="0" indent="0">
                  <a:buNone/>
                  <a:tabLst>
                    <a:tab pos="268288" algn="l"/>
                    <a:tab pos="541338" algn="l"/>
                    <a:tab pos="808038" algn="l"/>
                    <a:tab pos="5292725" algn="l"/>
                    <a:tab pos="7981950" algn="r"/>
                  </a:tabLst>
                  <a:defRPr/>
                </a:pPr>
                <a:r>
                  <a:rPr lang="fr-FR" dirty="0"/>
                  <a:t>	</a:t>
                </a:r>
                <a:r>
                  <a:rPr lang="fr-FR" dirty="0" smtClean="0"/>
                  <a:t>		</a:t>
                </a:r>
                <a:r>
                  <a:rPr lang="fr-FR" dirty="0"/>
                  <a:t>= modélise des flux continus en termes de </a:t>
                </a:r>
                <a:r>
                  <a:rPr lang="fr-FR" i="1" dirty="0">
                    <a:solidFill>
                      <a:srgbClr val="FF0000"/>
                    </a:solidFill>
                  </a:rPr>
                  <a:t>stocks</a:t>
                </a:r>
                <a:r>
                  <a:rPr lang="fr-FR" dirty="0">
                    <a:solidFill>
                      <a:srgbClr val="FF0000"/>
                    </a:solidFill>
                  </a:rPr>
                  <a:t> </a:t>
                </a:r>
                <a:r>
                  <a:rPr lang="fr-FR" dirty="0"/>
                  <a:t>et de </a:t>
                </a:r>
                <a:r>
                  <a:rPr lang="fr-FR" i="1" dirty="0">
                    <a:solidFill>
                      <a:srgbClr val="FF0000"/>
                    </a:solidFill>
                  </a:rPr>
                  <a:t>flux</a:t>
                </a:r>
                <a:endParaRPr lang="fr-FR" dirty="0"/>
              </a:p>
              <a:p>
                <a:pPr marL="0" indent="0">
                  <a:buNone/>
                  <a:tabLst>
                    <a:tab pos="268288" algn="l"/>
                    <a:tab pos="541338" algn="l"/>
                    <a:tab pos="808038" algn="l"/>
                    <a:tab pos="1795463" algn="l"/>
                    <a:tab pos="5292725" algn="l"/>
                    <a:tab pos="7981950" algn="r"/>
                  </a:tabLst>
                  <a:defRPr/>
                </a:pPr>
                <a:r>
                  <a:rPr lang="fr-FR" dirty="0" smtClean="0"/>
                  <a:t>				 (flux discrets = pièce à pièce comme dans ARENA, </a:t>
                </a:r>
                <a:r>
                  <a:rPr lang="fr-FR" dirty="0" err="1" smtClean="0"/>
                  <a:t>FlexSim</a:t>
                </a:r>
                <a:r>
                  <a:rPr lang="fr-FR" dirty="0" smtClean="0"/>
                  <a:t>, </a:t>
                </a:r>
                <a:r>
                  <a:rPr lang="fr-FR" dirty="0" err="1" smtClean="0"/>
                  <a:t>Simio</a:t>
                </a:r>
                <a:r>
                  <a:rPr lang="fr-FR" dirty="0" smtClean="0"/>
                  <a:t>…)</a:t>
                </a:r>
                <a:endParaRPr lang="fr-FR" dirty="0"/>
              </a:p>
              <a:p>
                <a:pPr lvl="1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Savoir implémenter un petit modèle de </a:t>
                </a:r>
                <a:r>
                  <a:rPr lang="fr-FR" dirty="0" smtClean="0"/>
                  <a:t>SD</a:t>
                </a:r>
                <a:endParaRPr lang="fr-FR" dirty="0"/>
              </a:p>
              <a:p>
                <a:pPr lvl="1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Modifier un gros modèle de SD en ajoutant de l’économie circulaire à </a:t>
                </a:r>
                <a:r>
                  <a:rPr lang="fr-FR" dirty="0" smtClean="0"/>
                  <a:t>World3</a:t>
                </a:r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i="1" dirty="0" smtClean="0">
                    <a:solidFill>
                      <a:srgbClr val="FF0000"/>
                    </a:solidFill>
                  </a:rPr>
                  <a:t>Quantifier les améliorations apportée par l’économie circulaire</a:t>
                </a:r>
                <a:endParaRPr lang="fr-FR" i="1" dirty="0">
                  <a:solidFill>
                    <a:srgbClr val="FF0000"/>
                  </a:solidFill>
                </a:endParaRPr>
              </a:p>
              <a:p>
                <a:pPr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endParaRPr lang="fr-FR" dirty="0" smtClean="0"/>
              </a:p>
              <a:p>
                <a:pPr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 smtClean="0"/>
                  <a:t>Plan :</a:t>
                </a:r>
              </a:p>
              <a:p>
                <a:pPr lvl="1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 smtClean="0"/>
                  <a:t>Modèles :</a:t>
                </a:r>
                <a:endParaRPr lang="fr-FR" dirty="0"/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1. Equation différentielle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endParaRPr lang="fr-FR" dirty="0"/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2. « Proies-Prédateurs » de </a:t>
                </a:r>
                <a:r>
                  <a:rPr lang="fr-FR" dirty="0" err="1"/>
                  <a:t>Lotka</a:t>
                </a:r>
                <a:r>
                  <a:rPr lang="fr-FR" dirty="0"/>
                  <a:t>-Volterra</a:t>
                </a:r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3. </a:t>
                </a:r>
                <a:r>
                  <a:rPr lang="fr-FR" dirty="0" smtClean="0"/>
                  <a:t>World3</a:t>
                </a:r>
                <a:endParaRPr lang="fr-FR" dirty="0"/>
              </a:p>
              <a:p>
                <a:pPr lvl="1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4. Travail à faire </a:t>
                </a:r>
                <a:r>
                  <a:rPr lang="fr-FR" dirty="0" smtClean="0"/>
                  <a:t>sur World3 :</a:t>
                </a:r>
                <a:endParaRPr lang="fr-FR" dirty="0"/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Ajouter de l’économie circulaire à World3</a:t>
                </a:r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Décrire vos ajouts et leur impact sur la vie des gens</a:t>
                </a:r>
              </a:p>
              <a:p>
                <a:pPr lvl="2"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Placer votre World3 modifié et vos explications sur </a:t>
                </a:r>
                <a:r>
                  <a:rPr lang="fr-FR" dirty="0" smtClean="0"/>
                  <a:t>Moodle</a:t>
                </a:r>
              </a:p>
            </p:txBody>
          </p:sp>
        </mc:Choice>
        <mc:Fallback xmlns="">
          <p:sp>
            <p:nvSpPr>
              <p:cNvPr id="4" name="Content Placeholder 1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 bwMode="auto">
              <a:blipFill rotWithShape="0">
                <a:blip r:embed="rId2"/>
                <a:stretch>
                  <a:fillRect t="-340" b="-509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2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 smtClean="0"/>
              <a:t>Aujourd’hui</a:t>
            </a:r>
            <a:endParaRPr lang="fr-FR" dirty="0"/>
          </a:p>
        </p:txBody>
      </p:sp>
      <p:sp>
        <p:nvSpPr>
          <p:cNvPr id="7" name="Double Bracket 6"/>
          <p:cNvSpPr/>
          <p:nvPr/>
        </p:nvSpPr>
        <p:spPr bwMode="auto">
          <a:xfrm>
            <a:off x="1036934" y="1401006"/>
            <a:ext cx="4687194" cy="559896"/>
          </a:xfrm>
          <a:prstGeom prst="bracketPair">
            <a:avLst/>
          </a:prstGeom>
          <a:noFill/>
          <a:ln w="9525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" name="Content Placeholder 1"/>
          <p:cNvSpPr>
            <a:spLocks noGrp="1"/>
          </p:cNvSpPr>
          <p:nvPr>
            <p:ph idx="1"/>
          </p:nvPr>
        </p:nvSpPr>
        <p:spPr bwMode="auto"/>
        <p:txBody>
          <a:bodyPr>
            <a:normAutofit/>
          </a:bodyPr>
          <a:lstStyle/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Rappels :</a:t>
            </a:r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IAM	= énorme MFA</a:t>
            </a:r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marL="342900" lvl="1" indent="0">
              <a:buNone/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endParaRPr lang="fr-FR" dirty="0" smtClean="0"/>
          </a:p>
          <a:p>
            <a:pPr lvl="1">
              <a:tabLst>
                <a:tab pos="627063" algn="l"/>
                <a:tab pos="8937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La séance s’est conclue sur le constat que </a:t>
            </a:r>
            <a:r>
              <a:rPr lang="fr-FR" i="1" dirty="0" smtClean="0">
                <a:solidFill>
                  <a:srgbClr val="FF0000"/>
                </a:solidFill>
              </a:rPr>
              <a:t>certains flux d’une MFA croissent très rapidement avec le taux de recyclage</a:t>
            </a:r>
            <a:r>
              <a:rPr lang="fr-FR" dirty="0" smtClean="0"/>
              <a:t> </a:t>
            </a:r>
            <a:r>
              <a:rPr lang="fr-FR" dirty="0"/>
              <a:t>(i.e., de manière inversement proportionnelle </a:t>
            </a:r>
            <a:r>
              <a:rPr lang="fr-FR" dirty="0" smtClean="0"/>
              <a:t>à ce taux)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World3 est </a:t>
            </a:r>
            <a:r>
              <a:rPr lang="fr-FR" dirty="0" smtClean="0"/>
              <a:t>l’IAM le </a:t>
            </a:r>
            <a:r>
              <a:rPr lang="fr-FR" dirty="0"/>
              <a:t>+ connu et </a:t>
            </a:r>
            <a:r>
              <a:rPr lang="fr-FR" dirty="0" smtClean="0"/>
              <a:t>le + ancien</a:t>
            </a:r>
          </a:p>
          <a:p>
            <a:pPr lvl="1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 smtClean="0"/>
              <a:t>p. e., </a:t>
            </a:r>
            <a:r>
              <a:rPr lang="fr-FR" dirty="0"/>
              <a:t>repris dans le modèle </a:t>
            </a:r>
            <a:r>
              <a:rPr lang="fr-FR" dirty="0" smtClean="0"/>
              <a:t>WITNESS </a:t>
            </a:r>
            <a:r>
              <a:rPr lang="fr-FR" dirty="0"/>
              <a:t>(World </a:t>
            </a:r>
            <a:r>
              <a:rPr lang="fr-FR" dirty="0" err="1"/>
              <a:t>environmental</a:t>
            </a:r>
            <a:r>
              <a:rPr lang="fr-FR" dirty="0"/>
              <a:t> </a:t>
            </a:r>
            <a:r>
              <a:rPr lang="fr-FR" dirty="0" err="1"/>
              <a:t>ImpacT</a:t>
            </a:r>
            <a:r>
              <a:rPr lang="fr-FR" dirty="0"/>
              <a:t> </a:t>
            </a:r>
            <a:r>
              <a:rPr lang="fr-FR" dirty="0" err="1"/>
              <a:t>aNd</a:t>
            </a:r>
            <a:r>
              <a:rPr lang="fr-FR" dirty="0"/>
              <a:t> </a:t>
            </a:r>
            <a:r>
              <a:rPr lang="fr-FR" dirty="0" err="1"/>
              <a:t>Economis</a:t>
            </a:r>
            <a:r>
              <a:rPr lang="fr-FR" dirty="0"/>
              <a:t> </a:t>
            </a:r>
            <a:r>
              <a:rPr lang="fr-FR" dirty="0" err="1" smtClean="0"/>
              <a:t>SecenarioS</a:t>
            </a:r>
            <a:r>
              <a:rPr lang="fr-FR" dirty="0" smtClean="0"/>
              <a:t>) </a:t>
            </a:r>
            <a:r>
              <a:rPr lang="fr-FR" dirty="0"/>
              <a:t>du projet </a:t>
            </a:r>
            <a:r>
              <a:rPr lang="fr-FR" dirty="0" err="1" smtClean="0"/>
              <a:t>SoSTrades</a:t>
            </a:r>
            <a:r>
              <a:rPr lang="fr-FR" dirty="0"/>
              <a:t> d’Airbus	[https://</a:t>
            </a:r>
            <a:r>
              <a:rPr lang="fr-FR" dirty="0" smtClean="0"/>
              <a:t>os-climate.org/transition-analysis]</a:t>
            </a:r>
            <a:endParaRPr lang="fr-FR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3</a:t>
            </a:fld>
            <a:endParaRPr lang="fr-FR"/>
          </a:p>
        </p:txBody>
      </p:sp>
      <p:sp>
        <p:nvSpPr>
          <p:cNvPr id="6" name="Title 3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fr-FR" dirty="0"/>
              <a:t>Introduction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32877350"/>
              </p:ext>
            </p:extLst>
          </p:nvPr>
        </p:nvGraphicFramePr>
        <p:xfrm>
          <a:off x="1115616" y="1371590"/>
          <a:ext cx="7992888" cy="192024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512168"/>
                <a:gridCol w="4176464"/>
                <a:gridCol w="2304256"/>
              </a:tblGrid>
              <a:tr h="201467">
                <a:tc>
                  <a:txBody>
                    <a:bodyPr/>
                    <a:lstStyle/>
                    <a:p>
                      <a:pPr marL="0" algn="l" defTabSz="342900"/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MFA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IAM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467">
                <a:tc>
                  <a:txBody>
                    <a:bodyPr/>
                    <a:lstStyle/>
                    <a:p>
                      <a:pPr marL="0" algn="l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Signification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err="1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Material</a:t>
                      </a:r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Flow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Analysis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Integrated </a:t>
                      </a:r>
                      <a:r>
                        <a:rPr lang="fr-FR" sz="1200" dirty="0" err="1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Assessment</a:t>
                      </a:r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 Model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467">
                <a:tc>
                  <a:txBody>
                    <a:bodyPr/>
                    <a:lstStyle/>
                    <a:p>
                      <a:pPr marL="0" algn="l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Taille du système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De petit (atelier) à énorme (Monde)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Enorme (Monde)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1467">
                <a:tc>
                  <a:txBody>
                    <a:bodyPr/>
                    <a:lstStyle/>
                    <a:p>
                      <a:pPr marL="0" algn="l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Nb flux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De un à beaucoup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Beaucoup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5797">
                <a:tc>
                  <a:txBody>
                    <a:bodyPr/>
                    <a:lstStyle/>
                    <a:p>
                      <a:pPr marL="0" algn="l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Outil mathématique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Algèbre linéaire (si statique)</a:t>
                      </a:r>
                    </a:p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OU</a:t>
                      </a:r>
                    </a:p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Equations différentielles ou aux différences (si dynamique)</a:t>
                      </a:r>
                    </a:p>
                    <a:p>
                      <a:pPr marL="0" algn="ctr" defTabSz="342900"/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marL="0" algn="ctr" defTabSz="342900"/>
                      <a:r>
                        <a:rPr lang="fr-FR" sz="1200" dirty="0" smtClean="0">
                          <a:solidFill>
                            <a:schemeClr val="tx1"/>
                          </a:solidFill>
                          <a:latin typeface="Arial"/>
                          <a:ea typeface="+mn-ea"/>
                          <a:cs typeface="Arial"/>
                        </a:rPr>
                        <a:t>Equations différentielles (toujours dynamique)</a:t>
                      </a:r>
                      <a:endParaRPr lang="fr-FR" sz="1200" dirty="0">
                        <a:solidFill>
                          <a:schemeClr val="tx1"/>
                        </a:solidFill>
                        <a:latin typeface="Arial"/>
                        <a:ea typeface="+mn-ea"/>
                        <a:cs typeface="Arial"/>
                      </a:endParaRPr>
                    </a:p>
                  </a:txBody>
                  <a:tcPr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31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01960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4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>
                <a:normAutofit/>
              </a:bodyPr>
              <a:lstStyle/>
              <a:p>
                <a:pPr>
                  <a:defRPr/>
                </a:pPr>
                <a:r>
                  <a:rPr lang="fr-FR" dirty="0"/>
                  <a:t>1. Equation différentielle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b="1" i="1" smtClean="0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b="1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1" i="1" smtClean="0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endParaRPr lang="fr-FR" dirty="0"/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2"/>
                <a:stretch>
                  <a:fillRect l="-222"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Content Placeholder 1"/>
          <p:cNvSpPr>
            <a:spLocks noGrp="1"/>
          </p:cNvSpPr>
          <p:nvPr>
            <p:ph idx="1"/>
          </p:nvPr>
        </p:nvSpPr>
        <p:spPr bwMode="auto">
          <a:xfrm>
            <a:off x="457200" y="1005331"/>
            <a:ext cx="4402832" cy="3589291"/>
          </a:xfrm>
        </p:spPr>
        <p:txBody>
          <a:bodyPr>
            <a:normAutofit/>
          </a:bodyPr>
          <a:lstStyle/>
          <a:p>
            <a:pPr marL="0" indent="0">
              <a:buNone/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Notations :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i="1" dirty="0"/>
              <a:t>t</a:t>
            </a:r>
            <a:r>
              <a:rPr lang="fr-FR" dirty="0"/>
              <a:t>	temps (continu)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endParaRPr lang="fr-FR" i="1" dirty="0"/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i="1" dirty="0"/>
              <a:t>x(t)</a:t>
            </a:r>
            <a:r>
              <a:rPr lang="fr-FR" dirty="0"/>
              <a:t>	fonction</a:t>
            </a:r>
          </a:p>
          <a:p>
            <a:pPr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dirty="0"/>
              <a:t>α	constante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Content Placeholder 1"/>
              <p:cNvSpPr txBox="1">
                <a:spLocks/>
              </p:cNvSpPr>
              <p:nvPr/>
            </p:nvSpPr>
            <p:spPr bwMode="auto">
              <a:xfrm>
                <a:off x="4860032" y="1005331"/>
                <a:ext cx="4402832" cy="358929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257175" indent="-257175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1pPr>
                <a:lvl2pPr marL="557213" indent="-214313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2pPr>
                <a:lvl3pPr marL="857250" indent="-171450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3pPr>
                <a:lvl4pPr marL="1200150" indent="-171450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4pPr>
                <a:lvl5pPr marL="1543050" indent="-171450" algn="l" defTabSz="342900">
                  <a:spcBef>
                    <a:spcPts val="0"/>
                  </a:spcBef>
                  <a:buFont typeface="Arial"/>
                  <a:buChar char="•"/>
                  <a:defRPr sz="1200">
                    <a:solidFill>
                      <a:schemeClr val="tx1"/>
                    </a:solidFill>
                    <a:latin typeface="Arial"/>
                    <a:ea typeface="+mn-ea"/>
                    <a:cs typeface="Arial"/>
                  </a:defRPr>
                </a:lvl5pPr>
                <a:lvl6pPr marL="18859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2288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25717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2914650" indent="-171450" algn="l" defTabSz="342900">
                  <a:spcBef>
                    <a:spcPts val="0"/>
                  </a:spcBef>
                  <a:buFont typeface="Arial"/>
                  <a:buChar char="•"/>
                  <a:defRPr sz="15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indent="0">
                  <a:buFont typeface="Arial"/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 smtClean="0"/>
                  <a:t>Equations :</a:t>
                </a:r>
              </a:p>
              <a:p>
                <a:pPr marL="0" indent="0">
                  <a:buNone/>
                  <a:tabLst>
                    <a:tab pos="355600" algn="l"/>
                    <a:tab pos="1522413" algn="l"/>
                    <a:tab pos="7981950" algn="r"/>
                  </a:tabLst>
                  <a:defRPr/>
                </a:pP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r>
                  <a:rPr lang="fr-FR" dirty="0"/>
                  <a:t>	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𝑑𝑡</m:t>
                        </m:r>
                      </m:den>
                    </m:f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</m:oMath>
                </a14:m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&lt;=&gt;</a:t>
                </a:r>
              </a:p>
              <a:p>
                <a:pPr marL="0" indent="0">
                  <a:buNone/>
                  <a:tabLst>
                    <a:tab pos="355600" algn="l"/>
                    <a:tab pos="5381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		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fr-FR" i="1">
                            <a:latin typeface="Cambria Math" panose="02040503050406030204" pitchFamily="18" charset="0"/>
                          </a:rPr>
                          <m:t>𝑑𝑥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(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  <m:d>
                          <m:d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</m:d>
                      </m:den>
                    </m:f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𝑑𝑡</m:t>
                    </m:r>
                  </m:oMath>
                </a14:m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&lt;=&gt;</a:t>
                </a:r>
              </a:p>
              <a:p>
                <a:pPr marL="0" indent="0">
                  <a:buNone/>
                  <a:tabLst>
                    <a:tab pos="446088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	</a:t>
                </a:r>
                <a14:m>
                  <m:oMath xmlns:m="http://schemas.openxmlformats.org/officeDocument/2006/math"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f>
                          <m:f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𝑑𝑥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(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)</m:t>
                            </m:r>
                          </m:num>
                          <m:den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</m:den>
                        </m:f>
                      </m:e>
                    </m:nary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nary>
                      <m:naryPr>
                        <m:limLoc m:val="undOvr"/>
                        <m:subHide m:val="on"/>
                        <m:supHide m:val="on"/>
                        <m:ctrlPr>
                          <a:rPr lang="el-GR" i="1" smtClean="0">
                            <a:latin typeface="Cambria Math" panose="02040503050406030204" pitchFamily="18" charset="0"/>
                          </a:rPr>
                        </m:ctrlPr>
                      </m:naryPr>
                      <m:sub/>
                      <m:sup/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𝑑𝑡</m:t>
                        </m:r>
                      </m:e>
                    </m:nary>
                  </m:oMath>
                </a14:m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&lt;=&gt;</a:t>
                </a:r>
              </a:p>
              <a:p>
                <a:pPr marL="0" indent="0">
                  <a:buNone/>
                  <a:tabLst>
                    <a:tab pos="355600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	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fr-FR" b="0" i="0" smtClean="0">
                            <a:latin typeface="Cambria Math" panose="02040503050406030204" pitchFamily="18" charset="0"/>
                          </a:rPr>
                          <m:t>ln</m:t>
                        </m:r>
                      </m:fName>
                      <m:e>
                        <m:d>
                          <m:dPr>
                            <m:ctrlPr>
                              <a:rPr lang="fr-FR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fr-FR" i="1">
                                    <a:latin typeface="Cambria Math" panose="02040503050406030204" pitchFamily="18" charset="0"/>
                                  </a:rPr>
                                  <m:t>𝑡</m:t>
                                </m:r>
                              </m:e>
                            </m:d>
                            <m:r>
                              <a:rPr lang="fr-FR" b="0" i="1" smtClean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𝑥</m:t>
                            </m:r>
                            <m:d>
                              <m:dPr>
                                <m:ctrlPr>
                                  <a:rPr lang="fr-FR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sSub>
                                  <m:sSubPr>
                                    <m:ctrlPr>
                                      <a:rPr lang="fr-FR" i="1" smtClean="0">
                                        <a:latin typeface="Cambria Math" panose="02040503050406030204" pitchFamily="18" charset="0"/>
                                      </a:rPr>
                                    </m:ctrlPr>
                                  </m:sSubPr>
                                  <m:e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𝑡</m:t>
                                    </m:r>
                                  </m:e>
                                  <m:sub>
                                    <m:r>
                                      <a:rPr lang="fr-FR" b="0" i="1" smtClean="0">
                                        <a:latin typeface="Cambria Math" panose="02040503050406030204" pitchFamily="18" charset="0"/>
                                      </a:rPr>
                                      <m:t>0</m:t>
                                    </m:r>
                                  </m:sub>
                                </m:sSub>
                              </m:e>
                            </m:d>
                          </m:e>
                        </m:d>
                      </m:e>
                    </m:func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𝑡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fr-FR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  <m:r>
                      <a:rPr lang="fr-FR" b="0" i="1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fr-FR" b="0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&lt;=&gt;</a:t>
                </a:r>
              </a:p>
              <a:p>
                <a:pPr marL="0" indent="0">
                  <a:buNone/>
                  <a:tabLst>
                    <a:tab pos="538163" algn="l"/>
                    <a:tab pos="1522413" algn="l"/>
                    <a:tab pos="2422525" algn="l"/>
                    <a:tab pos="7981950" algn="r"/>
                  </a:tabLst>
                  <a:defRPr/>
                </a:pPr>
                <a:r>
                  <a:rPr lang="fr-FR" dirty="0"/>
                  <a:t>	</a:t>
                </a: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</m:d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fr-FR" i="1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fr-FR" b="0" i="1" smtClean="0">
                            <a:latin typeface="Cambria Math" panose="02040503050406030204" pitchFamily="18" charset="0"/>
                          </a:rPr>
                          <m:t>𝑒</m:t>
                        </m:r>
                      </m:e>
                      <m:sup>
                        <m:r>
                          <m:rPr>
                            <m:sty m:val="p"/>
                          </m:rPr>
                          <a:rPr lang="el-GR" i="1">
                            <a:latin typeface="Cambria Math" panose="02040503050406030204" pitchFamily="18" charset="0"/>
                          </a:rPr>
                          <m:t>α</m:t>
                        </m:r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sup>
                    </m:sSup>
                    <m:r>
                      <a:rPr lang="fr-FR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𝑥</m:t>
                    </m:r>
                    <m:d>
                      <m:d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fr-FR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𝑡</m:t>
                            </m:r>
                          </m:e>
                          <m:sub>
                            <m:r>
                              <a:rPr lang="fr-FR" i="1">
                                <a:latin typeface="Cambria Math" panose="02040503050406030204" pitchFamily="18" charset="0"/>
                              </a:rPr>
                              <m:t>0</m:t>
                            </m:r>
                          </m:sub>
                        </m:sSub>
                      </m:e>
                    </m:d>
                  </m:oMath>
                </a14:m>
                <a:r>
                  <a:rPr lang="fr-FR" dirty="0" smtClean="0"/>
                  <a:t> 	avec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𝑡</m:t>
                        </m:r>
                      </m:e>
                      <m:sub>
                        <m:r>
                          <a:rPr lang="fr-FR" i="1">
                            <a:latin typeface="Cambria Math" panose="02040503050406030204" pitchFamily="18" charset="0"/>
                          </a:rPr>
                          <m:t>0</m:t>
                        </m:r>
                      </m:sub>
                    </m:sSub>
                  </m:oMath>
                </a14:m>
                <a:r>
                  <a:rPr lang="fr-FR" dirty="0" smtClean="0"/>
                  <a:t>=0</a:t>
                </a:r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Donc </a:t>
                </a:r>
                <a14:m>
                  <m:oMath xmlns:m="http://schemas.openxmlformats.org/officeDocument/2006/math"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𝑥</m:t>
                        </m:r>
                      </m:e>
                    </m:acc>
                    <m:r>
                      <a:rPr lang="fr-FR" b="0" i="1" smtClean="0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b="0" i="1" smtClean="0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fr-FR" dirty="0"/>
                  <a:t> implique une (dé-)croissance exponentielle.</a:t>
                </a:r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endParaRPr lang="fr-FR" dirty="0"/>
              </a:p>
              <a:p>
                <a:pPr marL="0" indent="0">
                  <a:buNone/>
                  <a:tabLst>
                    <a:tab pos="627063" algn="l"/>
                    <a:tab pos="1522413" algn="l"/>
                    <a:tab pos="7981950" algn="r"/>
                  </a:tabLst>
                  <a:defRPr/>
                </a:pPr>
                <a:r>
                  <a:rPr lang="fr-FR" dirty="0"/>
                  <a:t>Le tutoriel qui suit va utiliser </a:t>
                </a:r>
                <a:r>
                  <a:rPr lang="fr-FR" i="1" dirty="0"/>
                  <a:t>x</a:t>
                </a:r>
                <a:r>
                  <a:rPr lang="fr-FR" dirty="0"/>
                  <a:t>(0) = 1,9 et </a:t>
                </a:r>
                <a:r>
                  <a:rPr lang="fr-FR" i="1" dirty="0"/>
                  <a:t>α</a:t>
                </a:r>
                <a:r>
                  <a:rPr lang="fr-FR" dirty="0"/>
                  <a:t> = 0,666</a:t>
                </a:r>
              </a:p>
            </p:txBody>
          </p:sp>
        </mc:Choice>
        <mc:Fallback xmlns="">
          <p:sp>
            <p:nvSpPr>
              <p:cNvPr id="10" name="Content Placeholder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4860032" y="1005331"/>
                <a:ext cx="4402832" cy="3589291"/>
              </a:xfrm>
              <a:prstGeom prst="rect">
                <a:avLst/>
              </a:prstGeom>
              <a:blipFill rotWithShape="0">
                <a:blip r:embed="rId3"/>
                <a:stretch>
                  <a:fillRect t="-340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4091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5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(1/7)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2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1752872"/>
            <a:ext cx="4188924" cy="2693665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 bwMode="auto">
          <a:xfrm>
            <a:off x="365408" y="1153502"/>
            <a:ext cx="3270488" cy="216024"/>
          </a:xfrm>
          <a:prstGeom prst="wedgeRectCallout">
            <a:avLst>
              <a:gd name="adj1" fmla="val -34850"/>
              <a:gd name="adj2" fmla="val 525192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3. Fermer l’onglet « 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Welcome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 »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564" y="1752872"/>
            <a:ext cx="4188924" cy="2693665"/>
          </a:xfrm>
          <a:prstGeom prst="rect">
            <a:avLst/>
          </a:prstGeom>
        </p:spPr>
      </p:pic>
      <p:sp>
        <p:nvSpPr>
          <p:cNvPr id="14" name="Rectangular Callout 13"/>
          <p:cNvSpPr/>
          <p:nvPr/>
        </p:nvSpPr>
        <p:spPr bwMode="auto">
          <a:xfrm>
            <a:off x="4283968" y="1185006"/>
            <a:ext cx="4680520" cy="419781"/>
          </a:xfrm>
          <a:prstGeom prst="wedgeRectCallout">
            <a:avLst>
              <a:gd name="adj1" fmla="val -28429"/>
              <a:gd name="adj2" fmla="val 21116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4. Par défaut, l’onglet « 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Projects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 » est sélectionné. Cliquez sur l’onglet « Palette » pour afficher la copie d’écran ci-dessous</a:t>
            </a: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827584" y="4555309"/>
            <a:ext cx="8136904" cy="392705"/>
          </a:xfrm>
          <a:prstGeom prst="wedgeRectCallout">
            <a:avLst>
              <a:gd name="adj1" fmla="val -749"/>
              <a:gd name="adj2" fmla="val -281035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5. La palette/bibliothèque </a:t>
            </a:r>
            <a:r>
              <a:rPr lang="fr-FR" sz="1200" dirty="0" smtClean="0">
                <a:solidFill>
                  <a:schemeClr val="tx1"/>
                </a:solidFill>
                <a:latin typeface="Arial"/>
                <a:cs typeface="Arial"/>
              </a:rPr>
              <a:t>qui 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s’ouvre par défaut est « 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Process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Modelling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 » (équivalente à ARENA, </a:t>
            </a:r>
            <a:r>
              <a:rPr lang="fr-FR" sz="1200" dirty="0" err="1" smtClean="0">
                <a:solidFill>
                  <a:schemeClr val="tx1"/>
                </a:solidFill>
                <a:latin typeface="Arial"/>
                <a:cs typeface="Arial"/>
              </a:rPr>
              <a:t>FlexSim</a:t>
            </a:r>
            <a:r>
              <a:rPr lang="fr-FR" sz="1200" dirty="0" smtClean="0">
                <a:solidFill>
                  <a:schemeClr val="tx1"/>
                </a:solidFill>
                <a:latin typeface="Arial"/>
                <a:cs typeface="Arial"/>
              </a:rPr>
              <a:t>, </a:t>
            </a:r>
            <a:r>
              <a:rPr lang="fr-FR" sz="1200" dirty="0" err="1" smtClean="0">
                <a:solidFill>
                  <a:schemeClr val="tx1"/>
                </a:solidFill>
                <a:latin typeface="Arial"/>
                <a:cs typeface="Arial"/>
              </a:rPr>
              <a:t>Simio</a:t>
            </a:r>
            <a:r>
              <a:rPr lang="fr-FR" sz="1200" dirty="0" smtClean="0">
                <a:solidFill>
                  <a:schemeClr val="tx1"/>
                </a:solidFill>
                <a:latin typeface="Arial"/>
                <a:cs typeface="Arial"/>
              </a:rPr>
              <a:t>…).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/>
            </a:r>
            <a:b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Ouvrez la bibliothèque « System Dynamics ».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365408" y="641222"/>
            <a:ext cx="3270488" cy="216024"/>
          </a:xfrm>
          <a:prstGeom prst="wedgeRectCallout">
            <a:avLst>
              <a:gd name="adj1" fmla="val -18691"/>
              <a:gd name="adj2" fmla="val 22754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1. Démarrer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AnyLogic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8,7,2 (pas 7,3,4)</a:t>
            </a:r>
            <a:endParaRPr lang="fr-FR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365408" y="897319"/>
            <a:ext cx="3270488" cy="216024"/>
          </a:xfrm>
          <a:prstGeom prst="wedgeRectCallout">
            <a:avLst>
              <a:gd name="adj1" fmla="val -18691"/>
              <a:gd name="adj2" fmla="val 22754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2. Cliquer sur Annuler au message du firewall</a:t>
            </a:r>
            <a:endParaRPr lang="fr-FR" sz="1200" dirty="0">
              <a:solidFill>
                <a:schemeClr val="tx1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5601758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6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(2/7)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2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53464" y="1455408"/>
            <a:ext cx="5461674" cy="3373564"/>
          </a:xfrm>
          <a:prstGeom prst="rect">
            <a:avLst/>
          </a:prstGeom>
        </p:spPr>
      </p:pic>
      <p:sp>
        <p:nvSpPr>
          <p:cNvPr id="10" name="Rectangular Callout 9"/>
          <p:cNvSpPr/>
          <p:nvPr/>
        </p:nvSpPr>
        <p:spPr bwMode="auto">
          <a:xfrm>
            <a:off x="2267744" y="915566"/>
            <a:ext cx="5780440" cy="432048"/>
          </a:xfrm>
          <a:prstGeom prst="wedgeRectCallout">
            <a:avLst>
              <a:gd name="adj1" fmla="val -24561"/>
              <a:gd name="adj2" fmla="val 191859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7. L’onglet « Main » doit s’ouvrir automatiquement. (Sinon, allez dans l’onglet « 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Projects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 » et double-cliquez sur « Main ».) « Main » contient votre modèle.</a:t>
            </a: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107503" y="1388322"/>
            <a:ext cx="1800201" cy="1330758"/>
          </a:xfrm>
          <a:prstGeom prst="wedgeRectCallout">
            <a:avLst>
              <a:gd name="adj1" fmla="val 98484"/>
              <a:gd name="adj2" fmla="val 132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8. Dans la suite, vous allez glisser-déposer des composants (Stock, Flow, …, Dimension) de l’onglet « Palette » vers « Main », puis…</a:t>
            </a: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113686" y="2847098"/>
            <a:ext cx="1794018" cy="936104"/>
          </a:xfrm>
          <a:prstGeom prst="wedgeRectCallout">
            <a:avLst>
              <a:gd name="adj1" fmla="val 312860"/>
              <a:gd name="adj2" fmla="val -136929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9. … le clic sur un composant de l’onglet « Main » affiche ses propriétés dans l’onglet « </a:t>
            </a:r>
            <a:r>
              <a:rPr lang="fr-FR" sz="1200" dirty="0" err="1">
                <a:solidFill>
                  <a:schemeClr val="tx1"/>
                </a:solidFill>
                <a:latin typeface="Arial"/>
                <a:cs typeface="Arial"/>
              </a:rPr>
              <a:t>Properties</a:t>
            </a:r>
            <a:r>
              <a:rPr lang="fr-FR" sz="1200" dirty="0">
                <a:solidFill>
                  <a:schemeClr val="tx1"/>
                </a:solidFill>
                <a:latin typeface="Arial"/>
                <a:cs typeface="Arial"/>
              </a:rPr>
              <a:t> »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107503" y="627534"/>
            <a:ext cx="8948793" cy="235017"/>
          </a:xfrm>
          <a:prstGeom prst="wedgeRectCallout">
            <a:avLst>
              <a:gd name="adj1" fmla="val -17345"/>
              <a:gd name="adj2" fmla="val -16743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6. Créez un nouveau modèle (File &gt; New &gt; Model) en indiquant votre H: avec le bouton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Browse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… », puis cliquez sur « Finish ».</a:t>
            </a:r>
          </a:p>
        </p:txBody>
      </p:sp>
    </p:spTree>
    <p:extLst>
      <p:ext uri="{BB962C8B-B14F-4D97-AF65-F5344CB8AC3E}">
        <p14:creationId xmlns:p14="http://schemas.microsoft.com/office/powerpoint/2010/main" val="138086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57463" y="1146091"/>
            <a:ext cx="3434817" cy="1884856"/>
          </a:xfrm>
          <a:prstGeom prst="rect">
            <a:avLst/>
          </a:prstGeo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7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b="1" i="1" smtClean="0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b="1" i="1" smtClean="0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(3/7)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4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ular Callout 7"/>
          <p:cNvSpPr/>
          <p:nvPr/>
        </p:nvSpPr>
        <p:spPr bwMode="auto">
          <a:xfrm>
            <a:off x="1187624" y="627534"/>
            <a:ext cx="2733399" cy="394216"/>
          </a:xfrm>
          <a:prstGeom prst="wedgeRectCallout">
            <a:avLst>
              <a:gd name="adj1" fmla="val 99738"/>
              <a:gd name="adj2" fmla="val 36939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11. Faites un glisser-déposer d’un Stock de Palette vers le Main.</a:t>
            </a:r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4928" y="3069432"/>
            <a:ext cx="3429000" cy="1971675"/>
          </a:xfrm>
          <a:prstGeom prst="rect">
            <a:avLst/>
          </a:prstGeom>
        </p:spPr>
      </p:pic>
      <p:sp>
        <p:nvSpPr>
          <p:cNvPr id="13" name="Rectangular Callout 12"/>
          <p:cNvSpPr/>
          <p:nvPr/>
        </p:nvSpPr>
        <p:spPr bwMode="auto">
          <a:xfrm>
            <a:off x="4091451" y="4011910"/>
            <a:ext cx="4440989" cy="1059582"/>
          </a:xfrm>
          <a:prstGeom prst="wedgeRectCallout">
            <a:avLst>
              <a:gd name="adj1" fmla="val -69663"/>
              <a:gd name="adj2" fmla="val 15339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15.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Si la connexion s’est bien faites alors :</a:t>
            </a:r>
          </a:p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(i) la flèche du flux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naissancesProies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doit suivre chaque déplacement du stock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et</a:t>
            </a:r>
            <a:br>
              <a:rPr lang="fr-FR" sz="1200" dirty="0">
                <a:solidFill>
                  <a:schemeClr val="tx1"/>
                </a:solidFill>
                <a:latin typeface="Arial"/>
              </a:rPr>
            </a:br>
            <a:r>
              <a:rPr lang="fr-FR" sz="1200" dirty="0">
                <a:solidFill>
                  <a:schemeClr val="tx1"/>
                </a:solidFill>
                <a:latin typeface="Arial"/>
              </a:rPr>
              <a:t>(ii) dans les propriétés du stock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, le champs (grisé) « d(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)/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dt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= » contient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.</a:t>
            </a:r>
          </a:p>
        </p:txBody>
      </p:sp>
      <p:sp>
        <p:nvSpPr>
          <p:cNvPr id="12" name="Rectangular Callout 11"/>
          <p:cNvSpPr/>
          <p:nvPr/>
        </p:nvSpPr>
        <p:spPr bwMode="auto">
          <a:xfrm>
            <a:off x="4572000" y="631271"/>
            <a:ext cx="4308849" cy="394216"/>
          </a:xfrm>
          <a:prstGeom prst="wedgeRectCallout">
            <a:avLst>
              <a:gd name="adj1" fmla="val -7982"/>
              <a:gd name="adj2" fmla="val 275281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12. Nommez 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ce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Stock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en remplaçant « stock » par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dans le « Name » de l’onglet </a:t>
            </a:r>
            <a:r>
              <a:rPr lang="fr-FR" sz="1200" dirty="0" err="1" smtClean="0">
                <a:solidFill>
                  <a:schemeClr val="tx1"/>
                </a:solidFill>
                <a:latin typeface="Arial"/>
              </a:rPr>
              <a:t>Properties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 et…</a:t>
            </a:r>
            <a:endParaRPr lang="fr-FR" sz="1200" dirty="0">
              <a:solidFill>
                <a:schemeClr val="tx1"/>
              </a:solidFill>
              <a:latin typeface="Arial"/>
            </a:endParaRPr>
          </a:p>
        </p:txBody>
      </p:sp>
      <p:sp>
        <p:nvSpPr>
          <p:cNvPr id="14" name="Rectangular Callout 13"/>
          <p:cNvSpPr/>
          <p:nvPr/>
        </p:nvSpPr>
        <p:spPr bwMode="auto">
          <a:xfrm>
            <a:off x="7224665" y="2238859"/>
            <a:ext cx="1656184" cy="629867"/>
          </a:xfrm>
          <a:prstGeom prst="wedgeRectCallout">
            <a:avLst>
              <a:gd name="adj1" fmla="val -87708"/>
              <a:gd name="adj2" fmla="val -8153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13. 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… mettez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sa « Initial value » à 1.9 (avec un point).</a:t>
            </a:r>
          </a:p>
        </p:txBody>
      </p:sp>
      <p:sp>
        <p:nvSpPr>
          <p:cNvPr id="16" name="Rectangular Callout 15"/>
          <p:cNvSpPr/>
          <p:nvPr/>
        </p:nvSpPr>
        <p:spPr bwMode="auto">
          <a:xfrm>
            <a:off x="4091451" y="3075806"/>
            <a:ext cx="4440989" cy="870841"/>
          </a:xfrm>
          <a:prstGeom prst="wedgeRectCallout">
            <a:avLst>
              <a:gd name="adj1" fmla="val -96381"/>
              <a:gd name="adj2" fmla="val 52558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14. Faites un glisser-déposer d’un Flow de Palette vers le Main et nommez-le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naissancesProies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». Cliquez sur le petit cercle entre l’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extrêmité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de la flèche et le nuage de 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droite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et, sans relâcher le bouton, connectez ce flux au stock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.</a:t>
            </a:r>
          </a:p>
        </p:txBody>
      </p:sp>
      <p:sp>
        <p:nvSpPr>
          <p:cNvPr id="17" name="Rectangular Callout 16"/>
          <p:cNvSpPr/>
          <p:nvPr/>
        </p:nvSpPr>
        <p:spPr bwMode="auto">
          <a:xfrm>
            <a:off x="3124200" y="42367"/>
            <a:ext cx="3248000" cy="479789"/>
          </a:xfrm>
          <a:prstGeom prst="wedgeRectCallout">
            <a:avLst>
              <a:gd name="adj1" fmla="val -1586"/>
              <a:gd name="adj2" fmla="val 4794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>
                <a:solidFill>
                  <a:schemeClr val="tx1"/>
                </a:solidFill>
                <a:latin typeface="Arial"/>
              </a:rPr>
              <a:t>10. Nous allons commencer par implémenter 𝑑</a:t>
            </a:r>
            <a:r>
              <a:rPr lang="fr-FR" sz="1200" i="1" dirty="0">
                <a:solidFill>
                  <a:schemeClr val="tx1"/>
                </a:solidFill>
                <a:latin typeface="Arial"/>
              </a:rPr>
              <a:t>x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(𝑡)/𝑑𝑡 = α  avec α = 0,666 et x(0) = 1,9</a:t>
            </a:r>
          </a:p>
        </p:txBody>
      </p:sp>
    </p:spTree>
    <p:extLst>
      <p:ext uri="{BB962C8B-B14F-4D97-AF65-F5344CB8AC3E}">
        <p14:creationId xmlns:p14="http://schemas.microsoft.com/office/powerpoint/2010/main" val="36536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03613" y="1995686"/>
            <a:ext cx="3352800" cy="19278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7504" y="672083"/>
            <a:ext cx="3429000" cy="1971675"/>
          </a:xfrm>
          <a:prstGeom prst="rect">
            <a:avLst/>
          </a:prstGeom>
        </p:spPr>
      </p:pic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8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(4/7)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5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ular Callout 10"/>
          <p:cNvSpPr/>
          <p:nvPr/>
        </p:nvSpPr>
        <p:spPr bwMode="auto">
          <a:xfrm>
            <a:off x="3635896" y="915566"/>
            <a:ext cx="5436096" cy="817460"/>
          </a:xfrm>
          <a:prstGeom prst="wedgeRectCallout">
            <a:avLst>
              <a:gd name="adj1" fmla="val -67412"/>
              <a:gd name="adj2" fmla="val 89882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17.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Ajoutez ce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parameter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dans le flux naissance Proies en sélectionnant ce flux, et, dans son champ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= », tapez « ALP » puis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Ctrl+barre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d’espace pour activer l’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auto-complétion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, et double-cliquez sur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dans la liste qui apparaît.</a:t>
            </a:r>
          </a:p>
        </p:txBody>
      </p:sp>
      <p:sp>
        <p:nvSpPr>
          <p:cNvPr id="9" name="Rectangular Callout 8"/>
          <p:cNvSpPr/>
          <p:nvPr/>
        </p:nvSpPr>
        <p:spPr bwMode="auto">
          <a:xfrm>
            <a:off x="3059832" y="123478"/>
            <a:ext cx="4968552" cy="394315"/>
          </a:xfrm>
          <a:prstGeom prst="wedgeRectCallout">
            <a:avLst>
              <a:gd name="adj1" fmla="val -86214"/>
              <a:gd name="adj2" fmla="val 261107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16.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Ajoutez un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Parameter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avec (i)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comme « Name » et (ii) « 0.666 » comme « Default value ».</a:t>
            </a: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107504" y="4083918"/>
            <a:ext cx="8948909" cy="648072"/>
          </a:xfrm>
          <a:prstGeom prst="wedgeRectCallout">
            <a:avLst>
              <a:gd name="adj1" fmla="val 38246"/>
              <a:gd name="adj2" fmla="val -144557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18.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L’ajout de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ajoute un message d’erreur (croix blanche sur fond rouge). Cliquez sur le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 que vous venez d’entrer par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auto-complétion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pour afficher un second message d’erreur rouge à côté du premier, cliquez sur ce second pour faire apparaître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Create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a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link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from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et cliquez dessus.</a:t>
            </a:r>
          </a:p>
        </p:txBody>
      </p:sp>
    </p:spTree>
    <p:extLst>
      <p:ext uri="{BB962C8B-B14F-4D97-AF65-F5344CB8AC3E}">
        <p14:creationId xmlns:p14="http://schemas.microsoft.com/office/powerpoint/2010/main" val="2628750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fld id="{3466D8FE-5733-7B45-8963-854D3AC5C96E}" type="slidenum">
              <a:rPr lang="fr-FR"/>
              <a:pPr>
                <a:defRPr/>
              </a:pPr>
              <a:t>9</a:t>
            </a:fld>
            <a:endParaRPr lang="fr-FR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itle 3"/>
              <p:cNvSpPr>
                <a:spLocks noGrp="1"/>
              </p:cNvSpPr>
              <p:nvPr>
                <p:ph type="title"/>
              </p:nvPr>
            </p:nvSpPr>
            <p:spPr bwMode="auto"/>
            <p:txBody>
              <a:bodyPr/>
              <a:lstStyle/>
              <a:p>
                <a:pPr>
                  <a:defRPr/>
                </a:pPr>
                <a14:m>
                  <m:oMath xmlns:m="http://schemas.openxmlformats.org/officeDocument/2006/math">
                    <m:r>
                      <a:rPr lang="fr-FR" i="1">
                        <a:latin typeface="Cambria Math" panose="02040503050406030204" pitchFamily="18" charset="0"/>
                      </a:rPr>
                      <m:t>𝟏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. </m:t>
                    </m:r>
                    <m:acc>
                      <m:accPr>
                        <m:chr m:val="̇"/>
                        <m:ctrlPr>
                          <a:rPr lang="fr-FR" i="1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fr-FR" i="1">
                            <a:latin typeface="Cambria Math" panose="02040503050406030204" pitchFamily="18" charset="0"/>
                          </a:rPr>
                          <m:t>𝒙</m:t>
                        </m:r>
                      </m:e>
                    </m:acc>
                    <m:r>
                      <a:rPr lang="fr-FR" i="1">
                        <a:latin typeface="Cambria Math" panose="02040503050406030204" pitchFamily="18" charset="0"/>
                      </a:rPr>
                      <m:t>=</m:t>
                    </m:r>
                    <m:r>
                      <m:rPr>
                        <m:sty m:val="p"/>
                      </m:rPr>
                      <a:rPr lang="el-GR" i="1">
                        <a:latin typeface="Cambria Math" panose="02040503050406030204" pitchFamily="18" charset="0"/>
                      </a:rPr>
                      <m:t>α</m:t>
                    </m:r>
                    <m:r>
                      <a:rPr lang="fr-FR" i="1">
                        <a:latin typeface="Cambria Math" panose="02040503050406030204" pitchFamily="18" charset="0"/>
                      </a:rPr>
                      <m:t>𝒙</m:t>
                    </m:r>
                  </m:oMath>
                </a14:m>
                <a:r>
                  <a:rPr lang="fr-FR" dirty="0"/>
                  <a:t> dans </a:t>
                </a:r>
                <a:r>
                  <a:rPr lang="fr-FR" dirty="0" err="1"/>
                  <a:t>AnyLogic</a:t>
                </a:r>
                <a:r>
                  <a:rPr lang="fr-FR" dirty="0"/>
                  <a:t> 8 (5/7)</a:t>
                </a:r>
              </a:p>
            </p:txBody>
          </p:sp>
        </mc:Choice>
        <mc:Fallback xmlns="">
          <p:sp>
            <p:nvSpPr>
              <p:cNvPr id="6" name="Title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 bwMode="auto">
              <a:blipFill rotWithShape="0">
                <a:blip r:embed="rId3"/>
                <a:stretch>
                  <a:fillRect t="-25714" b="-48571"/>
                </a:stretch>
              </a:blipFill>
            </p:spPr>
            <p:txBody>
              <a:bodyPr/>
              <a:lstStyle/>
              <a:p>
                <a:r>
                  <a:rPr lang="fr-FR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 bwMode="auto">
          <a:xfrm>
            <a:off x="5313346" y="699542"/>
            <a:ext cx="3429000" cy="1971675"/>
          </a:xfrm>
          <a:prstGeom prst="rect">
            <a:avLst/>
          </a:prstGeom>
        </p:spPr>
      </p:pic>
      <p:sp>
        <p:nvSpPr>
          <p:cNvPr id="9" name="Rectangular Callout 8"/>
          <p:cNvSpPr/>
          <p:nvPr/>
        </p:nvSpPr>
        <p:spPr bwMode="auto">
          <a:xfrm>
            <a:off x="3851920" y="51470"/>
            <a:ext cx="5076056" cy="446098"/>
          </a:xfrm>
          <a:prstGeom prst="wedgeRectCallout">
            <a:avLst>
              <a:gd name="adj1" fmla="val 7938"/>
              <a:gd name="adj2" fmla="val 270857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19.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L’étape </a:t>
            </a:r>
            <a:r>
              <a:rPr lang="fr-FR" sz="1200" dirty="0" smtClean="0">
                <a:solidFill>
                  <a:schemeClr val="tx1"/>
                </a:solidFill>
                <a:latin typeface="Arial"/>
              </a:rPr>
              <a:t>18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a créé un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link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 (flèche) représenté par une flèche du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Parameter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ALPHAtxReproductionProies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vers le Flow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naissanceProies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.</a:t>
            </a:r>
          </a:p>
        </p:txBody>
      </p:sp>
      <p:sp>
        <p:nvSpPr>
          <p:cNvPr id="10" name="Rectangular Callout 9"/>
          <p:cNvSpPr/>
          <p:nvPr/>
        </p:nvSpPr>
        <p:spPr bwMode="auto">
          <a:xfrm>
            <a:off x="111774" y="607960"/>
            <a:ext cx="4028178" cy="718762"/>
          </a:xfrm>
          <a:prstGeom prst="wedgeRectCallout">
            <a:avLst>
              <a:gd name="adj1" fmla="val 109595"/>
              <a:gd name="adj2" fmla="val -1429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20.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Pour exécuter le dernier modèle exécuté, cliquez sur le triangle blanc dans un cercle vert (ou sur le triangle vers le bas à sa droite pour lancer un autre modèle).</a:t>
            </a:r>
          </a:p>
        </p:txBody>
      </p:sp>
      <p:sp>
        <p:nvSpPr>
          <p:cNvPr id="11" name="Rectangular Callout 10"/>
          <p:cNvSpPr/>
          <p:nvPr/>
        </p:nvSpPr>
        <p:spPr bwMode="auto">
          <a:xfrm>
            <a:off x="107430" y="1363642"/>
            <a:ext cx="4032522" cy="704052"/>
          </a:xfrm>
          <a:prstGeom prst="wedgeRectCallout">
            <a:avLst>
              <a:gd name="adj1" fmla="val 82594"/>
              <a:gd name="adj2" fmla="val -33535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21.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Pour exécuter votre modèle, une alternative est d’aller dans l’onglet « 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Projects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 », de cliquer-droit sur le nom de votre modèle et de sélectionner « Run ».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087724" y="3062648"/>
            <a:ext cx="2155984" cy="1560195"/>
          </a:xfrm>
          <a:prstGeom prst="rect">
            <a:avLst/>
          </a:prstGeom>
        </p:spPr>
      </p:pic>
      <p:sp>
        <p:nvSpPr>
          <p:cNvPr id="12" name="Rectangular Callout 11"/>
          <p:cNvSpPr/>
          <p:nvPr/>
        </p:nvSpPr>
        <p:spPr bwMode="auto">
          <a:xfrm>
            <a:off x="107430" y="2431808"/>
            <a:ext cx="2016034" cy="418760"/>
          </a:xfrm>
          <a:prstGeom prst="wedgeRectCallout">
            <a:avLst>
              <a:gd name="adj1" fmla="val 54313"/>
              <a:gd name="adj2" fmla="val 439386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22.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Cliquez sur le triangle pour lancer la simulation.</a:t>
            </a:r>
          </a:p>
        </p:txBody>
      </p:sp>
      <p:sp>
        <p:nvSpPr>
          <p:cNvPr id="13" name="Rectangular Callout 12"/>
          <p:cNvSpPr/>
          <p:nvPr/>
        </p:nvSpPr>
        <p:spPr bwMode="auto">
          <a:xfrm>
            <a:off x="3205124" y="2427734"/>
            <a:ext cx="1870932" cy="396858"/>
          </a:xfrm>
          <a:prstGeom prst="wedgeRectCallout">
            <a:avLst>
              <a:gd name="adj1" fmla="val -36169"/>
              <a:gd name="adj2" fmla="val 347509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23.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Le nombre de proies </a:t>
            </a:r>
            <a:r>
              <a:rPr lang="fr-FR" sz="1200" dirty="0" err="1">
                <a:solidFill>
                  <a:schemeClr val="tx1"/>
                </a:solidFill>
                <a:latin typeface="Arial"/>
              </a:rPr>
              <a:t>Xproies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 augmente.</a:t>
            </a:r>
          </a:p>
        </p:txBody>
      </p:sp>
      <p:sp>
        <p:nvSpPr>
          <p:cNvPr id="15" name="Rectangular Callout 14"/>
          <p:cNvSpPr/>
          <p:nvPr/>
        </p:nvSpPr>
        <p:spPr bwMode="auto">
          <a:xfrm>
            <a:off x="4604231" y="3772229"/>
            <a:ext cx="3428999" cy="555727"/>
          </a:xfrm>
          <a:prstGeom prst="wedgeRectCallout">
            <a:avLst>
              <a:gd name="adj1" fmla="val -93702"/>
              <a:gd name="adj2" fmla="val 78174"/>
            </a:avLst>
          </a:prstGeom>
          <a:noFill/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anchorCtr="1"/>
          <a:lstStyle/>
          <a:p>
            <a:pPr algn="ctr" defTabSz="342900">
              <a:tabLst>
                <a:tab pos="627063" algn="l"/>
                <a:tab pos="1522413" algn="l"/>
                <a:tab pos="7981950" algn="r"/>
              </a:tabLst>
              <a:defRPr/>
            </a:pPr>
            <a:r>
              <a:rPr lang="fr-FR" sz="1200" dirty="0" smtClean="0">
                <a:solidFill>
                  <a:schemeClr val="tx1"/>
                </a:solidFill>
                <a:latin typeface="Arial"/>
              </a:rPr>
              <a:t>24. </a:t>
            </a:r>
            <a:r>
              <a:rPr lang="fr-FR" sz="1200" dirty="0">
                <a:solidFill>
                  <a:schemeClr val="tx1"/>
                </a:solidFill>
                <a:latin typeface="Arial"/>
              </a:rPr>
              <a:t>Vous pouvez accélérer/ralentir la simulation (x1, x2, … jusqu’à « Virtual » qui simule aussi vite que le permet votre machine).</a:t>
            </a:r>
          </a:p>
        </p:txBody>
      </p:sp>
    </p:spTree>
    <p:extLst>
      <p:ext uri="{BB962C8B-B14F-4D97-AF65-F5344CB8AC3E}">
        <p14:creationId xmlns:p14="http://schemas.microsoft.com/office/powerpoint/2010/main" val="454681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dele-PPT-insitutionnel-2014">
  <a:themeElements>
    <a:clrScheme name="Avantage">
      <a:dk1>
        <a:sysClr val="windowText" lastClr="000000"/>
      </a:dk1>
      <a:lt1>
        <a:sysClr val="window" lastClr="FFFFFF"/>
      </a:lt1>
      <a:dk2>
        <a:srgbClr val="2B142D"/>
      </a:dk2>
      <a:lt2>
        <a:srgbClr val="C3AFCC"/>
      </a:lt2>
      <a:accent1>
        <a:srgbClr val="663366"/>
      </a:accent1>
      <a:accent2>
        <a:srgbClr val="330F42"/>
      </a:accent2>
      <a:accent3>
        <a:srgbClr val="666699"/>
      </a:accent3>
      <a:accent4>
        <a:srgbClr val="999966"/>
      </a:accent4>
      <a:accent5>
        <a:srgbClr val="F7901E"/>
      </a:accent5>
      <a:accent6>
        <a:srgbClr val="A3A101"/>
      </a:accent6>
      <a:hlink>
        <a:srgbClr val="BC5FBC"/>
      </a:hlink>
      <a:folHlink>
        <a:srgbClr val="9775A7"/>
      </a:folHlink>
    </a:clrScheme>
    <a:fontScheme name="Bureau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Bureau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Arial"/>
        <a:cs typeface="Arial"/>
      </a:majorFont>
      <a:minorFont>
        <a:latin typeface="Calibri"/>
        <a:ea typeface="Arial"/>
        <a:cs typeface="Arial"/>
      </a:minorFont>
    </a:fontScheme>
    <a:fmtScheme name="Bureau">
      <a:fillStyleLst>
        <a:solidFill>
          <a:schemeClr val="phClr"/>
        </a:solidFill>
        <a:gradFill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/>
        </a:gradFill>
        <a:gradFill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/>
        </a:gradFill>
      </a:bgFillStyleLst>
    </a:fmtScheme>
  </a:themeElements>
  <a:objectDefaults>
    <a:spDef>
      <a:spPr bwMode="auto"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 bwMode="auto"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Modele-PPT-insitutionnel-2014</Template>
  <TotalTime>1260</TotalTime>
  <Words>1146</Words>
  <Application>Microsoft Office PowerPoint</Application>
  <DocSecurity>0</DocSecurity>
  <PresentationFormat>On-screen Show (16:9)</PresentationFormat>
  <Paragraphs>239</Paragraphs>
  <Slides>16</Slides>
  <Notes>8</Notes>
  <HiddenSlides>1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0" baseType="lpstr">
      <vt:lpstr>Arial</vt:lpstr>
      <vt:lpstr>Calibri</vt:lpstr>
      <vt:lpstr>Cambria Math</vt:lpstr>
      <vt:lpstr>Modele-PPT-insitutionnel-2014</vt:lpstr>
      <vt:lpstr>Ecologie industrielle et économie circulaire GI-4-EIE-S2 2022-23</vt:lpstr>
      <vt:lpstr>Aujourd’hui</vt:lpstr>
      <vt:lpstr>Introduction</vt:lpstr>
      <vt:lpstr>1. Equation différentielle x ̇=αx</vt:lpstr>
      <vt:lpstr>1. x ̇=αx dans AnyLogic 8 (1/7)</vt:lpstr>
      <vt:lpstr>1. x ̇=αx dans AnyLogic 8 (2/7)</vt:lpstr>
      <vt:lpstr>1. x ̇=αx dans AnyLogic 8 (3/7)</vt:lpstr>
      <vt:lpstr>1. x ̇=αx dans AnyLogic 8 (4/7)</vt:lpstr>
      <vt:lpstr>1. x ̇=αx dans AnyLogic 8 (5/7)</vt:lpstr>
      <vt:lpstr>1. x ̇=αx dans AnyLogic 8 (6/7)</vt:lpstr>
      <vt:lpstr>1. x ̇=αx dans AnyLogic 8 (7/7)</vt:lpstr>
      <vt:lpstr>2. Lotka-Volterra : Introduction au modèle proies-prédateurs</vt:lpstr>
      <vt:lpstr>2. Lotka-Volterra : Introduction au modèle proies-prédateurs</vt:lpstr>
      <vt:lpstr>3. Modèle World3 : Vue générale</vt:lpstr>
      <vt:lpstr>4. Modèle World3 : Travail à faire</vt:lpstr>
      <vt:lpstr>3. Modèle à compartiments : SIR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subject/>
  <dc:creator>Utilisateur de Microsoft Office</dc:creator>
  <cp:keywords/>
  <dc:description/>
  <cp:lastModifiedBy>Microsoft account</cp:lastModifiedBy>
  <cp:revision>414</cp:revision>
  <cp:lastPrinted>2023-03-10T16:20:57Z</cp:lastPrinted>
  <dcterms:created xsi:type="dcterms:W3CDTF">2017-03-27T07:31:07Z</dcterms:created>
  <dcterms:modified xsi:type="dcterms:W3CDTF">2024-05-14T08:05:38Z</dcterms:modified>
  <cp:category/>
  <dc:identifier/>
  <cp:contentStatus/>
  <dc:language/>
  <cp:version/>
</cp:coreProperties>
</file>