
<file path=[Content_Types].xml><?xml version="1.0" encoding="utf-8"?>
<Types xmlns="http://schemas.openxmlformats.org/package/2006/content-types">
  <Default Extension="avi" ContentType="video/x-msvideo"/>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9"/>
  </p:notesMasterIdLst>
  <p:handoutMasterIdLst>
    <p:handoutMasterId r:id="rId70"/>
  </p:handoutMasterIdLst>
  <p:sldIdLst>
    <p:sldId id="343" r:id="rId2"/>
    <p:sldId id="257" r:id="rId3"/>
    <p:sldId id="259" r:id="rId4"/>
    <p:sldId id="258" r:id="rId5"/>
    <p:sldId id="345" r:id="rId6"/>
    <p:sldId id="344" r:id="rId7"/>
    <p:sldId id="348" r:id="rId8"/>
    <p:sldId id="351" r:id="rId9"/>
    <p:sldId id="349" r:id="rId10"/>
    <p:sldId id="350" r:id="rId11"/>
    <p:sldId id="352" r:id="rId12"/>
    <p:sldId id="353" r:id="rId13"/>
    <p:sldId id="354" r:id="rId14"/>
    <p:sldId id="286" r:id="rId15"/>
    <p:sldId id="283" r:id="rId16"/>
    <p:sldId id="284" r:id="rId17"/>
    <p:sldId id="285" r:id="rId18"/>
    <p:sldId id="268" r:id="rId19"/>
    <p:sldId id="282" r:id="rId20"/>
    <p:sldId id="288" r:id="rId21"/>
    <p:sldId id="271" r:id="rId22"/>
    <p:sldId id="274" r:id="rId23"/>
    <p:sldId id="275" r:id="rId24"/>
    <p:sldId id="276" r:id="rId25"/>
    <p:sldId id="272" r:id="rId26"/>
    <p:sldId id="281" r:id="rId27"/>
    <p:sldId id="273" r:id="rId28"/>
    <p:sldId id="277" r:id="rId29"/>
    <p:sldId id="280" r:id="rId30"/>
    <p:sldId id="278" r:id="rId31"/>
    <p:sldId id="279" r:id="rId32"/>
    <p:sldId id="342" r:id="rId33"/>
    <p:sldId id="289" r:id="rId34"/>
    <p:sldId id="290" r:id="rId35"/>
    <p:sldId id="313" r:id="rId36"/>
    <p:sldId id="320" r:id="rId37"/>
    <p:sldId id="321" r:id="rId38"/>
    <p:sldId id="322" r:id="rId39"/>
    <p:sldId id="323" r:id="rId40"/>
    <p:sldId id="324" r:id="rId41"/>
    <p:sldId id="314" r:id="rId42"/>
    <p:sldId id="315" r:id="rId43"/>
    <p:sldId id="325" r:id="rId44"/>
    <p:sldId id="326" r:id="rId45"/>
    <p:sldId id="301" r:id="rId46"/>
    <p:sldId id="327" r:id="rId47"/>
    <p:sldId id="300" r:id="rId48"/>
    <p:sldId id="303" r:id="rId49"/>
    <p:sldId id="302" r:id="rId50"/>
    <p:sldId id="304" r:id="rId51"/>
    <p:sldId id="305" r:id="rId52"/>
    <p:sldId id="306" r:id="rId53"/>
    <p:sldId id="307" r:id="rId54"/>
    <p:sldId id="308" r:id="rId55"/>
    <p:sldId id="328" r:id="rId56"/>
    <p:sldId id="330" r:id="rId57"/>
    <p:sldId id="334" r:id="rId58"/>
    <p:sldId id="346" r:id="rId59"/>
    <p:sldId id="347" r:id="rId60"/>
    <p:sldId id="332" r:id="rId61"/>
    <p:sldId id="339" r:id="rId62"/>
    <p:sldId id="333" r:id="rId63"/>
    <p:sldId id="335" r:id="rId64"/>
    <p:sldId id="337" r:id="rId65"/>
    <p:sldId id="336" r:id="rId66"/>
    <p:sldId id="338" r:id="rId67"/>
    <p:sldId id="340" r:id="rId68"/>
  </p:sldIdLst>
  <p:sldSz cx="9144000" cy="6858000" type="screen4x3"/>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8" userDrawn="1">
          <p15:clr>
            <a:srgbClr val="A4A3A4"/>
          </p15:clr>
        </p15:guide>
        <p15:guide id="2" pos="9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eline Bourdon" initials="AB" lastIdx="1" clrIdx="0">
    <p:extLst>
      <p:ext uri="{19B8F6BF-5375-455C-9EA6-DF929625EA0E}">
        <p15:presenceInfo xmlns:p15="http://schemas.microsoft.com/office/powerpoint/2012/main" userId="S-1-5-21-515967899-789336058-1060284298-85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DC"/>
    <a:srgbClr val="6E0740"/>
    <a:srgbClr val="026CD8"/>
    <a:srgbClr val="0157AE"/>
    <a:srgbClr val="995179"/>
    <a:srgbClr val="F4F0FD"/>
    <a:srgbClr val="CBA6BB"/>
    <a:srgbClr val="FFFFFF"/>
    <a:srgbClr val="014B99"/>
    <a:srgbClr val="004B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88851" autoAdjust="0"/>
  </p:normalViewPr>
  <p:slideViewPr>
    <p:cSldViewPr snapToGrid="0" showGuides="1">
      <p:cViewPr varScale="1">
        <p:scale>
          <a:sx n="98" d="100"/>
          <a:sy n="98" d="100"/>
        </p:scale>
        <p:origin x="2010" y="90"/>
      </p:cViewPr>
      <p:guideLst>
        <p:guide orient="horz" pos="4088"/>
        <p:guide pos="90"/>
      </p:guideLst>
    </p:cSldViewPr>
  </p:slideViewPr>
  <p:notesTextViewPr>
    <p:cViewPr>
      <p:scale>
        <a:sx n="1" d="1"/>
        <a:sy n="1" d="1"/>
      </p:scale>
      <p:origin x="0" y="0"/>
    </p:cViewPr>
  </p:notesTextViewPr>
  <p:sorterViewPr>
    <p:cViewPr varScale="1">
      <p:scale>
        <a:sx n="100" d="100"/>
        <a:sy n="100" d="100"/>
      </p:scale>
      <p:origin x="0" y="-624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D57B74FD-722C-4852-9434-CE8C9BC56680}" type="datetimeFigureOut">
              <a:rPr lang="fr-FR" smtClean="0"/>
              <a:t>09/02/2026</a:t>
            </a:fld>
            <a:endParaRPr lang="fr-FR"/>
          </a:p>
        </p:txBody>
      </p:sp>
      <p:sp>
        <p:nvSpPr>
          <p:cNvPr id="4" name="Espace réservé du pied de page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0109097A-E97B-4D8A-9E96-F0D8E71C5D3A}" type="slidenum">
              <a:rPr lang="fr-FR" smtClean="0"/>
              <a:t>‹N°›</a:t>
            </a:fld>
            <a:endParaRPr lang="fr-FR"/>
          </a:p>
        </p:txBody>
      </p:sp>
    </p:spTree>
    <p:extLst>
      <p:ext uri="{BB962C8B-B14F-4D97-AF65-F5344CB8AC3E}">
        <p14:creationId xmlns:p14="http://schemas.microsoft.com/office/powerpoint/2010/main" val="21087757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22DE7438-2977-4175-B700-B4B63780C801}" type="datetimeFigureOut">
              <a:rPr lang="fr-FR" smtClean="0"/>
              <a:t>09/02/2026</a:t>
            </a:fld>
            <a:endParaRPr lang="fr-FR"/>
          </a:p>
        </p:txBody>
      </p:sp>
      <p:sp>
        <p:nvSpPr>
          <p:cNvPr id="4" name="Espace réservé de l'image des diapositives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69E93F6-D52B-4D06-8E57-7F17050C3BD7}" type="slidenum">
              <a:rPr lang="fr-FR" smtClean="0"/>
              <a:t>‹N°›</a:t>
            </a:fld>
            <a:endParaRPr lang="fr-FR"/>
          </a:p>
        </p:txBody>
      </p:sp>
    </p:spTree>
    <p:extLst>
      <p:ext uri="{BB962C8B-B14F-4D97-AF65-F5344CB8AC3E}">
        <p14:creationId xmlns:p14="http://schemas.microsoft.com/office/powerpoint/2010/main" val="2354120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69E93F6-D52B-4D06-8E57-7F17050C3BD7}" type="slidenum">
              <a:rPr lang="fr-FR" smtClean="0"/>
              <a:t>22</a:t>
            </a:fld>
            <a:endParaRPr lang="fr-FR"/>
          </a:p>
        </p:txBody>
      </p:sp>
    </p:spTree>
    <p:extLst>
      <p:ext uri="{BB962C8B-B14F-4D97-AF65-F5344CB8AC3E}">
        <p14:creationId xmlns:p14="http://schemas.microsoft.com/office/powerpoint/2010/main" val="417050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69E93F6-D52B-4D06-8E57-7F17050C3BD7}" type="slidenum">
              <a:rPr lang="fr-FR" smtClean="0"/>
              <a:t>37</a:t>
            </a:fld>
            <a:endParaRPr lang="fr-FR"/>
          </a:p>
        </p:txBody>
      </p:sp>
    </p:spTree>
    <p:extLst>
      <p:ext uri="{BB962C8B-B14F-4D97-AF65-F5344CB8AC3E}">
        <p14:creationId xmlns:p14="http://schemas.microsoft.com/office/powerpoint/2010/main" val="584027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69E93F6-D52B-4D06-8E57-7F17050C3BD7}" type="slidenum">
              <a:rPr lang="fr-FR" smtClean="0"/>
              <a:t>41</a:t>
            </a:fld>
            <a:endParaRPr lang="fr-FR"/>
          </a:p>
        </p:txBody>
      </p:sp>
    </p:spTree>
    <p:extLst>
      <p:ext uri="{BB962C8B-B14F-4D97-AF65-F5344CB8AC3E}">
        <p14:creationId xmlns:p14="http://schemas.microsoft.com/office/powerpoint/2010/main" val="2376734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69E93F6-D52B-4D06-8E57-7F17050C3BD7}" type="slidenum">
              <a:rPr lang="fr-FR" smtClean="0"/>
              <a:t>42</a:t>
            </a:fld>
            <a:endParaRPr lang="fr-FR"/>
          </a:p>
        </p:txBody>
      </p:sp>
    </p:spTree>
    <p:extLst>
      <p:ext uri="{BB962C8B-B14F-4D97-AF65-F5344CB8AC3E}">
        <p14:creationId xmlns:p14="http://schemas.microsoft.com/office/powerpoint/2010/main" val="350710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69E93F6-D52B-4D06-8E57-7F17050C3BD7}" type="slidenum">
              <a:rPr lang="fr-FR" smtClean="0"/>
              <a:t>60</a:t>
            </a:fld>
            <a:endParaRPr lang="fr-FR"/>
          </a:p>
        </p:txBody>
      </p:sp>
    </p:spTree>
    <p:extLst>
      <p:ext uri="{BB962C8B-B14F-4D97-AF65-F5344CB8AC3E}">
        <p14:creationId xmlns:p14="http://schemas.microsoft.com/office/powerpoint/2010/main" val="2995200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_BMC">
    <p:spTree>
      <p:nvGrpSpPr>
        <p:cNvPr id="1" name=""/>
        <p:cNvGrpSpPr/>
        <p:nvPr/>
      </p:nvGrpSpPr>
      <p:grpSpPr>
        <a:xfrm>
          <a:off x="0" y="0"/>
          <a:ext cx="0" cy="0"/>
          <a:chOff x="0" y="0"/>
          <a:chExt cx="0" cy="0"/>
        </a:xfrm>
      </p:grpSpPr>
      <p:pic>
        <p:nvPicPr>
          <p:cNvPr id="10" name="Picture 4" descr="S:\serv_com\01_CHARTE-INSA-Rennes\2014\08_Modèles-PPT\Triangle-bas.eps"/>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b="42646"/>
          <a:stretch/>
        </p:blipFill>
        <p:spPr bwMode="auto">
          <a:xfrm>
            <a:off x="2708275" y="6388492"/>
            <a:ext cx="1944216" cy="469508"/>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Pentagone 10"/>
          <p:cNvSpPr/>
          <p:nvPr userDrawn="1"/>
        </p:nvSpPr>
        <p:spPr>
          <a:xfrm rot="16200000">
            <a:off x="4110669" y="-1147016"/>
            <a:ext cx="3922107" cy="616779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32000"/>
                </a:srgbClr>
              </a:gs>
              <a:gs pos="100000">
                <a:schemeClr val="bg1">
                  <a:alpha val="32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3" name="Losange 11"/>
          <p:cNvSpPr/>
          <p:nvPr userDrawn="1"/>
        </p:nvSpPr>
        <p:spPr>
          <a:xfrm>
            <a:off x="6195758" y="-24175"/>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14000"/>
                </a:schemeClr>
              </a:gs>
              <a:gs pos="100000">
                <a:srgbClr val="9D1747">
                  <a:alpha val="14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4" name="Triangle isocèle 13"/>
          <p:cNvSpPr/>
          <p:nvPr userDrawn="1"/>
        </p:nvSpPr>
        <p:spPr>
          <a:xfrm rot="16200000">
            <a:off x="7020500" y="344602"/>
            <a:ext cx="2063438" cy="2183562"/>
          </a:xfrm>
          <a:prstGeom prst="triangle">
            <a:avLst/>
          </a:prstGeom>
          <a:gradFill flip="none" rotWithShape="1">
            <a:gsLst>
              <a:gs pos="0">
                <a:srgbClr val="9D1747">
                  <a:alpha val="46000"/>
                </a:srgbClr>
              </a:gs>
              <a:gs pos="100000">
                <a:srgbClr val="FFFFFF">
                  <a:alpha val="16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4" name="Espace réservé de la date 3"/>
          <p:cNvSpPr>
            <a:spLocks noGrp="1"/>
          </p:cNvSpPr>
          <p:nvPr>
            <p:ph type="dt" sz="half" idx="10"/>
          </p:nvPr>
        </p:nvSpPr>
        <p:spPr>
          <a:xfrm>
            <a:off x="260625" y="6393653"/>
            <a:ext cx="2133600" cy="365125"/>
          </a:xfrm>
          <a:prstGeom prst="rect">
            <a:avLst/>
          </a:prstGeom>
        </p:spPr>
        <p:txBody>
          <a:bodyPr/>
          <a:lstStyle>
            <a:lvl1pPr>
              <a:defRPr sz="1100">
                <a:solidFill>
                  <a:srgbClr val="000000"/>
                </a:solidFill>
              </a:defRPr>
            </a:lvl1pPr>
          </a:lstStyle>
          <a:p>
            <a:pPr defTabSz="457200"/>
            <a:endParaRPr lang="fr-FR"/>
          </a:p>
        </p:txBody>
      </p:sp>
      <p:pic>
        <p:nvPicPr>
          <p:cNvPr id="5" name="Image 4"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1955" y="360000"/>
            <a:ext cx="2306320" cy="502920"/>
          </a:xfrm>
          <a:prstGeom prst="rect">
            <a:avLst/>
          </a:prstGeom>
        </p:spPr>
      </p:pic>
      <p:sp>
        <p:nvSpPr>
          <p:cNvPr id="18" name="Triangle isocèle 17"/>
          <p:cNvSpPr/>
          <p:nvPr userDrawn="1"/>
        </p:nvSpPr>
        <p:spPr>
          <a:xfrm rot="5400000">
            <a:off x="125760" y="1170310"/>
            <a:ext cx="4320480" cy="4572000"/>
          </a:xfrm>
          <a:prstGeom prst="triangle">
            <a:avLst/>
          </a:prstGeom>
          <a:solidFill>
            <a:srgbClr val="9D1747">
              <a:alpha val="7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9" name="Triangle isocèle 18"/>
          <p:cNvSpPr/>
          <p:nvPr userDrawn="1"/>
        </p:nvSpPr>
        <p:spPr>
          <a:xfrm rot="5400000">
            <a:off x="125760" y="782960"/>
            <a:ext cx="4320480" cy="4572000"/>
          </a:xfrm>
          <a:prstGeom prst="triangle">
            <a:avLst/>
          </a:prstGeom>
          <a:gradFill flip="none" rotWithShape="1">
            <a:gsLst>
              <a:gs pos="100000">
                <a:srgbClr val="9D1747">
                  <a:alpha val="80000"/>
                </a:srgbClr>
              </a:gs>
              <a:gs pos="0">
                <a:srgbClr val="FFFFFF">
                  <a:alpha val="36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pic>
        <p:nvPicPr>
          <p:cNvPr id="22" name="Image 21" descr="032_XW9K4492.jpg"/>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539552" y="801411"/>
            <a:ext cx="8997696" cy="4512235"/>
          </a:xfrm>
          <a:prstGeom prst="rect">
            <a:avLst/>
          </a:prstGeom>
          <a:effectLst>
            <a:softEdge rad="1270000"/>
          </a:effectLst>
        </p:spPr>
      </p:pic>
      <p:pic>
        <p:nvPicPr>
          <p:cNvPr id="23" name="Image 2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51948" y="6373504"/>
            <a:ext cx="720080" cy="320905"/>
          </a:xfrm>
          <a:prstGeom prst="rect">
            <a:avLst/>
          </a:prstGeom>
        </p:spPr>
      </p:pic>
      <p:sp>
        <p:nvSpPr>
          <p:cNvPr id="15" name="Titre 1"/>
          <p:cNvSpPr>
            <a:spLocks noGrp="1"/>
          </p:cNvSpPr>
          <p:nvPr>
            <p:ph type="ctrTitle"/>
          </p:nvPr>
        </p:nvSpPr>
        <p:spPr>
          <a:xfrm>
            <a:off x="2708275" y="4384655"/>
            <a:ext cx="6159500" cy="644549"/>
          </a:xfrm>
          <a:prstGeom prst="rect">
            <a:avLst/>
          </a:prstGeom>
        </p:spPr>
        <p:txBody>
          <a:bodyPr>
            <a:normAutofit/>
          </a:bodyPr>
          <a:lstStyle>
            <a:lvl1pPr algn="l">
              <a:defRPr sz="3600" b="1">
                <a:solidFill>
                  <a:srgbClr val="000000"/>
                </a:solidFill>
                <a:latin typeface="Arial"/>
                <a:cs typeface="Arial"/>
              </a:defRPr>
            </a:lvl1pPr>
          </a:lstStyle>
          <a:p>
            <a:r>
              <a:rPr lang="fr-FR"/>
              <a:t>Modifiez le style du titre</a:t>
            </a:r>
            <a:endParaRPr lang="fr-FR" dirty="0"/>
          </a:p>
        </p:txBody>
      </p:sp>
      <p:sp>
        <p:nvSpPr>
          <p:cNvPr id="16" name="Sous-titre 2"/>
          <p:cNvSpPr>
            <a:spLocks noGrp="1"/>
          </p:cNvSpPr>
          <p:nvPr>
            <p:ph type="subTitle" idx="1" hasCustomPrompt="1"/>
          </p:nvPr>
        </p:nvSpPr>
        <p:spPr>
          <a:xfrm>
            <a:off x="2708275" y="5033779"/>
            <a:ext cx="6159500" cy="466913"/>
          </a:xfrm>
          <a:prstGeom prst="rect">
            <a:avLst/>
          </a:prstGeom>
        </p:spPr>
        <p:txBody>
          <a:bodyPr>
            <a:normAutofit/>
          </a:bodyPr>
          <a:lstStyle>
            <a:lvl1pPr marL="0" indent="0" algn="l">
              <a:buNone/>
              <a:defRPr sz="2800" b="1">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sous-titres du masque</a:t>
            </a:r>
          </a:p>
        </p:txBody>
      </p:sp>
      <p:sp>
        <p:nvSpPr>
          <p:cNvPr id="17" name="Espace réservé du texte 6"/>
          <p:cNvSpPr>
            <a:spLocks noGrp="1"/>
          </p:cNvSpPr>
          <p:nvPr>
            <p:ph type="body" sz="quarter" idx="11" hasCustomPrompt="1"/>
          </p:nvPr>
        </p:nvSpPr>
        <p:spPr>
          <a:xfrm>
            <a:off x="2708275" y="5711296"/>
            <a:ext cx="6159500" cy="398462"/>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Auteur(s)</a:t>
            </a:r>
          </a:p>
        </p:txBody>
      </p:sp>
    </p:spTree>
    <p:extLst>
      <p:ext uri="{BB962C8B-B14F-4D97-AF65-F5344CB8AC3E}">
        <p14:creationId xmlns:p14="http://schemas.microsoft.com/office/powerpoint/2010/main" val="3258991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re &amp; contenu">
    <p:bg>
      <p:bgRef idx="1001">
        <a:schemeClr val="bg1"/>
      </p:bgRef>
    </p:bg>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88339353-86E8-5F4C-8AAE-A8CC29CA3CDD}"/>
              </a:ext>
            </a:extLst>
          </p:cNvPr>
          <p:cNvGrpSpPr/>
          <p:nvPr/>
        </p:nvGrpSpPr>
        <p:grpSpPr>
          <a:xfrm rot="5400000">
            <a:off x="7736052" y="-1940142"/>
            <a:ext cx="3514831" cy="1836454"/>
            <a:chOff x="3416300" y="1562100"/>
            <a:chExt cx="5361017" cy="3734749"/>
          </a:xfrm>
        </p:grpSpPr>
        <p:sp>
          <p:nvSpPr>
            <p:cNvPr id="13" name="Forme libre 12">
              <a:extLst>
                <a:ext uri="{FF2B5EF4-FFF2-40B4-BE49-F238E27FC236}">
                  <a16:creationId xmlns:a16="http://schemas.microsoft.com/office/drawing/2014/main" id="{2CF4CD20-33AC-084A-A220-BACC7195E0A9}"/>
                </a:ext>
              </a:extLst>
            </p:cNvPr>
            <p:cNvSpPr/>
            <p:nvPr/>
          </p:nvSpPr>
          <p:spPr>
            <a:xfrm>
              <a:off x="3416300"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 name="Forme libre 13">
              <a:extLst>
                <a:ext uri="{FF2B5EF4-FFF2-40B4-BE49-F238E27FC236}">
                  <a16:creationId xmlns:a16="http://schemas.microsoft.com/office/drawing/2014/main" id="{7E9F8D44-95DB-8D43-8AF3-6CE31D8B0330}"/>
                </a:ext>
              </a:extLst>
            </p:cNvPr>
            <p:cNvSpPr/>
            <p:nvPr/>
          </p:nvSpPr>
          <p:spPr>
            <a:xfrm>
              <a:off x="346589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 name="Forme libre 14">
              <a:extLst>
                <a:ext uri="{FF2B5EF4-FFF2-40B4-BE49-F238E27FC236}">
                  <a16:creationId xmlns:a16="http://schemas.microsoft.com/office/drawing/2014/main" id="{2563C85F-D919-7943-A6AE-95DD8BCA65BE}"/>
                </a:ext>
              </a:extLst>
            </p:cNvPr>
            <p:cNvSpPr/>
            <p:nvPr/>
          </p:nvSpPr>
          <p:spPr>
            <a:xfrm>
              <a:off x="3416300"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 name="Forme libre 15">
              <a:extLst>
                <a:ext uri="{FF2B5EF4-FFF2-40B4-BE49-F238E27FC236}">
                  <a16:creationId xmlns:a16="http://schemas.microsoft.com/office/drawing/2014/main" id="{350E9F83-085A-B643-80D7-A4BA87E9955C}"/>
                </a:ext>
              </a:extLst>
            </p:cNvPr>
            <p:cNvSpPr/>
            <p:nvPr/>
          </p:nvSpPr>
          <p:spPr>
            <a:xfrm>
              <a:off x="346589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 name="Forme libre 16">
              <a:extLst>
                <a:ext uri="{FF2B5EF4-FFF2-40B4-BE49-F238E27FC236}">
                  <a16:creationId xmlns:a16="http://schemas.microsoft.com/office/drawing/2014/main" id="{D5A61D9E-AD76-D947-A780-2711FB028ABD}"/>
                </a:ext>
              </a:extLst>
            </p:cNvPr>
            <p:cNvSpPr/>
            <p:nvPr/>
          </p:nvSpPr>
          <p:spPr>
            <a:xfrm>
              <a:off x="3416300"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 name="Forme libre 17">
              <a:extLst>
                <a:ext uri="{FF2B5EF4-FFF2-40B4-BE49-F238E27FC236}">
                  <a16:creationId xmlns:a16="http://schemas.microsoft.com/office/drawing/2014/main" id="{DE7ACC9C-1A15-664C-A3EE-C2B7FC188DFB}"/>
                </a:ext>
              </a:extLst>
            </p:cNvPr>
            <p:cNvSpPr/>
            <p:nvPr/>
          </p:nvSpPr>
          <p:spPr>
            <a:xfrm>
              <a:off x="346589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 name="Forme libre 18">
              <a:extLst>
                <a:ext uri="{FF2B5EF4-FFF2-40B4-BE49-F238E27FC236}">
                  <a16:creationId xmlns:a16="http://schemas.microsoft.com/office/drawing/2014/main" id="{BFB8EB91-D341-B34A-BF0F-26533A16BF3E}"/>
                </a:ext>
              </a:extLst>
            </p:cNvPr>
            <p:cNvSpPr/>
            <p:nvPr/>
          </p:nvSpPr>
          <p:spPr>
            <a:xfrm>
              <a:off x="3416300"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 name="Forme libre 19">
              <a:extLst>
                <a:ext uri="{FF2B5EF4-FFF2-40B4-BE49-F238E27FC236}">
                  <a16:creationId xmlns:a16="http://schemas.microsoft.com/office/drawing/2014/main" id="{781D124E-219E-7342-A046-8D0B71C1CC5E}"/>
                </a:ext>
              </a:extLst>
            </p:cNvPr>
            <p:cNvSpPr/>
            <p:nvPr/>
          </p:nvSpPr>
          <p:spPr>
            <a:xfrm>
              <a:off x="346589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 name="Forme libre 20">
              <a:extLst>
                <a:ext uri="{FF2B5EF4-FFF2-40B4-BE49-F238E27FC236}">
                  <a16:creationId xmlns:a16="http://schemas.microsoft.com/office/drawing/2014/main" id="{49C999CD-6B51-A548-8F3F-195FD8C2AA19}"/>
                </a:ext>
              </a:extLst>
            </p:cNvPr>
            <p:cNvSpPr/>
            <p:nvPr/>
          </p:nvSpPr>
          <p:spPr>
            <a:xfrm>
              <a:off x="3416300"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 name="Forme libre 21">
              <a:extLst>
                <a:ext uri="{FF2B5EF4-FFF2-40B4-BE49-F238E27FC236}">
                  <a16:creationId xmlns:a16="http://schemas.microsoft.com/office/drawing/2014/main" id="{7F4A2AD2-54F6-4846-94BF-0EB015342C6A}"/>
                </a:ext>
              </a:extLst>
            </p:cNvPr>
            <p:cNvSpPr/>
            <p:nvPr/>
          </p:nvSpPr>
          <p:spPr>
            <a:xfrm>
              <a:off x="346589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 name="Forme libre 22">
              <a:extLst>
                <a:ext uri="{FF2B5EF4-FFF2-40B4-BE49-F238E27FC236}">
                  <a16:creationId xmlns:a16="http://schemas.microsoft.com/office/drawing/2014/main" id="{D5614A6E-4502-0A4A-A10C-B4CBEA4D3E01}"/>
                </a:ext>
              </a:extLst>
            </p:cNvPr>
            <p:cNvSpPr/>
            <p:nvPr/>
          </p:nvSpPr>
          <p:spPr>
            <a:xfrm>
              <a:off x="3416300"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 name="Forme libre 23">
              <a:extLst>
                <a:ext uri="{FF2B5EF4-FFF2-40B4-BE49-F238E27FC236}">
                  <a16:creationId xmlns:a16="http://schemas.microsoft.com/office/drawing/2014/main" id="{7980990B-9C5A-744D-9620-8BBCC7C817B5}"/>
                </a:ext>
              </a:extLst>
            </p:cNvPr>
            <p:cNvSpPr/>
            <p:nvPr/>
          </p:nvSpPr>
          <p:spPr>
            <a:xfrm>
              <a:off x="346589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 name="Forme libre 24">
              <a:extLst>
                <a:ext uri="{FF2B5EF4-FFF2-40B4-BE49-F238E27FC236}">
                  <a16:creationId xmlns:a16="http://schemas.microsoft.com/office/drawing/2014/main" id="{E0773674-FDC1-A647-B7E1-FEE51F1D6717}"/>
                </a:ext>
              </a:extLst>
            </p:cNvPr>
            <p:cNvSpPr/>
            <p:nvPr/>
          </p:nvSpPr>
          <p:spPr>
            <a:xfrm>
              <a:off x="3416300"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 name="Forme libre 25">
              <a:extLst>
                <a:ext uri="{FF2B5EF4-FFF2-40B4-BE49-F238E27FC236}">
                  <a16:creationId xmlns:a16="http://schemas.microsoft.com/office/drawing/2014/main" id="{78646905-34C3-6D4C-8818-BC656B3F41F2}"/>
                </a:ext>
              </a:extLst>
            </p:cNvPr>
            <p:cNvSpPr/>
            <p:nvPr/>
          </p:nvSpPr>
          <p:spPr>
            <a:xfrm>
              <a:off x="346589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 name="Forme libre 26">
              <a:extLst>
                <a:ext uri="{FF2B5EF4-FFF2-40B4-BE49-F238E27FC236}">
                  <a16:creationId xmlns:a16="http://schemas.microsoft.com/office/drawing/2014/main" id="{7ED2AAE2-0B13-BC47-8C5E-ADAD593C6CC5}"/>
                </a:ext>
              </a:extLst>
            </p:cNvPr>
            <p:cNvSpPr/>
            <p:nvPr/>
          </p:nvSpPr>
          <p:spPr>
            <a:xfrm>
              <a:off x="3416300"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 name="Forme libre 27">
              <a:extLst>
                <a:ext uri="{FF2B5EF4-FFF2-40B4-BE49-F238E27FC236}">
                  <a16:creationId xmlns:a16="http://schemas.microsoft.com/office/drawing/2014/main" id="{50690E96-94AC-894D-8C26-FA76E0829EC3}"/>
                </a:ext>
              </a:extLst>
            </p:cNvPr>
            <p:cNvSpPr/>
            <p:nvPr/>
          </p:nvSpPr>
          <p:spPr>
            <a:xfrm>
              <a:off x="346589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 name="Forme libre 28">
              <a:extLst>
                <a:ext uri="{FF2B5EF4-FFF2-40B4-BE49-F238E27FC236}">
                  <a16:creationId xmlns:a16="http://schemas.microsoft.com/office/drawing/2014/main" id="{06332B0E-5A1F-0543-AB10-DAD2198458E8}"/>
                </a:ext>
              </a:extLst>
            </p:cNvPr>
            <p:cNvSpPr/>
            <p:nvPr/>
          </p:nvSpPr>
          <p:spPr>
            <a:xfrm>
              <a:off x="3416300"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0" name="Forme libre 29">
              <a:extLst>
                <a:ext uri="{FF2B5EF4-FFF2-40B4-BE49-F238E27FC236}">
                  <a16:creationId xmlns:a16="http://schemas.microsoft.com/office/drawing/2014/main" id="{21E6C128-0B3D-6845-B231-CC90517EED26}"/>
                </a:ext>
              </a:extLst>
            </p:cNvPr>
            <p:cNvSpPr/>
            <p:nvPr/>
          </p:nvSpPr>
          <p:spPr>
            <a:xfrm>
              <a:off x="346589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 name="Forme libre 30">
              <a:extLst>
                <a:ext uri="{FF2B5EF4-FFF2-40B4-BE49-F238E27FC236}">
                  <a16:creationId xmlns:a16="http://schemas.microsoft.com/office/drawing/2014/main" id="{E14C11FD-3DF0-DF48-BB59-140700BFA188}"/>
                </a:ext>
              </a:extLst>
            </p:cNvPr>
            <p:cNvSpPr/>
            <p:nvPr/>
          </p:nvSpPr>
          <p:spPr>
            <a:xfrm>
              <a:off x="3416300"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 name="Forme libre 31">
              <a:extLst>
                <a:ext uri="{FF2B5EF4-FFF2-40B4-BE49-F238E27FC236}">
                  <a16:creationId xmlns:a16="http://schemas.microsoft.com/office/drawing/2014/main" id="{DFBA913D-F748-5F4F-8807-A8CE7DBAA4FE}"/>
                </a:ext>
              </a:extLst>
            </p:cNvPr>
            <p:cNvSpPr/>
            <p:nvPr/>
          </p:nvSpPr>
          <p:spPr>
            <a:xfrm>
              <a:off x="346589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 name="Forme libre 32">
              <a:extLst>
                <a:ext uri="{FF2B5EF4-FFF2-40B4-BE49-F238E27FC236}">
                  <a16:creationId xmlns:a16="http://schemas.microsoft.com/office/drawing/2014/main" id="{EA025D6B-2ACF-EA47-ABE9-1BCD00288446}"/>
                </a:ext>
              </a:extLst>
            </p:cNvPr>
            <p:cNvSpPr/>
            <p:nvPr/>
          </p:nvSpPr>
          <p:spPr>
            <a:xfrm>
              <a:off x="3821063"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 name="Forme libre 33">
              <a:extLst>
                <a:ext uri="{FF2B5EF4-FFF2-40B4-BE49-F238E27FC236}">
                  <a16:creationId xmlns:a16="http://schemas.microsoft.com/office/drawing/2014/main" id="{BA7612D2-C2B9-344C-AB31-3FA003CD9DBB}"/>
                </a:ext>
              </a:extLst>
            </p:cNvPr>
            <p:cNvSpPr/>
            <p:nvPr/>
          </p:nvSpPr>
          <p:spPr>
            <a:xfrm>
              <a:off x="3870659"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 name="Forme libre 34">
              <a:extLst>
                <a:ext uri="{FF2B5EF4-FFF2-40B4-BE49-F238E27FC236}">
                  <a16:creationId xmlns:a16="http://schemas.microsoft.com/office/drawing/2014/main" id="{C202104E-CF13-F74E-9C15-CAF42B8E09A0}"/>
                </a:ext>
              </a:extLst>
            </p:cNvPr>
            <p:cNvSpPr/>
            <p:nvPr/>
          </p:nvSpPr>
          <p:spPr>
            <a:xfrm>
              <a:off x="3821063"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 name="Forme libre 35">
              <a:extLst>
                <a:ext uri="{FF2B5EF4-FFF2-40B4-BE49-F238E27FC236}">
                  <a16:creationId xmlns:a16="http://schemas.microsoft.com/office/drawing/2014/main" id="{60586E47-423C-514A-80CA-98EE5CB2B4DD}"/>
                </a:ext>
              </a:extLst>
            </p:cNvPr>
            <p:cNvSpPr/>
            <p:nvPr/>
          </p:nvSpPr>
          <p:spPr>
            <a:xfrm>
              <a:off x="3870659"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 name="Forme libre 36">
              <a:extLst>
                <a:ext uri="{FF2B5EF4-FFF2-40B4-BE49-F238E27FC236}">
                  <a16:creationId xmlns:a16="http://schemas.microsoft.com/office/drawing/2014/main" id="{DBB012C4-ED8E-6949-A553-C3A188FB44F6}"/>
                </a:ext>
              </a:extLst>
            </p:cNvPr>
            <p:cNvSpPr/>
            <p:nvPr/>
          </p:nvSpPr>
          <p:spPr>
            <a:xfrm>
              <a:off x="3821063"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 name="Forme libre 37">
              <a:extLst>
                <a:ext uri="{FF2B5EF4-FFF2-40B4-BE49-F238E27FC236}">
                  <a16:creationId xmlns:a16="http://schemas.microsoft.com/office/drawing/2014/main" id="{316147DF-8959-DE4B-9433-1047CAA6D64B}"/>
                </a:ext>
              </a:extLst>
            </p:cNvPr>
            <p:cNvSpPr/>
            <p:nvPr/>
          </p:nvSpPr>
          <p:spPr>
            <a:xfrm>
              <a:off x="3870659"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 name="Forme libre 38">
              <a:extLst>
                <a:ext uri="{FF2B5EF4-FFF2-40B4-BE49-F238E27FC236}">
                  <a16:creationId xmlns:a16="http://schemas.microsoft.com/office/drawing/2014/main" id="{E487C7DA-05C1-4946-9AAA-7A7F484212C3}"/>
                </a:ext>
              </a:extLst>
            </p:cNvPr>
            <p:cNvSpPr/>
            <p:nvPr/>
          </p:nvSpPr>
          <p:spPr>
            <a:xfrm>
              <a:off x="3821063"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 name="Forme libre 39">
              <a:extLst>
                <a:ext uri="{FF2B5EF4-FFF2-40B4-BE49-F238E27FC236}">
                  <a16:creationId xmlns:a16="http://schemas.microsoft.com/office/drawing/2014/main" id="{A95F64E1-1542-3A46-9A98-B03F3049B72D}"/>
                </a:ext>
              </a:extLst>
            </p:cNvPr>
            <p:cNvSpPr/>
            <p:nvPr/>
          </p:nvSpPr>
          <p:spPr>
            <a:xfrm>
              <a:off x="3870659"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 name="Forme libre 40">
              <a:extLst>
                <a:ext uri="{FF2B5EF4-FFF2-40B4-BE49-F238E27FC236}">
                  <a16:creationId xmlns:a16="http://schemas.microsoft.com/office/drawing/2014/main" id="{EFF0541F-44EB-1C44-A770-93FD7F4D563D}"/>
                </a:ext>
              </a:extLst>
            </p:cNvPr>
            <p:cNvSpPr/>
            <p:nvPr/>
          </p:nvSpPr>
          <p:spPr>
            <a:xfrm>
              <a:off x="3821063"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 name="Forme libre 41">
              <a:extLst>
                <a:ext uri="{FF2B5EF4-FFF2-40B4-BE49-F238E27FC236}">
                  <a16:creationId xmlns:a16="http://schemas.microsoft.com/office/drawing/2014/main" id="{F6FAC347-807E-2E47-A91B-BE06F826F21F}"/>
                </a:ext>
              </a:extLst>
            </p:cNvPr>
            <p:cNvSpPr/>
            <p:nvPr/>
          </p:nvSpPr>
          <p:spPr>
            <a:xfrm>
              <a:off x="3870659"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 name="Forme libre 42">
              <a:extLst>
                <a:ext uri="{FF2B5EF4-FFF2-40B4-BE49-F238E27FC236}">
                  <a16:creationId xmlns:a16="http://schemas.microsoft.com/office/drawing/2014/main" id="{0D41F0C6-A7A1-3342-92BA-9185D3BA969B}"/>
                </a:ext>
              </a:extLst>
            </p:cNvPr>
            <p:cNvSpPr/>
            <p:nvPr/>
          </p:nvSpPr>
          <p:spPr>
            <a:xfrm>
              <a:off x="3821063"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 name="Forme libre 43">
              <a:extLst>
                <a:ext uri="{FF2B5EF4-FFF2-40B4-BE49-F238E27FC236}">
                  <a16:creationId xmlns:a16="http://schemas.microsoft.com/office/drawing/2014/main" id="{A0FFD9F7-D768-CC46-94F4-F5A804F9FFE6}"/>
                </a:ext>
              </a:extLst>
            </p:cNvPr>
            <p:cNvSpPr/>
            <p:nvPr/>
          </p:nvSpPr>
          <p:spPr>
            <a:xfrm>
              <a:off x="3870659"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 name="Forme libre 44">
              <a:extLst>
                <a:ext uri="{FF2B5EF4-FFF2-40B4-BE49-F238E27FC236}">
                  <a16:creationId xmlns:a16="http://schemas.microsoft.com/office/drawing/2014/main" id="{4A517174-41F3-444D-B35D-E09F97CA1E09}"/>
                </a:ext>
              </a:extLst>
            </p:cNvPr>
            <p:cNvSpPr/>
            <p:nvPr/>
          </p:nvSpPr>
          <p:spPr>
            <a:xfrm>
              <a:off x="3821063"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 name="Forme libre 45">
              <a:extLst>
                <a:ext uri="{FF2B5EF4-FFF2-40B4-BE49-F238E27FC236}">
                  <a16:creationId xmlns:a16="http://schemas.microsoft.com/office/drawing/2014/main" id="{6C16CC2D-110A-A446-95FF-7076CA8BAA72}"/>
                </a:ext>
              </a:extLst>
            </p:cNvPr>
            <p:cNvSpPr/>
            <p:nvPr/>
          </p:nvSpPr>
          <p:spPr>
            <a:xfrm>
              <a:off x="3870659"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 name="Forme libre 46">
              <a:extLst>
                <a:ext uri="{FF2B5EF4-FFF2-40B4-BE49-F238E27FC236}">
                  <a16:creationId xmlns:a16="http://schemas.microsoft.com/office/drawing/2014/main" id="{BF1E271C-39D0-B74B-BCDA-CD41E2D6227F}"/>
                </a:ext>
              </a:extLst>
            </p:cNvPr>
            <p:cNvSpPr/>
            <p:nvPr/>
          </p:nvSpPr>
          <p:spPr>
            <a:xfrm>
              <a:off x="3821063"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 name="Forme libre 47">
              <a:extLst>
                <a:ext uri="{FF2B5EF4-FFF2-40B4-BE49-F238E27FC236}">
                  <a16:creationId xmlns:a16="http://schemas.microsoft.com/office/drawing/2014/main" id="{7B13756D-9166-E24F-9388-F83FC4FE2373}"/>
                </a:ext>
              </a:extLst>
            </p:cNvPr>
            <p:cNvSpPr/>
            <p:nvPr/>
          </p:nvSpPr>
          <p:spPr>
            <a:xfrm>
              <a:off x="3870659"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 name="Forme libre 48">
              <a:extLst>
                <a:ext uri="{FF2B5EF4-FFF2-40B4-BE49-F238E27FC236}">
                  <a16:creationId xmlns:a16="http://schemas.microsoft.com/office/drawing/2014/main" id="{ECECE08A-2D4E-E048-8AF8-6739D843FD88}"/>
                </a:ext>
              </a:extLst>
            </p:cNvPr>
            <p:cNvSpPr/>
            <p:nvPr/>
          </p:nvSpPr>
          <p:spPr>
            <a:xfrm>
              <a:off x="3821063"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 name="Forme libre 49">
              <a:extLst>
                <a:ext uri="{FF2B5EF4-FFF2-40B4-BE49-F238E27FC236}">
                  <a16:creationId xmlns:a16="http://schemas.microsoft.com/office/drawing/2014/main" id="{8AD0663C-D869-D74B-8504-99BFBE36F2D0}"/>
                </a:ext>
              </a:extLst>
            </p:cNvPr>
            <p:cNvSpPr/>
            <p:nvPr/>
          </p:nvSpPr>
          <p:spPr>
            <a:xfrm>
              <a:off x="3870659"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 name="Forme libre 50">
              <a:extLst>
                <a:ext uri="{FF2B5EF4-FFF2-40B4-BE49-F238E27FC236}">
                  <a16:creationId xmlns:a16="http://schemas.microsoft.com/office/drawing/2014/main" id="{BCD3478E-14B6-2C44-9A74-7CC9C5604B8E}"/>
                </a:ext>
              </a:extLst>
            </p:cNvPr>
            <p:cNvSpPr/>
            <p:nvPr/>
          </p:nvSpPr>
          <p:spPr>
            <a:xfrm>
              <a:off x="3821063"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 name="Forme libre 51">
              <a:extLst>
                <a:ext uri="{FF2B5EF4-FFF2-40B4-BE49-F238E27FC236}">
                  <a16:creationId xmlns:a16="http://schemas.microsoft.com/office/drawing/2014/main" id="{834BA309-F9AB-6240-8419-278020FD491E}"/>
                </a:ext>
              </a:extLst>
            </p:cNvPr>
            <p:cNvSpPr/>
            <p:nvPr/>
          </p:nvSpPr>
          <p:spPr>
            <a:xfrm>
              <a:off x="3870659"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 name="Forme libre 52">
              <a:extLst>
                <a:ext uri="{FF2B5EF4-FFF2-40B4-BE49-F238E27FC236}">
                  <a16:creationId xmlns:a16="http://schemas.microsoft.com/office/drawing/2014/main" id="{5AE0CAB1-876B-3849-A4F5-E27DFB0D0FB2}"/>
                </a:ext>
              </a:extLst>
            </p:cNvPr>
            <p:cNvSpPr/>
            <p:nvPr/>
          </p:nvSpPr>
          <p:spPr>
            <a:xfrm>
              <a:off x="422582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 name="Forme libre 53">
              <a:extLst>
                <a:ext uri="{FF2B5EF4-FFF2-40B4-BE49-F238E27FC236}">
                  <a16:creationId xmlns:a16="http://schemas.microsoft.com/office/drawing/2014/main" id="{3E0186D9-4A9D-E94B-9107-D744A3EDF331}"/>
                </a:ext>
              </a:extLst>
            </p:cNvPr>
            <p:cNvSpPr/>
            <p:nvPr/>
          </p:nvSpPr>
          <p:spPr>
            <a:xfrm>
              <a:off x="4275422"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 name="Forme libre 54">
              <a:extLst>
                <a:ext uri="{FF2B5EF4-FFF2-40B4-BE49-F238E27FC236}">
                  <a16:creationId xmlns:a16="http://schemas.microsoft.com/office/drawing/2014/main" id="{8D56B752-5743-EF4D-8376-F70564923BA7}"/>
                </a:ext>
              </a:extLst>
            </p:cNvPr>
            <p:cNvSpPr/>
            <p:nvPr/>
          </p:nvSpPr>
          <p:spPr>
            <a:xfrm>
              <a:off x="422582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 name="Forme libre 55">
              <a:extLst>
                <a:ext uri="{FF2B5EF4-FFF2-40B4-BE49-F238E27FC236}">
                  <a16:creationId xmlns:a16="http://schemas.microsoft.com/office/drawing/2014/main" id="{2735D13E-7DEE-4546-8C76-F0FEFFD813DC}"/>
                </a:ext>
              </a:extLst>
            </p:cNvPr>
            <p:cNvSpPr/>
            <p:nvPr/>
          </p:nvSpPr>
          <p:spPr>
            <a:xfrm>
              <a:off x="4275422"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 name="Forme libre 56">
              <a:extLst>
                <a:ext uri="{FF2B5EF4-FFF2-40B4-BE49-F238E27FC236}">
                  <a16:creationId xmlns:a16="http://schemas.microsoft.com/office/drawing/2014/main" id="{CFA2D761-22D0-ED4D-BB42-244E43D406F4}"/>
                </a:ext>
              </a:extLst>
            </p:cNvPr>
            <p:cNvSpPr/>
            <p:nvPr/>
          </p:nvSpPr>
          <p:spPr>
            <a:xfrm>
              <a:off x="422582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 name="Forme libre 57">
              <a:extLst>
                <a:ext uri="{FF2B5EF4-FFF2-40B4-BE49-F238E27FC236}">
                  <a16:creationId xmlns:a16="http://schemas.microsoft.com/office/drawing/2014/main" id="{410B1214-EBF0-6E4C-B345-7230F17B7EAB}"/>
                </a:ext>
              </a:extLst>
            </p:cNvPr>
            <p:cNvSpPr/>
            <p:nvPr/>
          </p:nvSpPr>
          <p:spPr>
            <a:xfrm>
              <a:off x="4275422"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9" name="Forme libre 58">
              <a:extLst>
                <a:ext uri="{FF2B5EF4-FFF2-40B4-BE49-F238E27FC236}">
                  <a16:creationId xmlns:a16="http://schemas.microsoft.com/office/drawing/2014/main" id="{14E242DF-6FC5-D346-B999-5751EC2F1906}"/>
                </a:ext>
              </a:extLst>
            </p:cNvPr>
            <p:cNvSpPr/>
            <p:nvPr/>
          </p:nvSpPr>
          <p:spPr>
            <a:xfrm>
              <a:off x="422582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0" name="Forme libre 59">
              <a:extLst>
                <a:ext uri="{FF2B5EF4-FFF2-40B4-BE49-F238E27FC236}">
                  <a16:creationId xmlns:a16="http://schemas.microsoft.com/office/drawing/2014/main" id="{1C48FD67-D3DA-9542-8089-774263044466}"/>
                </a:ext>
              </a:extLst>
            </p:cNvPr>
            <p:cNvSpPr/>
            <p:nvPr/>
          </p:nvSpPr>
          <p:spPr>
            <a:xfrm>
              <a:off x="4275422"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1" name="Forme libre 60">
              <a:extLst>
                <a:ext uri="{FF2B5EF4-FFF2-40B4-BE49-F238E27FC236}">
                  <a16:creationId xmlns:a16="http://schemas.microsoft.com/office/drawing/2014/main" id="{1EB3F7B0-AA57-CA43-8CF1-3C4E6F65E354}"/>
                </a:ext>
              </a:extLst>
            </p:cNvPr>
            <p:cNvSpPr/>
            <p:nvPr/>
          </p:nvSpPr>
          <p:spPr>
            <a:xfrm>
              <a:off x="422582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2" name="Forme libre 61">
              <a:extLst>
                <a:ext uri="{FF2B5EF4-FFF2-40B4-BE49-F238E27FC236}">
                  <a16:creationId xmlns:a16="http://schemas.microsoft.com/office/drawing/2014/main" id="{7DC793B2-5C1B-664A-8E18-6FCA01B0C9D3}"/>
                </a:ext>
              </a:extLst>
            </p:cNvPr>
            <p:cNvSpPr/>
            <p:nvPr/>
          </p:nvSpPr>
          <p:spPr>
            <a:xfrm>
              <a:off x="4275422"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3" name="Forme libre 62">
              <a:extLst>
                <a:ext uri="{FF2B5EF4-FFF2-40B4-BE49-F238E27FC236}">
                  <a16:creationId xmlns:a16="http://schemas.microsoft.com/office/drawing/2014/main" id="{F47438D2-73F3-1A44-829C-46AADA85223C}"/>
                </a:ext>
              </a:extLst>
            </p:cNvPr>
            <p:cNvSpPr/>
            <p:nvPr/>
          </p:nvSpPr>
          <p:spPr>
            <a:xfrm>
              <a:off x="422582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4" name="Forme libre 63">
              <a:extLst>
                <a:ext uri="{FF2B5EF4-FFF2-40B4-BE49-F238E27FC236}">
                  <a16:creationId xmlns:a16="http://schemas.microsoft.com/office/drawing/2014/main" id="{BF613CC7-6EDB-8349-A500-6D5D86F8D935}"/>
                </a:ext>
              </a:extLst>
            </p:cNvPr>
            <p:cNvSpPr/>
            <p:nvPr/>
          </p:nvSpPr>
          <p:spPr>
            <a:xfrm>
              <a:off x="4275422"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5" name="Forme libre 64">
              <a:extLst>
                <a:ext uri="{FF2B5EF4-FFF2-40B4-BE49-F238E27FC236}">
                  <a16:creationId xmlns:a16="http://schemas.microsoft.com/office/drawing/2014/main" id="{0158135C-A4A5-254B-B14F-99801DB063D8}"/>
                </a:ext>
              </a:extLst>
            </p:cNvPr>
            <p:cNvSpPr/>
            <p:nvPr/>
          </p:nvSpPr>
          <p:spPr>
            <a:xfrm>
              <a:off x="422582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6" name="Forme libre 65">
              <a:extLst>
                <a:ext uri="{FF2B5EF4-FFF2-40B4-BE49-F238E27FC236}">
                  <a16:creationId xmlns:a16="http://schemas.microsoft.com/office/drawing/2014/main" id="{2ABB456A-CF40-3E4A-B10B-648ED95309A0}"/>
                </a:ext>
              </a:extLst>
            </p:cNvPr>
            <p:cNvSpPr/>
            <p:nvPr/>
          </p:nvSpPr>
          <p:spPr>
            <a:xfrm>
              <a:off x="4275422"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7" name="Forme libre 66">
              <a:extLst>
                <a:ext uri="{FF2B5EF4-FFF2-40B4-BE49-F238E27FC236}">
                  <a16:creationId xmlns:a16="http://schemas.microsoft.com/office/drawing/2014/main" id="{CD70848C-5092-6641-AA90-3364C70543CA}"/>
                </a:ext>
              </a:extLst>
            </p:cNvPr>
            <p:cNvSpPr/>
            <p:nvPr/>
          </p:nvSpPr>
          <p:spPr>
            <a:xfrm>
              <a:off x="422582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8" name="Forme libre 67">
              <a:extLst>
                <a:ext uri="{FF2B5EF4-FFF2-40B4-BE49-F238E27FC236}">
                  <a16:creationId xmlns:a16="http://schemas.microsoft.com/office/drawing/2014/main" id="{B3DBF835-28E4-044F-9F07-61CEF9E44079}"/>
                </a:ext>
              </a:extLst>
            </p:cNvPr>
            <p:cNvSpPr/>
            <p:nvPr/>
          </p:nvSpPr>
          <p:spPr>
            <a:xfrm>
              <a:off x="4275422"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9" name="Forme libre 68">
              <a:extLst>
                <a:ext uri="{FF2B5EF4-FFF2-40B4-BE49-F238E27FC236}">
                  <a16:creationId xmlns:a16="http://schemas.microsoft.com/office/drawing/2014/main" id="{45038F96-267B-7F4C-93EF-54E330EE0682}"/>
                </a:ext>
              </a:extLst>
            </p:cNvPr>
            <p:cNvSpPr/>
            <p:nvPr/>
          </p:nvSpPr>
          <p:spPr>
            <a:xfrm>
              <a:off x="422582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0" name="Forme libre 69">
              <a:extLst>
                <a:ext uri="{FF2B5EF4-FFF2-40B4-BE49-F238E27FC236}">
                  <a16:creationId xmlns:a16="http://schemas.microsoft.com/office/drawing/2014/main" id="{EAE8E506-29CD-3A40-92F4-196B17689DD2}"/>
                </a:ext>
              </a:extLst>
            </p:cNvPr>
            <p:cNvSpPr/>
            <p:nvPr/>
          </p:nvSpPr>
          <p:spPr>
            <a:xfrm>
              <a:off x="4275422"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1" name="Forme libre 70">
              <a:extLst>
                <a:ext uri="{FF2B5EF4-FFF2-40B4-BE49-F238E27FC236}">
                  <a16:creationId xmlns:a16="http://schemas.microsoft.com/office/drawing/2014/main" id="{A07A0919-F7C8-0940-A75F-A45DC890DCC5}"/>
                </a:ext>
              </a:extLst>
            </p:cNvPr>
            <p:cNvSpPr/>
            <p:nvPr/>
          </p:nvSpPr>
          <p:spPr>
            <a:xfrm>
              <a:off x="422582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2" name="Forme libre 71">
              <a:extLst>
                <a:ext uri="{FF2B5EF4-FFF2-40B4-BE49-F238E27FC236}">
                  <a16:creationId xmlns:a16="http://schemas.microsoft.com/office/drawing/2014/main" id="{630378C9-8075-FD4E-9A0D-09B93819B2FD}"/>
                </a:ext>
              </a:extLst>
            </p:cNvPr>
            <p:cNvSpPr/>
            <p:nvPr/>
          </p:nvSpPr>
          <p:spPr>
            <a:xfrm>
              <a:off x="4275422"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3" name="Forme libre 72">
              <a:extLst>
                <a:ext uri="{FF2B5EF4-FFF2-40B4-BE49-F238E27FC236}">
                  <a16:creationId xmlns:a16="http://schemas.microsoft.com/office/drawing/2014/main" id="{C3E15FCC-D446-9C47-95C2-486EB70CAF2D}"/>
                </a:ext>
              </a:extLst>
            </p:cNvPr>
            <p:cNvSpPr/>
            <p:nvPr/>
          </p:nvSpPr>
          <p:spPr>
            <a:xfrm>
              <a:off x="463058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4" name="Forme libre 73">
              <a:extLst>
                <a:ext uri="{FF2B5EF4-FFF2-40B4-BE49-F238E27FC236}">
                  <a16:creationId xmlns:a16="http://schemas.microsoft.com/office/drawing/2014/main" id="{841B249B-3D04-1D41-8402-E7B0FE5A675D}"/>
                </a:ext>
              </a:extLst>
            </p:cNvPr>
            <p:cNvSpPr/>
            <p:nvPr/>
          </p:nvSpPr>
          <p:spPr>
            <a:xfrm>
              <a:off x="468018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5" name="Forme libre 74">
              <a:extLst>
                <a:ext uri="{FF2B5EF4-FFF2-40B4-BE49-F238E27FC236}">
                  <a16:creationId xmlns:a16="http://schemas.microsoft.com/office/drawing/2014/main" id="{2B833711-6190-2349-A326-F10982C398C6}"/>
                </a:ext>
              </a:extLst>
            </p:cNvPr>
            <p:cNvSpPr/>
            <p:nvPr/>
          </p:nvSpPr>
          <p:spPr>
            <a:xfrm>
              <a:off x="463058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6" name="Forme libre 75">
              <a:extLst>
                <a:ext uri="{FF2B5EF4-FFF2-40B4-BE49-F238E27FC236}">
                  <a16:creationId xmlns:a16="http://schemas.microsoft.com/office/drawing/2014/main" id="{909D463B-1F55-A64F-82D8-286BC6804431}"/>
                </a:ext>
              </a:extLst>
            </p:cNvPr>
            <p:cNvSpPr/>
            <p:nvPr/>
          </p:nvSpPr>
          <p:spPr>
            <a:xfrm>
              <a:off x="468018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7" name="Forme libre 76">
              <a:extLst>
                <a:ext uri="{FF2B5EF4-FFF2-40B4-BE49-F238E27FC236}">
                  <a16:creationId xmlns:a16="http://schemas.microsoft.com/office/drawing/2014/main" id="{E3294A03-A8F0-AF48-8BC9-A8D124D2F8FF}"/>
                </a:ext>
              </a:extLst>
            </p:cNvPr>
            <p:cNvSpPr/>
            <p:nvPr/>
          </p:nvSpPr>
          <p:spPr>
            <a:xfrm>
              <a:off x="463058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8" name="Forme libre 77">
              <a:extLst>
                <a:ext uri="{FF2B5EF4-FFF2-40B4-BE49-F238E27FC236}">
                  <a16:creationId xmlns:a16="http://schemas.microsoft.com/office/drawing/2014/main" id="{4FEF5C24-5D7F-9942-8339-BDD64D66BD5B}"/>
                </a:ext>
              </a:extLst>
            </p:cNvPr>
            <p:cNvSpPr/>
            <p:nvPr/>
          </p:nvSpPr>
          <p:spPr>
            <a:xfrm>
              <a:off x="468018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9" name="Forme libre 78">
              <a:extLst>
                <a:ext uri="{FF2B5EF4-FFF2-40B4-BE49-F238E27FC236}">
                  <a16:creationId xmlns:a16="http://schemas.microsoft.com/office/drawing/2014/main" id="{5C9A60D5-F601-4144-9387-665EEE8EADBD}"/>
                </a:ext>
              </a:extLst>
            </p:cNvPr>
            <p:cNvSpPr/>
            <p:nvPr/>
          </p:nvSpPr>
          <p:spPr>
            <a:xfrm>
              <a:off x="463058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0" name="Forme libre 79">
              <a:extLst>
                <a:ext uri="{FF2B5EF4-FFF2-40B4-BE49-F238E27FC236}">
                  <a16:creationId xmlns:a16="http://schemas.microsoft.com/office/drawing/2014/main" id="{4CA727E3-804E-5E46-9B28-615C54CDD04E}"/>
                </a:ext>
              </a:extLst>
            </p:cNvPr>
            <p:cNvSpPr/>
            <p:nvPr/>
          </p:nvSpPr>
          <p:spPr>
            <a:xfrm>
              <a:off x="468018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1" name="Forme libre 80">
              <a:extLst>
                <a:ext uri="{FF2B5EF4-FFF2-40B4-BE49-F238E27FC236}">
                  <a16:creationId xmlns:a16="http://schemas.microsoft.com/office/drawing/2014/main" id="{52BF0F8B-D3AD-CB41-BDBA-8C6C201B18E6}"/>
                </a:ext>
              </a:extLst>
            </p:cNvPr>
            <p:cNvSpPr/>
            <p:nvPr/>
          </p:nvSpPr>
          <p:spPr>
            <a:xfrm>
              <a:off x="463058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2" name="Forme libre 81">
              <a:extLst>
                <a:ext uri="{FF2B5EF4-FFF2-40B4-BE49-F238E27FC236}">
                  <a16:creationId xmlns:a16="http://schemas.microsoft.com/office/drawing/2014/main" id="{8FD850FA-5624-6045-9DE6-1DAB4027AF47}"/>
                </a:ext>
              </a:extLst>
            </p:cNvPr>
            <p:cNvSpPr/>
            <p:nvPr/>
          </p:nvSpPr>
          <p:spPr>
            <a:xfrm>
              <a:off x="468018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3" name="Forme libre 82">
              <a:extLst>
                <a:ext uri="{FF2B5EF4-FFF2-40B4-BE49-F238E27FC236}">
                  <a16:creationId xmlns:a16="http://schemas.microsoft.com/office/drawing/2014/main" id="{633C3734-48EE-5348-854C-434E4CB25B2E}"/>
                </a:ext>
              </a:extLst>
            </p:cNvPr>
            <p:cNvSpPr/>
            <p:nvPr/>
          </p:nvSpPr>
          <p:spPr>
            <a:xfrm>
              <a:off x="463058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4" name="Forme libre 83">
              <a:extLst>
                <a:ext uri="{FF2B5EF4-FFF2-40B4-BE49-F238E27FC236}">
                  <a16:creationId xmlns:a16="http://schemas.microsoft.com/office/drawing/2014/main" id="{7AF92CB0-B118-6644-8C70-E36C664E0620}"/>
                </a:ext>
              </a:extLst>
            </p:cNvPr>
            <p:cNvSpPr/>
            <p:nvPr/>
          </p:nvSpPr>
          <p:spPr>
            <a:xfrm>
              <a:off x="468018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5" name="Forme libre 84">
              <a:extLst>
                <a:ext uri="{FF2B5EF4-FFF2-40B4-BE49-F238E27FC236}">
                  <a16:creationId xmlns:a16="http://schemas.microsoft.com/office/drawing/2014/main" id="{67378334-309D-CE47-B7C8-09632C53E780}"/>
                </a:ext>
              </a:extLst>
            </p:cNvPr>
            <p:cNvSpPr/>
            <p:nvPr/>
          </p:nvSpPr>
          <p:spPr>
            <a:xfrm>
              <a:off x="463058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6" name="Forme libre 85">
              <a:extLst>
                <a:ext uri="{FF2B5EF4-FFF2-40B4-BE49-F238E27FC236}">
                  <a16:creationId xmlns:a16="http://schemas.microsoft.com/office/drawing/2014/main" id="{C4F82560-3007-6C49-8EA2-D413077CBD14}"/>
                </a:ext>
              </a:extLst>
            </p:cNvPr>
            <p:cNvSpPr/>
            <p:nvPr/>
          </p:nvSpPr>
          <p:spPr>
            <a:xfrm>
              <a:off x="468018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7" name="Forme libre 86">
              <a:extLst>
                <a:ext uri="{FF2B5EF4-FFF2-40B4-BE49-F238E27FC236}">
                  <a16:creationId xmlns:a16="http://schemas.microsoft.com/office/drawing/2014/main" id="{5FE54156-44AB-D14A-B403-2CD60D60B08E}"/>
                </a:ext>
              </a:extLst>
            </p:cNvPr>
            <p:cNvSpPr/>
            <p:nvPr/>
          </p:nvSpPr>
          <p:spPr>
            <a:xfrm>
              <a:off x="463058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8" name="Forme libre 87">
              <a:extLst>
                <a:ext uri="{FF2B5EF4-FFF2-40B4-BE49-F238E27FC236}">
                  <a16:creationId xmlns:a16="http://schemas.microsoft.com/office/drawing/2014/main" id="{7D6DB6C0-2C9E-6C4D-8DD0-E9783359CCFA}"/>
                </a:ext>
              </a:extLst>
            </p:cNvPr>
            <p:cNvSpPr/>
            <p:nvPr/>
          </p:nvSpPr>
          <p:spPr>
            <a:xfrm>
              <a:off x="468018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9" name="Forme libre 88">
              <a:extLst>
                <a:ext uri="{FF2B5EF4-FFF2-40B4-BE49-F238E27FC236}">
                  <a16:creationId xmlns:a16="http://schemas.microsoft.com/office/drawing/2014/main" id="{ED267D98-C77F-284A-B6CE-F30489C50257}"/>
                </a:ext>
              </a:extLst>
            </p:cNvPr>
            <p:cNvSpPr/>
            <p:nvPr/>
          </p:nvSpPr>
          <p:spPr>
            <a:xfrm>
              <a:off x="463058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0" name="Forme libre 89">
              <a:extLst>
                <a:ext uri="{FF2B5EF4-FFF2-40B4-BE49-F238E27FC236}">
                  <a16:creationId xmlns:a16="http://schemas.microsoft.com/office/drawing/2014/main" id="{7C1D29D3-206E-DB4C-BA96-5C5AFA2439BF}"/>
                </a:ext>
              </a:extLst>
            </p:cNvPr>
            <p:cNvSpPr/>
            <p:nvPr/>
          </p:nvSpPr>
          <p:spPr>
            <a:xfrm>
              <a:off x="468018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1" name="Forme libre 90">
              <a:extLst>
                <a:ext uri="{FF2B5EF4-FFF2-40B4-BE49-F238E27FC236}">
                  <a16:creationId xmlns:a16="http://schemas.microsoft.com/office/drawing/2014/main" id="{361CF260-223C-A943-B28F-9D47F8115E15}"/>
                </a:ext>
              </a:extLst>
            </p:cNvPr>
            <p:cNvSpPr/>
            <p:nvPr/>
          </p:nvSpPr>
          <p:spPr>
            <a:xfrm>
              <a:off x="463058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2" name="Forme libre 91">
              <a:extLst>
                <a:ext uri="{FF2B5EF4-FFF2-40B4-BE49-F238E27FC236}">
                  <a16:creationId xmlns:a16="http://schemas.microsoft.com/office/drawing/2014/main" id="{3B685B31-7BD5-5248-958F-EFABC9B00F0D}"/>
                </a:ext>
              </a:extLst>
            </p:cNvPr>
            <p:cNvSpPr/>
            <p:nvPr/>
          </p:nvSpPr>
          <p:spPr>
            <a:xfrm>
              <a:off x="468018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3" name="Forme libre 92">
              <a:extLst>
                <a:ext uri="{FF2B5EF4-FFF2-40B4-BE49-F238E27FC236}">
                  <a16:creationId xmlns:a16="http://schemas.microsoft.com/office/drawing/2014/main" id="{564E674B-BC8A-814F-88CC-BD5E3E2FA8F6}"/>
                </a:ext>
              </a:extLst>
            </p:cNvPr>
            <p:cNvSpPr/>
            <p:nvPr/>
          </p:nvSpPr>
          <p:spPr>
            <a:xfrm>
              <a:off x="503535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4" name="Forme libre 93">
              <a:extLst>
                <a:ext uri="{FF2B5EF4-FFF2-40B4-BE49-F238E27FC236}">
                  <a16:creationId xmlns:a16="http://schemas.microsoft.com/office/drawing/2014/main" id="{4139CE05-08C1-F84C-B88A-4C8C60BFC9FD}"/>
                </a:ext>
              </a:extLst>
            </p:cNvPr>
            <p:cNvSpPr/>
            <p:nvPr/>
          </p:nvSpPr>
          <p:spPr>
            <a:xfrm>
              <a:off x="508494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5" name="Forme libre 94">
              <a:extLst>
                <a:ext uri="{FF2B5EF4-FFF2-40B4-BE49-F238E27FC236}">
                  <a16:creationId xmlns:a16="http://schemas.microsoft.com/office/drawing/2014/main" id="{9FD452A1-4C20-ED40-A740-DB7C2A224797}"/>
                </a:ext>
              </a:extLst>
            </p:cNvPr>
            <p:cNvSpPr/>
            <p:nvPr/>
          </p:nvSpPr>
          <p:spPr>
            <a:xfrm>
              <a:off x="503535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6" name="Forme libre 95">
              <a:extLst>
                <a:ext uri="{FF2B5EF4-FFF2-40B4-BE49-F238E27FC236}">
                  <a16:creationId xmlns:a16="http://schemas.microsoft.com/office/drawing/2014/main" id="{A3BC9E0D-127C-1840-8536-47B987E40783}"/>
                </a:ext>
              </a:extLst>
            </p:cNvPr>
            <p:cNvSpPr/>
            <p:nvPr/>
          </p:nvSpPr>
          <p:spPr>
            <a:xfrm>
              <a:off x="508494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7" name="Forme libre 96">
              <a:extLst>
                <a:ext uri="{FF2B5EF4-FFF2-40B4-BE49-F238E27FC236}">
                  <a16:creationId xmlns:a16="http://schemas.microsoft.com/office/drawing/2014/main" id="{67D416F2-D725-554D-9814-E943B2C2A1DB}"/>
                </a:ext>
              </a:extLst>
            </p:cNvPr>
            <p:cNvSpPr/>
            <p:nvPr/>
          </p:nvSpPr>
          <p:spPr>
            <a:xfrm>
              <a:off x="503535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8" name="Forme libre 97">
              <a:extLst>
                <a:ext uri="{FF2B5EF4-FFF2-40B4-BE49-F238E27FC236}">
                  <a16:creationId xmlns:a16="http://schemas.microsoft.com/office/drawing/2014/main" id="{8450B0F2-F26F-5E47-884F-9300045B60B4}"/>
                </a:ext>
              </a:extLst>
            </p:cNvPr>
            <p:cNvSpPr/>
            <p:nvPr/>
          </p:nvSpPr>
          <p:spPr>
            <a:xfrm>
              <a:off x="508494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9" name="Forme libre 98">
              <a:extLst>
                <a:ext uri="{FF2B5EF4-FFF2-40B4-BE49-F238E27FC236}">
                  <a16:creationId xmlns:a16="http://schemas.microsoft.com/office/drawing/2014/main" id="{19B32AED-7CDA-D54A-BAA1-D813948E8466}"/>
                </a:ext>
              </a:extLst>
            </p:cNvPr>
            <p:cNvSpPr/>
            <p:nvPr/>
          </p:nvSpPr>
          <p:spPr>
            <a:xfrm>
              <a:off x="503535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0" name="Forme libre 99">
              <a:extLst>
                <a:ext uri="{FF2B5EF4-FFF2-40B4-BE49-F238E27FC236}">
                  <a16:creationId xmlns:a16="http://schemas.microsoft.com/office/drawing/2014/main" id="{A248F117-2327-FE4B-B0F2-2F2832AE2019}"/>
                </a:ext>
              </a:extLst>
            </p:cNvPr>
            <p:cNvSpPr/>
            <p:nvPr/>
          </p:nvSpPr>
          <p:spPr>
            <a:xfrm>
              <a:off x="508494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1" name="Forme libre 100">
              <a:extLst>
                <a:ext uri="{FF2B5EF4-FFF2-40B4-BE49-F238E27FC236}">
                  <a16:creationId xmlns:a16="http://schemas.microsoft.com/office/drawing/2014/main" id="{9EAC9F8D-E101-AF4C-A608-F8DF3CF4E8EB}"/>
                </a:ext>
              </a:extLst>
            </p:cNvPr>
            <p:cNvSpPr/>
            <p:nvPr/>
          </p:nvSpPr>
          <p:spPr>
            <a:xfrm>
              <a:off x="503535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2" name="Forme libre 101">
              <a:extLst>
                <a:ext uri="{FF2B5EF4-FFF2-40B4-BE49-F238E27FC236}">
                  <a16:creationId xmlns:a16="http://schemas.microsoft.com/office/drawing/2014/main" id="{AD612E45-3F67-E74D-B241-E6B4C3084002}"/>
                </a:ext>
              </a:extLst>
            </p:cNvPr>
            <p:cNvSpPr/>
            <p:nvPr/>
          </p:nvSpPr>
          <p:spPr>
            <a:xfrm>
              <a:off x="508494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3" name="Forme libre 102">
              <a:extLst>
                <a:ext uri="{FF2B5EF4-FFF2-40B4-BE49-F238E27FC236}">
                  <a16:creationId xmlns:a16="http://schemas.microsoft.com/office/drawing/2014/main" id="{63CA44C0-11E9-FC42-879F-F90919D46AFE}"/>
                </a:ext>
              </a:extLst>
            </p:cNvPr>
            <p:cNvSpPr/>
            <p:nvPr/>
          </p:nvSpPr>
          <p:spPr>
            <a:xfrm>
              <a:off x="503535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4" name="Forme libre 103">
              <a:extLst>
                <a:ext uri="{FF2B5EF4-FFF2-40B4-BE49-F238E27FC236}">
                  <a16:creationId xmlns:a16="http://schemas.microsoft.com/office/drawing/2014/main" id="{017361D9-C47A-5C4D-B2B2-C3683B63BB6E}"/>
                </a:ext>
              </a:extLst>
            </p:cNvPr>
            <p:cNvSpPr/>
            <p:nvPr/>
          </p:nvSpPr>
          <p:spPr>
            <a:xfrm>
              <a:off x="508494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5" name="Forme libre 104">
              <a:extLst>
                <a:ext uri="{FF2B5EF4-FFF2-40B4-BE49-F238E27FC236}">
                  <a16:creationId xmlns:a16="http://schemas.microsoft.com/office/drawing/2014/main" id="{2B33E84A-901C-044A-9079-65A3726F11AC}"/>
                </a:ext>
              </a:extLst>
            </p:cNvPr>
            <p:cNvSpPr/>
            <p:nvPr/>
          </p:nvSpPr>
          <p:spPr>
            <a:xfrm>
              <a:off x="503535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6" name="Forme libre 105">
              <a:extLst>
                <a:ext uri="{FF2B5EF4-FFF2-40B4-BE49-F238E27FC236}">
                  <a16:creationId xmlns:a16="http://schemas.microsoft.com/office/drawing/2014/main" id="{DD6A24DD-C294-3846-B41C-7437CDFC9E39}"/>
                </a:ext>
              </a:extLst>
            </p:cNvPr>
            <p:cNvSpPr/>
            <p:nvPr/>
          </p:nvSpPr>
          <p:spPr>
            <a:xfrm>
              <a:off x="508494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7" name="Forme libre 106">
              <a:extLst>
                <a:ext uri="{FF2B5EF4-FFF2-40B4-BE49-F238E27FC236}">
                  <a16:creationId xmlns:a16="http://schemas.microsoft.com/office/drawing/2014/main" id="{5C77C5B0-70DD-0646-A0A9-444B4B304A00}"/>
                </a:ext>
              </a:extLst>
            </p:cNvPr>
            <p:cNvSpPr/>
            <p:nvPr/>
          </p:nvSpPr>
          <p:spPr>
            <a:xfrm>
              <a:off x="503535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8" name="Forme libre 107">
              <a:extLst>
                <a:ext uri="{FF2B5EF4-FFF2-40B4-BE49-F238E27FC236}">
                  <a16:creationId xmlns:a16="http://schemas.microsoft.com/office/drawing/2014/main" id="{80A8A5F4-6012-6B44-B0F5-3B4E6CA268FD}"/>
                </a:ext>
              </a:extLst>
            </p:cNvPr>
            <p:cNvSpPr/>
            <p:nvPr/>
          </p:nvSpPr>
          <p:spPr>
            <a:xfrm>
              <a:off x="508494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9" name="Forme libre 108">
              <a:extLst>
                <a:ext uri="{FF2B5EF4-FFF2-40B4-BE49-F238E27FC236}">
                  <a16:creationId xmlns:a16="http://schemas.microsoft.com/office/drawing/2014/main" id="{349DBE89-D1AA-3349-8D02-97D0ED9238DA}"/>
                </a:ext>
              </a:extLst>
            </p:cNvPr>
            <p:cNvSpPr/>
            <p:nvPr/>
          </p:nvSpPr>
          <p:spPr>
            <a:xfrm>
              <a:off x="503535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0" name="Forme libre 109">
              <a:extLst>
                <a:ext uri="{FF2B5EF4-FFF2-40B4-BE49-F238E27FC236}">
                  <a16:creationId xmlns:a16="http://schemas.microsoft.com/office/drawing/2014/main" id="{37DA2FA1-E39D-BE47-B58D-CF173A372F53}"/>
                </a:ext>
              </a:extLst>
            </p:cNvPr>
            <p:cNvSpPr/>
            <p:nvPr/>
          </p:nvSpPr>
          <p:spPr>
            <a:xfrm>
              <a:off x="508494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1" name="Forme libre 110">
              <a:extLst>
                <a:ext uri="{FF2B5EF4-FFF2-40B4-BE49-F238E27FC236}">
                  <a16:creationId xmlns:a16="http://schemas.microsoft.com/office/drawing/2014/main" id="{EDBA7E5E-48BA-CF4A-A740-D4E0E43802FC}"/>
                </a:ext>
              </a:extLst>
            </p:cNvPr>
            <p:cNvSpPr/>
            <p:nvPr/>
          </p:nvSpPr>
          <p:spPr>
            <a:xfrm>
              <a:off x="503535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2" name="Forme libre 111">
              <a:extLst>
                <a:ext uri="{FF2B5EF4-FFF2-40B4-BE49-F238E27FC236}">
                  <a16:creationId xmlns:a16="http://schemas.microsoft.com/office/drawing/2014/main" id="{606B2913-629C-5B45-871F-D4B9C9C7EE2E}"/>
                </a:ext>
              </a:extLst>
            </p:cNvPr>
            <p:cNvSpPr/>
            <p:nvPr/>
          </p:nvSpPr>
          <p:spPr>
            <a:xfrm>
              <a:off x="508494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3" name="Forme libre 112">
              <a:extLst>
                <a:ext uri="{FF2B5EF4-FFF2-40B4-BE49-F238E27FC236}">
                  <a16:creationId xmlns:a16="http://schemas.microsoft.com/office/drawing/2014/main" id="{EBC19F43-2014-8B48-9313-403B8B1FC735}"/>
                </a:ext>
              </a:extLst>
            </p:cNvPr>
            <p:cNvSpPr/>
            <p:nvPr/>
          </p:nvSpPr>
          <p:spPr>
            <a:xfrm>
              <a:off x="544011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4" name="Forme libre 113">
              <a:extLst>
                <a:ext uri="{FF2B5EF4-FFF2-40B4-BE49-F238E27FC236}">
                  <a16:creationId xmlns:a16="http://schemas.microsoft.com/office/drawing/2014/main" id="{2AF46752-79E1-6E46-BC3A-C7E097BB58E0}"/>
                </a:ext>
              </a:extLst>
            </p:cNvPr>
            <p:cNvSpPr/>
            <p:nvPr/>
          </p:nvSpPr>
          <p:spPr>
            <a:xfrm>
              <a:off x="548971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5" name="Forme libre 114">
              <a:extLst>
                <a:ext uri="{FF2B5EF4-FFF2-40B4-BE49-F238E27FC236}">
                  <a16:creationId xmlns:a16="http://schemas.microsoft.com/office/drawing/2014/main" id="{3F4CF7CB-6477-6444-9895-E35CBB726BF3}"/>
                </a:ext>
              </a:extLst>
            </p:cNvPr>
            <p:cNvSpPr/>
            <p:nvPr/>
          </p:nvSpPr>
          <p:spPr>
            <a:xfrm>
              <a:off x="544011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6" name="Forme libre 115">
              <a:extLst>
                <a:ext uri="{FF2B5EF4-FFF2-40B4-BE49-F238E27FC236}">
                  <a16:creationId xmlns:a16="http://schemas.microsoft.com/office/drawing/2014/main" id="{EF8FE373-E05F-3443-8634-F50233BC4B30}"/>
                </a:ext>
              </a:extLst>
            </p:cNvPr>
            <p:cNvSpPr/>
            <p:nvPr/>
          </p:nvSpPr>
          <p:spPr>
            <a:xfrm>
              <a:off x="548971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7" name="Forme libre 116">
              <a:extLst>
                <a:ext uri="{FF2B5EF4-FFF2-40B4-BE49-F238E27FC236}">
                  <a16:creationId xmlns:a16="http://schemas.microsoft.com/office/drawing/2014/main" id="{E50B8C7E-3373-7F43-A6F5-1E7431473036}"/>
                </a:ext>
              </a:extLst>
            </p:cNvPr>
            <p:cNvSpPr/>
            <p:nvPr/>
          </p:nvSpPr>
          <p:spPr>
            <a:xfrm>
              <a:off x="544011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8" name="Forme libre 117">
              <a:extLst>
                <a:ext uri="{FF2B5EF4-FFF2-40B4-BE49-F238E27FC236}">
                  <a16:creationId xmlns:a16="http://schemas.microsoft.com/office/drawing/2014/main" id="{3ED21E08-856C-BB4F-B7B3-CD036F7150AA}"/>
                </a:ext>
              </a:extLst>
            </p:cNvPr>
            <p:cNvSpPr/>
            <p:nvPr/>
          </p:nvSpPr>
          <p:spPr>
            <a:xfrm>
              <a:off x="548971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9" name="Forme libre 118">
              <a:extLst>
                <a:ext uri="{FF2B5EF4-FFF2-40B4-BE49-F238E27FC236}">
                  <a16:creationId xmlns:a16="http://schemas.microsoft.com/office/drawing/2014/main" id="{C6332308-F843-ED4E-8F57-9A23371CA14B}"/>
                </a:ext>
              </a:extLst>
            </p:cNvPr>
            <p:cNvSpPr/>
            <p:nvPr/>
          </p:nvSpPr>
          <p:spPr>
            <a:xfrm>
              <a:off x="544011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0" name="Forme libre 119">
              <a:extLst>
                <a:ext uri="{FF2B5EF4-FFF2-40B4-BE49-F238E27FC236}">
                  <a16:creationId xmlns:a16="http://schemas.microsoft.com/office/drawing/2014/main" id="{4E1EC020-09A4-8347-AD44-34D1DFD1398D}"/>
                </a:ext>
              </a:extLst>
            </p:cNvPr>
            <p:cNvSpPr/>
            <p:nvPr/>
          </p:nvSpPr>
          <p:spPr>
            <a:xfrm>
              <a:off x="548971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1" name="Forme libre 120">
              <a:extLst>
                <a:ext uri="{FF2B5EF4-FFF2-40B4-BE49-F238E27FC236}">
                  <a16:creationId xmlns:a16="http://schemas.microsoft.com/office/drawing/2014/main" id="{D3FFCE33-C99E-944B-8399-B5E085B5942E}"/>
                </a:ext>
              </a:extLst>
            </p:cNvPr>
            <p:cNvSpPr/>
            <p:nvPr/>
          </p:nvSpPr>
          <p:spPr>
            <a:xfrm>
              <a:off x="544011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2" name="Forme libre 121">
              <a:extLst>
                <a:ext uri="{FF2B5EF4-FFF2-40B4-BE49-F238E27FC236}">
                  <a16:creationId xmlns:a16="http://schemas.microsoft.com/office/drawing/2014/main" id="{8F071F1A-3211-4D4B-9372-EB4710750A9E}"/>
                </a:ext>
              </a:extLst>
            </p:cNvPr>
            <p:cNvSpPr/>
            <p:nvPr/>
          </p:nvSpPr>
          <p:spPr>
            <a:xfrm>
              <a:off x="548971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3" name="Forme libre 122">
              <a:extLst>
                <a:ext uri="{FF2B5EF4-FFF2-40B4-BE49-F238E27FC236}">
                  <a16:creationId xmlns:a16="http://schemas.microsoft.com/office/drawing/2014/main" id="{57E138F9-63FF-574B-8C8D-A01E903CC3BF}"/>
                </a:ext>
              </a:extLst>
            </p:cNvPr>
            <p:cNvSpPr/>
            <p:nvPr/>
          </p:nvSpPr>
          <p:spPr>
            <a:xfrm>
              <a:off x="544011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4" name="Forme libre 123">
              <a:extLst>
                <a:ext uri="{FF2B5EF4-FFF2-40B4-BE49-F238E27FC236}">
                  <a16:creationId xmlns:a16="http://schemas.microsoft.com/office/drawing/2014/main" id="{C3D777D8-6DBB-2A4E-AA0C-00FAC39DF0D9}"/>
                </a:ext>
              </a:extLst>
            </p:cNvPr>
            <p:cNvSpPr/>
            <p:nvPr/>
          </p:nvSpPr>
          <p:spPr>
            <a:xfrm>
              <a:off x="548971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5" name="Forme libre 124">
              <a:extLst>
                <a:ext uri="{FF2B5EF4-FFF2-40B4-BE49-F238E27FC236}">
                  <a16:creationId xmlns:a16="http://schemas.microsoft.com/office/drawing/2014/main" id="{E55F69B3-2129-734B-B989-7FF00F7D1AAD}"/>
                </a:ext>
              </a:extLst>
            </p:cNvPr>
            <p:cNvSpPr/>
            <p:nvPr/>
          </p:nvSpPr>
          <p:spPr>
            <a:xfrm>
              <a:off x="544011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6" name="Forme libre 125">
              <a:extLst>
                <a:ext uri="{FF2B5EF4-FFF2-40B4-BE49-F238E27FC236}">
                  <a16:creationId xmlns:a16="http://schemas.microsoft.com/office/drawing/2014/main" id="{7794E2C1-56C9-7741-936B-737FB7E93E81}"/>
                </a:ext>
              </a:extLst>
            </p:cNvPr>
            <p:cNvSpPr/>
            <p:nvPr/>
          </p:nvSpPr>
          <p:spPr>
            <a:xfrm>
              <a:off x="548971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7" name="Forme libre 126">
              <a:extLst>
                <a:ext uri="{FF2B5EF4-FFF2-40B4-BE49-F238E27FC236}">
                  <a16:creationId xmlns:a16="http://schemas.microsoft.com/office/drawing/2014/main" id="{711460F4-D077-2F4D-8132-F83F598AA5A5}"/>
                </a:ext>
              </a:extLst>
            </p:cNvPr>
            <p:cNvSpPr/>
            <p:nvPr/>
          </p:nvSpPr>
          <p:spPr>
            <a:xfrm>
              <a:off x="544011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8" name="Forme libre 127">
              <a:extLst>
                <a:ext uri="{FF2B5EF4-FFF2-40B4-BE49-F238E27FC236}">
                  <a16:creationId xmlns:a16="http://schemas.microsoft.com/office/drawing/2014/main" id="{E6362527-1799-0C46-AA63-F388D1E09BD6}"/>
                </a:ext>
              </a:extLst>
            </p:cNvPr>
            <p:cNvSpPr/>
            <p:nvPr/>
          </p:nvSpPr>
          <p:spPr>
            <a:xfrm>
              <a:off x="548971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9" name="Forme libre 128">
              <a:extLst>
                <a:ext uri="{FF2B5EF4-FFF2-40B4-BE49-F238E27FC236}">
                  <a16:creationId xmlns:a16="http://schemas.microsoft.com/office/drawing/2014/main" id="{8DA41100-0004-444D-9C78-9B4BF9217F67}"/>
                </a:ext>
              </a:extLst>
            </p:cNvPr>
            <p:cNvSpPr/>
            <p:nvPr/>
          </p:nvSpPr>
          <p:spPr>
            <a:xfrm>
              <a:off x="544011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0" name="Forme libre 129">
              <a:extLst>
                <a:ext uri="{FF2B5EF4-FFF2-40B4-BE49-F238E27FC236}">
                  <a16:creationId xmlns:a16="http://schemas.microsoft.com/office/drawing/2014/main" id="{1BE3F812-87AF-AD44-A2C8-5E3E18CE2192}"/>
                </a:ext>
              </a:extLst>
            </p:cNvPr>
            <p:cNvSpPr/>
            <p:nvPr/>
          </p:nvSpPr>
          <p:spPr>
            <a:xfrm>
              <a:off x="548971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1" name="Forme libre 130">
              <a:extLst>
                <a:ext uri="{FF2B5EF4-FFF2-40B4-BE49-F238E27FC236}">
                  <a16:creationId xmlns:a16="http://schemas.microsoft.com/office/drawing/2014/main" id="{2E364581-0BDE-9247-AE0A-C02F2C00A8C9}"/>
                </a:ext>
              </a:extLst>
            </p:cNvPr>
            <p:cNvSpPr/>
            <p:nvPr/>
          </p:nvSpPr>
          <p:spPr>
            <a:xfrm>
              <a:off x="544011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2" name="Forme libre 131">
              <a:extLst>
                <a:ext uri="{FF2B5EF4-FFF2-40B4-BE49-F238E27FC236}">
                  <a16:creationId xmlns:a16="http://schemas.microsoft.com/office/drawing/2014/main" id="{31B208A0-FBD5-354E-8E39-E3E1F882010C}"/>
                </a:ext>
              </a:extLst>
            </p:cNvPr>
            <p:cNvSpPr/>
            <p:nvPr/>
          </p:nvSpPr>
          <p:spPr>
            <a:xfrm>
              <a:off x="548971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3" name="Forme libre 132">
              <a:extLst>
                <a:ext uri="{FF2B5EF4-FFF2-40B4-BE49-F238E27FC236}">
                  <a16:creationId xmlns:a16="http://schemas.microsoft.com/office/drawing/2014/main" id="{F7CDD041-E55C-9747-8874-CADA23646A28}"/>
                </a:ext>
              </a:extLst>
            </p:cNvPr>
            <p:cNvSpPr/>
            <p:nvPr/>
          </p:nvSpPr>
          <p:spPr>
            <a:xfrm>
              <a:off x="584487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4" name="Forme libre 133">
              <a:extLst>
                <a:ext uri="{FF2B5EF4-FFF2-40B4-BE49-F238E27FC236}">
                  <a16:creationId xmlns:a16="http://schemas.microsoft.com/office/drawing/2014/main" id="{6DE6CF8F-4FBE-5D4A-987F-974F922FD683}"/>
                </a:ext>
              </a:extLst>
            </p:cNvPr>
            <p:cNvSpPr/>
            <p:nvPr/>
          </p:nvSpPr>
          <p:spPr>
            <a:xfrm>
              <a:off x="589447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5" name="Forme libre 134">
              <a:extLst>
                <a:ext uri="{FF2B5EF4-FFF2-40B4-BE49-F238E27FC236}">
                  <a16:creationId xmlns:a16="http://schemas.microsoft.com/office/drawing/2014/main" id="{F93ACACF-C3A6-2744-872E-B26433E0C029}"/>
                </a:ext>
              </a:extLst>
            </p:cNvPr>
            <p:cNvSpPr/>
            <p:nvPr/>
          </p:nvSpPr>
          <p:spPr>
            <a:xfrm>
              <a:off x="584487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6" name="Forme libre 135">
              <a:extLst>
                <a:ext uri="{FF2B5EF4-FFF2-40B4-BE49-F238E27FC236}">
                  <a16:creationId xmlns:a16="http://schemas.microsoft.com/office/drawing/2014/main" id="{A0455050-A25E-2F45-ABCB-9C520DE757A9}"/>
                </a:ext>
              </a:extLst>
            </p:cNvPr>
            <p:cNvSpPr/>
            <p:nvPr/>
          </p:nvSpPr>
          <p:spPr>
            <a:xfrm>
              <a:off x="589447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7" name="Forme libre 136">
              <a:extLst>
                <a:ext uri="{FF2B5EF4-FFF2-40B4-BE49-F238E27FC236}">
                  <a16:creationId xmlns:a16="http://schemas.microsoft.com/office/drawing/2014/main" id="{A4AC82C0-4FC7-744F-A634-6769B6A63D6D}"/>
                </a:ext>
              </a:extLst>
            </p:cNvPr>
            <p:cNvSpPr/>
            <p:nvPr/>
          </p:nvSpPr>
          <p:spPr>
            <a:xfrm>
              <a:off x="584487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8" name="Forme libre 137">
              <a:extLst>
                <a:ext uri="{FF2B5EF4-FFF2-40B4-BE49-F238E27FC236}">
                  <a16:creationId xmlns:a16="http://schemas.microsoft.com/office/drawing/2014/main" id="{52DF3C68-BF0E-4849-8DC4-0EF37FFADD18}"/>
                </a:ext>
              </a:extLst>
            </p:cNvPr>
            <p:cNvSpPr/>
            <p:nvPr/>
          </p:nvSpPr>
          <p:spPr>
            <a:xfrm>
              <a:off x="589447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9" name="Forme libre 138">
              <a:extLst>
                <a:ext uri="{FF2B5EF4-FFF2-40B4-BE49-F238E27FC236}">
                  <a16:creationId xmlns:a16="http://schemas.microsoft.com/office/drawing/2014/main" id="{A673983A-D326-0D4F-9598-0D93E8FCD418}"/>
                </a:ext>
              </a:extLst>
            </p:cNvPr>
            <p:cNvSpPr/>
            <p:nvPr/>
          </p:nvSpPr>
          <p:spPr>
            <a:xfrm>
              <a:off x="584487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0" name="Forme libre 139">
              <a:extLst>
                <a:ext uri="{FF2B5EF4-FFF2-40B4-BE49-F238E27FC236}">
                  <a16:creationId xmlns:a16="http://schemas.microsoft.com/office/drawing/2014/main" id="{EB88E79F-2BD4-6A47-BCB1-C934E262D1D2}"/>
                </a:ext>
              </a:extLst>
            </p:cNvPr>
            <p:cNvSpPr/>
            <p:nvPr/>
          </p:nvSpPr>
          <p:spPr>
            <a:xfrm>
              <a:off x="589447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1" name="Forme libre 140">
              <a:extLst>
                <a:ext uri="{FF2B5EF4-FFF2-40B4-BE49-F238E27FC236}">
                  <a16:creationId xmlns:a16="http://schemas.microsoft.com/office/drawing/2014/main" id="{3323CE76-6A8A-2C4E-91B3-749203FEA3D8}"/>
                </a:ext>
              </a:extLst>
            </p:cNvPr>
            <p:cNvSpPr/>
            <p:nvPr/>
          </p:nvSpPr>
          <p:spPr>
            <a:xfrm>
              <a:off x="584487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2" name="Forme libre 141">
              <a:extLst>
                <a:ext uri="{FF2B5EF4-FFF2-40B4-BE49-F238E27FC236}">
                  <a16:creationId xmlns:a16="http://schemas.microsoft.com/office/drawing/2014/main" id="{D37788F4-9EC7-484C-96AC-3E9BC0E08676}"/>
                </a:ext>
              </a:extLst>
            </p:cNvPr>
            <p:cNvSpPr/>
            <p:nvPr/>
          </p:nvSpPr>
          <p:spPr>
            <a:xfrm>
              <a:off x="589447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3" name="Forme libre 142">
              <a:extLst>
                <a:ext uri="{FF2B5EF4-FFF2-40B4-BE49-F238E27FC236}">
                  <a16:creationId xmlns:a16="http://schemas.microsoft.com/office/drawing/2014/main" id="{0399A659-DD21-8243-A5CE-A79742881C79}"/>
                </a:ext>
              </a:extLst>
            </p:cNvPr>
            <p:cNvSpPr/>
            <p:nvPr/>
          </p:nvSpPr>
          <p:spPr>
            <a:xfrm>
              <a:off x="584487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4" name="Forme libre 143">
              <a:extLst>
                <a:ext uri="{FF2B5EF4-FFF2-40B4-BE49-F238E27FC236}">
                  <a16:creationId xmlns:a16="http://schemas.microsoft.com/office/drawing/2014/main" id="{CB33003D-15B1-0F43-8CBF-3BB71FDE2134}"/>
                </a:ext>
              </a:extLst>
            </p:cNvPr>
            <p:cNvSpPr/>
            <p:nvPr/>
          </p:nvSpPr>
          <p:spPr>
            <a:xfrm>
              <a:off x="589447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5" name="Forme libre 144">
              <a:extLst>
                <a:ext uri="{FF2B5EF4-FFF2-40B4-BE49-F238E27FC236}">
                  <a16:creationId xmlns:a16="http://schemas.microsoft.com/office/drawing/2014/main" id="{F09A175C-0926-2943-A29C-3BA8FC42B163}"/>
                </a:ext>
              </a:extLst>
            </p:cNvPr>
            <p:cNvSpPr/>
            <p:nvPr/>
          </p:nvSpPr>
          <p:spPr>
            <a:xfrm>
              <a:off x="584487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6" name="Forme libre 145">
              <a:extLst>
                <a:ext uri="{FF2B5EF4-FFF2-40B4-BE49-F238E27FC236}">
                  <a16:creationId xmlns:a16="http://schemas.microsoft.com/office/drawing/2014/main" id="{CF81D21B-2B66-0549-81B7-120F1AE2525E}"/>
                </a:ext>
              </a:extLst>
            </p:cNvPr>
            <p:cNvSpPr/>
            <p:nvPr/>
          </p:nvSpPr>
          <p:spPr>
            <a:xfrm>
              <a:off x="589447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7" name="Forme libre 146">
              <a:extLst>
                <a:ext uri="{FF2B5EF4-FFF2-40B4-BE49-F238E27FC236}">
                  <a16:creationId xmlns:a16="http://schemas.microsoft.com/office/drawing/2014/main" id="{B6FF9E1B-3C27-5A4E-BCCB-9700D8F338D2}"/>
                </a:ext>
              </a:extLst>
            </p:cNvPr>
            <p:cNvSpPr/>
            <p:nvPr/>
          </p:nvSpPr>
          <p:spPr>
            <a:xfrm>
              <a:off x="584487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8" name="Forme libre 147">
              <a:extLst>
                <a:ext uri="{FF2B5EF4-FFF2-40B4-BE49-F238E27FC236}">
                  <a16:creationId xmlns:a16="http://schemas.microsoft.com/office/drawing/2014/main" id="{BD9002F3-6854-D544-B8F6-B9E1BA2F7227}"/>
                </a:ext>
              </a:extLst>
            </p:cNvPr>
            <p:cNvSpPr/>
            <p:nvPr/>
          </p:nvSpPr>
          <p:spPr>
            <a:xfrm>
              <a:off x="589447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9" name="Forme libre 148">
              <a:extLst>
                <a:ext uri="{FF2B5EF4-FFF2-40B4-BE49-F238E27FC236}">
                  <a16:creationId xmlns:a16="http://schemas.microsoft.com/office/drawing/2014/main" id="{04381DE4-C618-104E-8D39-749975795388}"/>
                </a:ext>
              </a:extLst>
            </p:cNvPr>
            <p:cNvSpPr/>
            <p:nvPr/>
          </p:nvSpPr>
          <p:spPr>
            <a:xfrm>
              <a:off x="584487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0" name="Forme libre 149">
              <a:extLst>
                <a:ext uri="{FF2B5EF4-FFF2-40B4-BE49-F238E27FC236}">
                  <a16:creationId xmlns:a16="http://schemas.microsoft.com/office/drawing/2014/main" id="{1F23645F-BFE1-5E4D-9892-CA7DC596CA96}"/>
                </a:ext>
              </a:extLst>
            </p:cNvPr>
            <p:cNvSpPr/>
            <p:nvPr/>
          </p:nvSpPr>
          <p:spPr>
            <a:xfrm>
              <a:off x="589447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1" name="Forme libre 150">
              <a:extLst>
                <a:ext uri="{FF2B5EF4-FFF2-40B4-BE49-F238E27FC236}">
                  <a16:creationId xmlns:a16="http://schemas.microsoft.com/office/drawing/2014/main" id="{5DD52319-B755-A44C-B2BD-C9F45911E2ED}"/>
                </a:ext>
              </a:extLst>
            </p:cNvPr>
            <p:cNvSpPr/>
            <p:nvPr/>
          </p:nvSpPr>
          <p:spPr>
            <a:xfrm>
              <a:off x="584487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2" name="Forme libre 151">
              <a:extLst>
                <a:ext uri="{FF2B5EF4-FFF2-40B4-BE49-F238E27FC236}">
                  <a16:creationId xmlns:a16="http://schemas.microsoft.com/office/drawing/2014/main" id="{51DFAF91-3220-CD41-B4AA-EEBC57AD4ED3}"/>
                </a:ext>
              </a:extLst>
            </p:cNvPr>
            <p:cNvSpPr/>
            <p:nvPr/>
          </p:nvSpPr>
          <p:spPr>
            <a:xfrm>
              <a:off x="589447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3" name="Forme libre 152">
              <a:extLst>
                <a:ext uri="{FF2B5EF4-FFF2-40B4-BE49-F238E27FC236}">
                  <a16:creationId xmlns:a16="http://schemas.microsoft.com/office/drawing/2014/main" id="{8B95F4DA-6007-8143-A594-54A916524CB0}"/>
                </a:ext>
              </a:extLst>
            </p:cNvPr>
            <p:cNvSpPr/>
            <p:nvPr/>
          </p:nvSpPr>
          <p:spPr>
            <a:xfrm>
              <a:off x="624964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4" name="Forme libre 153">
              <a:extLst>
                <a:ext uri="{FF2B5EF4-FFF2-40B4-BE49-F238E27FC236}">
                  <a16:creationId xmlns:a16="http://schemas.microsoft.com/office/drawing/2014/main" id="{8BC9B8EB-54D2-5647-9E8A-49278441722B}"/>
                </a:ext>
              </a:extLst>
            </p:cNvPr>
            <p:cNvSpPr/>
            <p:nvPr/>
          </p:nvSpPr>
          <p:spPr>
            <a:xfrm>
              <a:off x="629923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5" name="Forme libre 154">
              <a:extLst>
                <a:ext uri="{FF2B5EF4-FFF2-40B4-BE49-F238E27FC236}">
                  <a16:creationId xmlns:a16="http://schemas.microsoft.com/office/drawing/2014/main" id="{05638F08-F8E4-9F49-AB16-66E6A698A5BA}"/>
                </a:ext>
              </a:extLst>
            </p:cNvPr>
            <p:cNvSpPr/>
            <p:nvPr/>
          </p:nvSpPr>
          <p:spPr>
            <a:xfrm>
              <a:off x="624964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6" name="Forme libre 155">
              <a:extLst>
                <a:ext uri="{FF2B5EF4-FFF2-40B4-BE49-F238E27FC236}">
                  <a16:creationId xmlns:a16="http://schemas.microsoft.com/office/drawing/2014/main" id="{80B4F266-6764-2041-A72C-35FF961D38F2}"/>
                </a:ext>
              </a:extLst>
            </p:cNvPr>
            <p:cNvSpPr/>
            <p:nvPr/>
          </p:nvSpPr>
          <p:spPr>
            <a:xfrm>
              <a:off x="629923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7" name="Forme libre 156">
              <a:extLst>
                <a:ext uri="{FF2B5EF4-FFF2-40B4-BE49-F238E27FC236}">
                  <a16:creationId xmlns:a16="http://schemas.microsoft.com/office/drawing/2014/main" id="{1E5E6A0E-3EA4-004A-BC34-D6E18BBECC8F}"/>
                </a:ext>
              </a:extLst>
            </p:cNvPr>
            <p:cNvSpPr/>
            <p:nvPr/>
          </p:nvSpPr>
          <p:spPr>
            <a:xfrm>
              <a:off x="624964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8" name="Forme libre 157">
              <a:extLst>
                <a:ext uri="{FF2B5EF4-FFF2-40B4-BE49-F238E27FC236}">
                  <a16:creationId xmlns:a16="http://schemas.microsoft.com/office/drawing/2014/main" id="{E4B2A76E-D76E-5946-9255-8A746AAF8FE9}"/>
                </a:ext>
              </a:extLst>
            </p:cNvPr>
            <p:cNvSpPr/>
            <p:nvPr/>
          </p:nvSpPr>
          <p:spPr>
            <a:xfrm>
              <a:off x="629923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9" name="Forme libre 158">
              <a:extLst>
                <a:ext uri="{FF2B5EF4-FFF2-40B4-BE49-F238E27FC236}">
                  <a16:creationId xmlns:a16="http://schemas.microsoft.com/office/drawing/2014/main" id="{22A8DDE3-7DC3-ED4F-8F5A-0DEEB0AC4258}"/>
                </a:ext>
              </a:extLst>
            </p:cNvPr>
            <p:cNvSpPr/>
            <p:nvPr/>
          </p:nvSpPr>
          <p:spPr>
            <a:xfrm>
              <a:off x="624964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0" name="Forme libre 159">
              <a:extLst>
                <a:ext uri="{FF2B5EF4-FFF2-40B4-BE49-F238E27FC236}">
                  <a16:creationId xmlns:a16="http://schemas.microsoft.com/office/drawing/2014/main" id="{14253F20-9C40-3346-9C4A-7243FB63DA62}"/>
                </a:ext>
              </a:extLst>
            </p:cNvPr>
            <p:cNvSpPr/>
            <p:nvPr/>
          </p:nvSpPr>
          <p:spPr>
            <a:xfrm>
              <a:off x="629923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1" name="Forme libre 160">
              <a:extLst>
                <a:ext uri="{FF2B5EF4-FFF2-40B4-BE49-F238E27FC236}">
                  <a16:creationId xmlns:a16="http://schemas.microsoft.com/office/drawing/2014/main" id="{C5BDFB50-C2C3-F74F-AF56-D71BB9F518D3}"/>
                </a:ext>
              </a:extLst>
            </p:cNvPr>
            <p:cNvSpPr/>
            <p:nvPr/>
          </p:nvSpPr>
          <p:spPr>
            <a:xfrm>
              <a:off x="624964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2" name="Forme libre 161">
              <a:extLst>
                <a:ext uri="{FF2B5EF4-FFF2-40B4-BE49-F238E27FC236}">
                  <a16:creationId xmlns:a16="http://schemas.microsoft.com/office/drawing/2014/main" id="{532FFDD7-2D8E-594E-BC48-153A240C4385}"/>
                </a:ext>
              </a:extLst>
            </p:cNvPr>
            <p:cNvSpPr/>
            <p:nvPr/>
          </p:nvSpPr>
          <p:spPr>
            <a:xfrm>
              <a:off x="629923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3" name="Forme libre 162">
              <a:extLst>
                <a:ext uri="{FF2B5EF4-FFF2-40B4-BE49-F238E27FC236}">
                  <a16:creationId xmlns:a16="http://schemas.microsoft.com/office/drawing/2014/main" id="{F9B58706-21E0-8A40-B898-0679D64093A8}"/>
                </a:ext>
              </a:extLst>
            </p:cNvPr>
            <p:cNvSpPr/>
            <p:nvPr/>
          </p:nvSpPr>
          <p:spPr>
            <a:xfrm>
              <a:off x="624964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4" name="Forme libre 163">
              <a:extLst>
                <a:ext uri="{FF2B5EF4-FFF2-40B4-BE49-F238E27FC236}">
                  <a16:creationId xmlns:a16="http://schemas.microsoft.com/office/drawing/2014/main" id="{8023D267-680B-A441-9FE4-641B0E32C02A}"/>
                </a:ext>
              </a:extLst>
            </p:cNvPr>
            <p:cNvSpPr/>
            <p:nvPr/>
          </p:nvSpPr>
          <p:spPr>
            <a:xfrm>
              <a:off x="629923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5" name="Forme libre 164">
              <a:extLst>
                <a:ext uri="{FF2B5EF4-FFF2-40B4-BE49-F238E27FC236}">
                  <a16:creationId xmlns:a16="http://schemas.microsoft.com/office/drawing/2014/main" id="{88A65403-9C15-2648-8B4F-733B4DC784C0}"/>
                </a:ext>
              </a:extLst>
            </p:cNvPr>
            <p:cNvSpPr/>
            <p:nvPr/>
          </p:nvSpPr>
          <p:spPr>
            <a:xfrm>
              <a:off x="624964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6" name="Forme libre 165">
              <a:extLst>
                <a:ext uri="{FF2B5EF4-FFF2-40B4-BE49-F238E27FC236}">
                  <a16:creationId xmlns:a16="http://schemas.microsoft.com/office/drawing/2014/main" id="{01F3AA61-5099-1F42-84B4-754EC206C77A}"/>
                </a:ext>
              </a:extLst>
            </p:cNvPr>
            <p:cNvSpPr/>
            <p:nvPr/>
          </p:nvSpPr>
          <p:spPr>
            <a:xfrm>
              <a:off x="629923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7" name="Forme libre 166">
              <a:extLst>
                <a:ext uri="{FF2B5EF4-FFF2-40B4-BE49-F238E27FC236}">
                  <a16:creationId xmlns:a16="http://schemas.microsoft.com/office/drawing/2014/main" id="{32FBF620-02BB-9043-A672-A225C774BFFB}"/>
                </a:ext>
              </a:extLst>
            </p:cNvPr>
            <p:cNvSpPr/>
            <p:nvPr/>
          </p:nvSpPr>
          <p:spPr>
            <a:xfrm>
              <a:off x="624964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8" name="Forme libre 167">
              <a:extLst>
                <a:ext uri="{FF2B5EF4-FFF2-40B4-BE49-F238E27FC236}">
                  <a16:creationId xmlns:a16="http://schemas.microsoft.com/office/drawing/2014/main" id="{570E205D-F561-4446-8D53-FA52BABF2FB5}"/>
                </a:ext>
              </a:extLst>
            </p:cNvPr>
            <p:cNvSpPr/>
            <p:nvPr/>
          </p:nvSpPr>
          <p:spPr>
            <a:xfrm>
              <a:off x="629923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9" name="Forme libre 168">
              <a:extLst>
                <a:ext uri="{FF2B5EF4-FFF2-40B4-BE49-F238E27FC236}">
                  <a16:creationId xmlns:a16="http://schemas.microsoft.com/office/drawing/2014/main" id="{E60228CF-028B-F949-97BA-50BAC80064D1}"/>
                </a:ext>
              </a:extLst>
            </p:cNvPr>
            <p:cNvSpPr/>
            <p:nvPr/>
          </p:nvSpPr>
          <p:spPr>
            <a:xfrm>
              <a:off x="624964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0" name="Forme libre 169">
              <a:extLst>
                <a:ext uri="{FF2B5EF4-FFF2-40B4-BE49-F238E27FC236}">
                  <a16:creationId xmlns:a16="http://schemas.microsoft.com/office/drawing/2014/main" id="{96F9B0AF-7548-9648-A805-A7AEB437957A}"/>
                </a:ext>
              </a:extLst>
            </p:cNvPr>
            <p:cNvSpPr/>
            <p:nvPr/>
          </p:nvSpPr>
          <p:spPr>
            <a:xfrm>
              <a:off x="629923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1" name="Forme libre 170">
              <a:extLst>
                <a:ext uri="{FF2B5EF4-FFF2-40B4-BE49-F238E27FC236}">
                  <a16:creationId xmlns:a16="http://schemas.microsoft.com/office/drawing/2014/main" id="{74D3954E-3BA8-1540-AB8A-19ECEE9A1989}"/>
                </a:ext>
              </a:extLst>
            </p:cNvPr>
            <p:cNvSpPr/>
            <p:nvPr/>
          </p:nvSpPr>
          <p:spPr>
            <a:xfrm>
              <a:off x="624964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2" name="Forme libre 171">
              <a:extLst>
                <a:ext uri="{FF2B5EF4-FFF2-40B4-BE49-F238E27FC236}">
                  <a16:creationId xmlns:a16="http://schemas.microsoft.com/office/drawing/2014/main" id="{6638C275-4171-4646-9627-78823E75A40A}"/>
                </a:ext>
              </a:extLst>
            </p:cNvPr>
            <p:cNvSpPr/>
            <p:nvPr/>
          </p:nvSpPr>
          <p:spPr>
            <a:xfrm>
              <a:off x="629923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3" name="Forme libre 172">
              <a:extLst>
                <a:ext uri="{FF2B5EF4-FFF2-40B4-BE49-F238E27FC236}">
                  <a16:creationId xmlns:a16="http://schemas.microsoft.com/office/drawing/2014/main" id="{526FFC3C-D98C-FF4C-B7F4-258F3CB670E0}"/>
                </a:ext>
              </a:extLst>
            </p:cNvPr>
            <p:cNvSpPr/>
            <p:nvPr/>
          </p:nvSpPr>
          <p:spPr>
            <a:xfrm>
              <a:off x="665440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4" name="Forme libre 173">
              <a:extLst>
                <a:ext uri="{FF2B5EF4-FFF2-40B4-BE49-F238E27FC236}">
                  <a16:creationId xmlns:a16="http://schemas.microsoft.com/office/drawing/2014/main" id="{41E23A72-6765-774F-B56A-A7C0B0C267C8}"/>
                </a:ext>
              </a:extLst>
            </p:cNvPr>
            <p:cNvSpPr/>
            <p:nvPr/>
          </p:nvSpPr>
          <p:spPr>
            <a:xfrm>
              <a:off x="670400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5" name="Forme libre 174">
              <a:extLst>
                <a:ext uri="{FF2B5EF4-FFF2-40B4-BE49-F238E27FC236}">
                  <a16:creationId xmlns:a16="http://schemas.microsoft.com/office/drawing/2014/main" id="{B2F904E2-0D6A-DE4B-9D7D-576DC6B33873}"/>
                </a:ext>
              </a:extLst>
            </p:cNvPr>
            <p:cNvSpPr/>
            <p:nvPr/>
          </p:nvSpPr>
          <p:spPr>
            <a:xfrm>
              <a:off x="665440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6" name="Forme libre 175">
              <a:extLst>
                <a:ext uri="{FF2B5EF4-FFF2-40B4-BE49-F238E27FC236}">
                  <a16:creationId xmlns:a16="http://schemas.microsoft.com/office/drawing/2014/main" id="{A4E8E45C-00A5-6249-9D89-46102953640C}"/>
                </a:ext>
              </a:extLst>
            </p:cNvPr>
            <p:cNvSpPr/>
            <p:nvPr/>
          </p:nvSpPr>
          <p:spPr>
            <a:xfrm>
              <a:off x="670400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7" name="Forme libre 176">
              <a:extLst>
                <a:ext uri="{FF2B5EF4-FFF2-40B4-BE49-F238E27FC236}">
                  <a16:creationId xmlns:a16="http://schemas.microsoft.com/office/drawing/2014/main" id="{AB6D0851-694D-7D4D-A086-7876546D4C9B}"/>
                </a:ext>
              </a:extLst>
            </p:cNvPr>
            <p:cNvSpPr/>
            <p:nvPr/>
          </p:nvSpPr>
          <p:spPr>
            <a:xfrm>
              <a:off x="665440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8" name="Forme libre 177">
              <a:extLst>
                <a:ext uri="{FF2B5EF4-FFF2-40B4-BE49-F238E27FC236}">
                  <a16:creationId xmlns:a16="http://schemas.microsoft.com/office/drawing/2014/main" id="{B2DAC926-E770-8840-8B4F-0678147AB959}"/>
                </a:ext>
              </a:extLst>
            </p:cNvPr>
            <p:cNvSpPr/>
            <p:nvPr/>
          </p:nvSpPr>
          <p:spPr>
            <a:xfrm>
              <a:off x="670400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9" name="Forme libre 178">
              <a:extLst>
                <a:ext uri="{FF2B5EF4-FFF2-40B4-BE49-F238E27FC236}">
                  <a16:creationId xmlns:a16="http://schemas.microsoft.com/office/drawing/2014/main" id="{B11C1F1A-B669-AD48-A001-74F3DB26AC46}"/>
                </a:ext>
              </a:extLst>
            </p:cNvPr>
            <p:cNvSpPr/>
            <p:nvPr/>
          </p:nvSpPr>
          <p:spPr>
            <a:xfrm>
              <a:off x="665440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0" name="Forme libre 179">
              <a:extLst>
                <a:ext uri="{FF2B5EF4-FFF2-40B4-BE49-F238E27FC236}">
                  <a16:creationId xmlns:a16="http://schemas.microsoft.com/office/drawing/2014/main" id="{9E586FB4-3AA7-AE4D-9C5B-BB7147FC1C58}"/>
                </a:ext>
              </a:extLst>
            </p:cNvPr>
            <p:cNvSpPr/>
            <p:nvPr/>
          </p:nvSpPr>
          <p:spPr>
            <a:xfrm>
              <a:off x="670400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1" name="Forme libre 180">
              <a:extLst>
                <a:ext uri="{FF2B5EF4-FFF2-40B4-BE49-F238E27FC236}">
                  <a16:creationId xmlns:a16="http://schemas.microsoft.com/office/drawing/2014/main" id="{02A66D92-1B8F-FA49-8DE6-C2BAE82DD724}"/>
                </a:ext>
              </a:extLst>
            </p:cNvPr>
            <p:cNvSpPr/>
            <p:nvPr/>
          </p:nvSpPr>
          <p:spPr>
            <a:xfrm>
              <a:off x="665440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2" name="Forme libre 181">
              <a:extLst>
                <a:ext uri="{FF2B5EF4-FFF2-40B4-BE49-F238E27FC236}">
                  <a16:creationId xmlns:a16="http://schemas.microsoft.com/office/drawing/2014/main" id="{BA6D0EAD-E00A-FF47-85EF-A4F080E68ADA}"/>
                </a:ext>
              </a:extLst>
            </p:cNvPr>
            <p:cNvSpPr/>
            <p:nvPr/>
          </p:nvSpPr>
          <p:spPr>
            <a:xfrm>
              <a:off x="670400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3" name="Forme libre 182">
              <a:extLst>
                <a:ext uri="{FF2B5EF4-FFF2-40B4-BE49-F238E27FC236}">
                  <a16:creationId xmlns:a16="http://schemas.microsoft.com/office/drawing/2014/main" id="{E2309757-1173-8B40-9083-7F5C68023EAD}"/>
                </a:ext>
              </a:extLst>
            </p:cNvPr>
            <p:cNvSpPr/>
            <p:nvPr/>
          </p:nvSpPr>
          <p:spPr>
            <a:xfrm>
              <a:off x="665440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4" name="Forme libre 183">
              <a:extLst>
                <a:ext uri="{FF2B5EF4-FFF2-40B4-BE49-F238E27FC236}">
                  <a16:creationId xmlns:a16="http://schemas.microsoft.com/office/drawing/2014/main" id="{10FEC48D-3B4B-6D41-8E6B-2B19F140CDC5}"/>
                </a:ext>
              </a:extLst>
            </p:cNvPr>
            <p:cNvSpPr/>
            <p:nvPr/>
          </p:nvSpPr>
          <p:spPr>
            <a:xfrm>
              <a:off x="670400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5" name="Forme libre 184">
              <a:extLst>
                <a:ext uri="{FF2B5EF4-FFF2-40B4-BE49-F238E27FC236}">
                  <a16:creationId xmlns:a16="http://schemas.microsoft.com/office/drawing/2014/main" id="{1A20C58E-DD42-8543-ADC6-FEA0170A9068}"/>
                </a:ext>
              </a:extLst>
            </p:cNvPr>
            <p:cNvSpPr/>
            <p:nvPr/>
          </p:nvSpPr>
          <p:spPr>
            <a:xfrm>
              <a:off x="665440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6" name="Forme libre 185">
              <a:extLst>
                <a:ext uri="{FF2B5EF4-FFF2-40B4-BE49-F238E27FC236}">
                  <a16:creationId xmlns:a16="http://schemas.microsoft.com/office/drawing/2014/main" id="{6EC75C87-A292-114B-85E6-BF236BF66FA7}"/>
                </a:ext>
              </a:extLst>
            </p:cNvPr>
            <p:cNvSpPr/>
            <p:nvPr/>
          </p:nvSpPr>
          <p:spPr>
            <a:xfrm>
              <a:off x="670400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7" name="Forme libre 186">
              <a:extLst>
                <a:ext uri="{FF2B5EF4-FFF2-40B4-BE49-F238E27FC236}">
                  <a16:creationId xmlns:a16="http://schemas.microsoft.com/office/drawing/2014/main" id="{DE92A72C-6718-BD46-A9FC-323336959E64}"/>
                </a:ext>
              </a:extLst>
            </p:cNvPr>
            <p:cNvSpPr/>
            <p:nvPr/>
          </p:nvSpPr>
          <p:spPr>
            <a:xfrm>
              <a:off x="665440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8" name="Forme libre 187">
              <a:extLst>
                <a:ext uri="{FF2B5EF4-FFF2-40B4-BE49-F238E27FC236}">
                  <a16:creationId xmlns:a16="http://schemas.microsoft.com/office/drawing/2014/main" id="{F83EEDC0-061A-0D47-8B14-AE73A0A1A71D}"/>
                </a:ext>
              </a:extLst>
            </p:cNvPr>
            <p:cNvSpPr/>
            <p:nvPr/>
          </p:nvSpPr>
          <p:spPr>
            <a:xfrm>
              <a:off x="670400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9" name="Forme libre 188">
              <a:extLst>
                <a:ext uri="{FF2B5EF4-FFF2-40B4-BE49-F238E27FC236}">
                  <a16:creationId xmlns:a16="http://schemas.microsoft.com/office/drawing/2014/main" id="{20C171FB-982C-5944-AD5E-2557599151E6}"/>
                </a:ext>
              </a:extLst>
            </p:cNvPr>
            <p:cNvSpPr/>
            <p:nvPr/>
          </p:nvSpPr>
          <p:spPr>
            <a:xfrm>
              <a:off x="665440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0" name="Forme libre 189">
              <a:extLst>
                <a:ext uri="{FF2B5EF4-FFF2-40B4-BE49-F238E27FC236}">
                  <a16:creationId xmlns:a16="http://schemas.microsoft.com/office/drawing/2014/main" id="{929F7F7F-12C4-7444-B140-970BC3672330}"/>
                </a:ext>
              </a:extLst>
            </p:cNvPr>
            <p:cNvSpPr/>
            <p:nvPr/>
          </p:nvSpPr>
          <p:spPr>
            <a:xfrm>
              <a:off x="670400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1" name="Forme libre 190">
              <a:extLst>
                <a:ext uri="{FF2B5EF4-FFF2-40B4-BE49-F238E27FC236}">
                  <a16:creationId xmlns:a16="http://schemas.microsoft.com/office/drawing/2014/main" id="{17D2396A-F54A-9547-BDA0-045C23E88C00}"/>
                </a:ext>
              </a:extLst>
            </p:cNvPr>
            <p:cNvSpPr/>
            <p:nvPr/>
          </p:nvSpPr>
          <p:spPr>
            <a:xfrm>
              <a:off x="665440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2" name="Forme libre 191">
              <a:extLst>
                <a:ext uri="{FF2B5EF4-FFF2-40B4-BE49-F238E27FC236}">
                  <a16:creationId xmlns:a16="http://schemas.microsoft.com/office/drawing/2014/main" id="{E5C3CB62-2D49-C44E-9F93-AC729A1DE824}"/>
                </a:ext>
              </a:extLst>
            </p:cNvPr>
            <p:cNvSpPr/>
            <p:nvPr/>
          </p:nvSpPr>
          <p:spPr>
            <a:xfrm>
              <a:off x="670400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3" name="Forme libre 192">
              <a:extLst>
                <a:ext uri="{FF2B5EF4-FFF2-40B4-BE49-F238E27FC236}">
                  <a16:creationId xmlns:a16="http://schemas.microsoft.com/office/drawing/2014/main" id="{501C6137-C629-064C-9CBC-91FB9CDB68AA}"/>
                </a:ext>
              </a:extLst>
            </p:cNvPr>
            <p:cNvSpPr/>
            <p:nvPr/>
          </p:nvSpPr>
          <p:spPr>
            <a:xfrm>
              <a:off x="7059168"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4" name="Forme libre 193">
              <a:extLst>
                <a:ext uri="{FF2B5EF4-FFF2-40B4-BE49-F238E27FC236}">
                  <a16:creationId xmlns:a16="http://schemas.microsoft.com/office/drawing/2014/main" id="{4BCAC1D0-553C-D24F-B032-FAE44D069B7A}"/>
                </a:ext>
              </a:extLst>
            </p:cNvPr>
            <p:cNvSpPr/>
            <p:nvPr/>
          </p:nvSpPr>
          <p:spPr>
            <a:xfrm>
              <a:off x="710876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5" name="Forme libre 194">
              <a:extLst>
                <a:ext uri="{FF2B5EF4-FFF2-40B4-BE49-F238E27FC236}">
                  <a16:creationId xmlns:a16="http://schemas.microsoft.com/office/drawing/2014/main" id="{F4DEC2B0-9984-3849-9B72-CDDBABE59EEB}"/>
                </a:ext>
              </a:extLst>
            </p:cNvPr>
            <p:cNvSpPr/>
            <p:nvPr/>
          </p:nvSpPr>
          <p:spPr>
            <a:xfrm>
              <a:off x="7059168"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6" name="Forme libre 195">
              <a:extLst>
                <a:ext uri="{FF2B5EF4-FFF2-40B4-BE49-F238E27FC236}">
                  <a16:creationId xmlns:a16="http://schemas.microsoft.com/office/drawing/2014/main" id="{A40D58E3-8AA7-9D4A-B966-59CC1E1FBD87}"/>
                </a:ext>
              </a:extLst>
            </p:cNvPr>
            <p:cNvSpPr/>
            <p:nvPr/>
          </p:nvSpPr>
          <p:spPr>
            <a:xfrm>
              <a:off x="710876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7" name="Forme libre 196">
              <a:extLst>
                <a:ext uri="{FF2B5EF4-FFF2-40B4-BE49-F238E27FC236}">
                  <a16:creationId xmlns:a16="http://schemas.microsoft.com/office/drawing/2014/main" id="{C0505950-041E-7143-AB02-B9F6C8FD5F9E}"/>
                </a:ext>
              </a:extLst>
            </p:cNvPr>
            <p:cNvSpPr/>
            <p:nvPr/>
          </p:nvSpPr>
          <p:spPr>
            <a:xfrm>
              <a:off x="7059168"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8" name="Forme libre 197">
              <a:extLst>
                <a:ext uri="{FF2B5EF4-FFF2-40B4-BE49-F238E27FC236}">
                  <a16:creationId xmlns:a16="http://schemas.microsoft.com/office/drawing/2014/main" id="{D8451015-12EF-EC4E-BA5C-72C10E778F7C}"/>
                </a:ext>
              </a:extLst>
            </p:cNvPr>
            <p:cNvSpPr/>
            <p:nvPr/>
          </p:nvSpPr>
          <p:spPr>
            <a:xfrm>
              <a:off x="710876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9" name="Forme libre 198">
              <a:extLst>
                <a:ext uri="{FF2B5EF4-FFF2-40B4-BE49-F238E27FC236}">
                  <a16:creationId xmlns:a16="http://schemas.microsoft.com/office/drawing/2014/main" id="{15852A7A-FA88-5A4D-807C-15EE6031420F}"/>
                </a:ext>
              </a:extLst>
            </p:cNvPr>
            <p:cNvSpPr/>
            <p:nvPr/>
          </p:nvSpPr>
          <p:spPr>
            <a:xfrm>
              <a:off x="7059168"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0" name="Forme libre 199">
              <a:extLst>
                <a:ext uri="{FF2B5EF4-FFF2-40B4-BE49-F238E27FC236}">
                  <a16:creationId xmlns:a16="http://schemas.microsoft.com/office/drawing/2014/main" id="{0AB555E0-7341-FD4F-9FB0-2470426FD5E4}"/>
                </a:ext>
              </a:extLst>
            </p:cNvPr>
            <p:cNvSpPr/>
            <p:nvPr/>
          </p:nvSpPr>
          <p:spPr>
            <a:xfrm>
              <a:off x="710876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1" name="Forme libre 200">
              <a:extLst>
                <a:ext uri="{FF2B5EF4-FFF2-40B4-BE49-F238E27FC236}">
                  <a16:creationId xmlns:a16="http://schemas.microsoft.com/office/drawing/2014/main" id="{C7EF2114-263A-6F4F-BF6C-BEF059B39086}"/>
                </a:ext>
              </a:extLst>
            </p:cNvPr>
            <p:cNvSpPr/>
            <p:nvPr/>
          </p:nvSpPr>
          <p:spPr>
            <a:xfrm>
              <a:off x="7059168"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2" name="Forme libre 201">
              <a:extLst>
                <a:ext uri="{FF2B5EF4-FFF2-40B4-BE49-F238E27FC236}">
                  <a16:creationId xmlns:a16="http://schemas.microsoft.com/office/drawing/2014/main" id="{FB0CFFCE-8040-DB41-927F-340F0B05EFE4}"/>
                </a:ext>
              </a:extLst>
            </p:cNvPr>
            <p:cNvSpPr/>
            <p:nvPr/>
          </p:nvSpPr>
          <p:spPr>
            <a:xfrm>
              <a:off x="710876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3" name="Forme libre 202">
              <a:extLst>
                <a:ext uri="{FF2B5EF4-FFF2-40B4-BE49-F238E27FC236}">
                  <a16:creationId xmlns:a16="http://schemas.microsoft.com/office/drawing/2014/main" id="{7D6F173B-8157-E249-854C-C27DFFB512C3}"/>
                </a:ext>
              </a:extLst>
            </p:cNvPr>
            <p:cNvSpPr/>
            <p:nvPr/>
          </p:nvSpPr>
          <p:spPr>
            <a:xfrm>
              <a:off x="7059168"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4" name="Forme libre 203">
              <a:extLst>
                <a:ext uri="{FF2B5EF4-FFF2-40B4-BE49-F238E27FC236}">
                  <a16:creationId xmlns:a16="http://schemas.microsoft.com/office/drawing/2014/main" id="{C226F3D0-3CA6-0D43-A562-1A7B0B607A0C}"/>
                </a:ext>
              </a:extLst>
            </p:cNvPr>
            <p:cNvSpPr/>
            <p:nvPr/>
          </p:nvSpPr>
          <p:spPr>
            <a:xfrm>
              <a:off x="710876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5" name="Forme libre 204">
              <a:extLst>
                <a:ext uri="{FF2B5EF4-FFF2-40B4-BE49-F238E27FC236}">
                  <a16:creationId xmlns:a16="http://schemas.microsoft.com/office/drawing/2014/main" id="{544E258D-E2E9-9B43-B91F-899D2FC2EB9A}"/>
                </a:ext>
              </a:extLst>
            </p:cNvPr>
            <p:cNvSpPr/>
            <p:nvPr/>
          </p:nvSpPr>
          <p:spPr>
            <a:xfrm>
              <a:off x="7059168"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6" name="Forme libre 205">
              <a:extLst>
                <a:ext uri="{FF2B5EF4-FFF2-40B4-BE49-F238E27FC236}">
                  <a16:creationId xmlns:a16="http://schemas.microsoft.com/office/drawing/2014/main" id="{85D44A0F-E5E6-9B46-B5CF-7DBFAD3B55B8}"/>
                </a:ext>
              </a:extLst>
            </p:cNvPr>
            <p:cNvSpPr/>
            <p:nvPr/>
          </p:nvSpPr>
          <p:spPr>
            <a:xfrm>
              <a:off x="710876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7" name="Forme libre 206">
              <a:extLst>
                <a:ext uri="{FF2B5EF4-FFF2-40B4-BE49-F238E27FC236}">
                  <a16:creationId xmlns:a16="http://schemas.microsoft.com/office/drawing/2014/main" id="{9D238918-FEF6-624A-8E66-02FC28DA6205}"/>
                </a:ext>
              </a:extLst>
            </p:cNvPr>
            <p:cNvSpPr/>
            <p:nvPr/>
          </p:nvSpPr>
          <p:spPr>
            <a:xfrm>
              <a:off x="7059168"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8" name="Forme libre 207">
              <a:extLst>
                <a:ext uri="{FF2B5EF4-FFF2-40B4-BE49-F238E27FC236}">
                  <a16:creationId xmlns:a16="http://schemas.microsoft.com/office/drawing/2014/main" id="{1B5C544D-A6C1-0749-AA0A-1D93FD850C72}"/>
                </a:ext>
              </a:extLst>
            </p:cNvPr>
            <p:cNvSpPr/>
            <p:nvPr/>
          </p:nvSpPr>
          <p:spPr>
            <a:xfrm>
              <a:off x="710876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9" name="Forme libre 208">
              <a:extLst>
                <a:ext uri="{FF2B5EF4-FFF2-40B4-BE49-F238E27FC236}">
                  <a16:creationId xmlns:a16="http://schemas.microsoft.com/office/drawing/2014/main" id="{E46CDF9A-827C-D040-AFA9-EF517D33B478}"/>
                </a:ext>
              </a:extLst>
            </p:cNvPr>
            <p:cNvSpPr/>
            <p:nvPr/>
          </p:nvSpPr>
          <p:spPr>
            <a:xfrm>
              <a:off x="7059168"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0" name="Forme libre 209">
              <a:extLst>
                <a:ext uri="{FF2B5EF4-FFF2-40B4-BE49-F238E27FC236}">
                  <a16:creationId xmlns:a16="http://schemas.microsoft.com/office/drawing/2014/main" id="{1D25B189-E039-764B-9977-1543A1BE8CF8}"/>
                </a:ext>
              </a:extLst>
            </p:cNvPr>
            <p:cNvSpPr/>
            <p:nvPr/>
          </p:nvSpPr>
          <p:spPr>
            <a:xfrm>
              <a:off x="710876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1" name="Forme libre 210">
              <a:extLst>
                <a:ext uri="{FF2B5EF4-FFF2-40B4-BE49-F238E27FC236}">
                  <a16:creationId xmlns:a16="http://schemas.microsoft.com/office/drawing/2014/main" id="{F4120920-2644-0F47-A5CE-D860252280D0}"/>
                </a:ext>
              </a:extLst>
            </p:cNvPr>
            <p:cNvSpPr/>
            <p:nvPr/>
          </p:nvSpPr>
          <p:spPr>
            <a:xfrm>
              <a:off x="7059168"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2" name="Forme libre 211">
              <a:extLst>
                <a:ext uri="{FF2B5EF4-FFF2-40B4-BE49-F238E27FC236}">
                  <a16:creationId xmlns:a16="http://schemas.microsoft.com/office/drawing/2014/main" id="{74EA4888-5137-FD41-B36C-18EE66081659}"/>
                </a:ext>
              </a:extLst>
            </p:cNvPr>
            <p:cNvSpPr/>
            <p:nvPr/>
          </p:nvSpPr>
          <p:spPr>
            <a:xfrm>
              <a:off x="710876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3" name="Forme libre 212">
              <a:extLst>
                <a:ext uri="{FF2B5EF4-FFF2-40B4-BE49-F238E27FC236}">
                  <a16:creationId xmlns:a16="http://schemas.microsoft.com/office/drawing/2014/main" id="{6C9DA636-FCF7-7F4A-81B9-75AE77942007}"/>
                </a:ext>
              </a:extLst>
            </p:cNvPr>
            <p:cNvSpPr/>
            <p:nvPr/>
          </p:nvSpPr>
          <p:spPr>
            <a:xfrm>
              <a:off x="746393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4" name="Forme libre 213">
              <a:extLst>
                <a:ext uri="{FF2B5EF4-FFF2-40B4-BE49-F238E27FC236}">
                  <a16:creationId xmlns:a16="http://schemas.microsoft.com/office/drawing/2014/main" id="{CB420E3C-5A37-8749-BBDA-C43F8A84030C}"/>
                </a:ext>
              </a:extLst>
            </p:cNvPr>
            <p:cNvSpPr/>
            <p:nvPr/>
          </p:nvSpPr>
          <p:spPr>
            <a:xfrm>
              <a:off x="751352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5" name="Forme libre 214">
              <a:extLst>
                <a:ext uri="{FF2B5EF4-FFF2-40B4-BE49-F238E27FC236}">
                  <a16:creationId xmlns:a16="http://schemas.microsoft.com/office/drawing/2014/main" id="{02E2FA4A-6E36-794A-87EE-D429EA7435BD}"/>
                </a:ext>
              </a:extLst>
            </p:cNvPr>
            <p:cNvSpPr/>
            <p:nvPr/>
          </p:nvSpPr>
          <p:spPr>
            <a:xfrm>
              <a:off x="746393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6" name="Forme libre 215">
              <a:extLst>
                <a:ext uri="{FF2B5EF4-FFF2-40B4-BE49-F238E27FC236}">
                  <a16:creationId xmlns:a16="http://schemas.microsoft.com/office/drawing/2014/main" id="{235A5793-8115-E64E-B87C-CF68B40E45D3}"/>
                </a:ext>
              </a:extLst>
            </p:cNvPr>
            <p:cNvSpPr/>
            <p:nvPr/>
          </p:nvSpPr>
          <p:spPr>
            <a:xfrm>
              <a:off x="751352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7" name="Forme libre 216">
              <a:extLst>
                <a:ext uri="{FF2B5EF4-FFF2-40B4-BE49-F238E27FC236}">
                  <a16:creationId xmlns:a16="http://schemas.microsoft.com/office/drawing/2014/main" id="{3299B19A-A4F8-154C-ACA9-1931B220AECC}"/>
                </a:ext>
              </a:extLst>
            </p:cNvPr>
            <p:cNvSpPr/>
            <p:nvPr/>
          </p:nvSpPr>
          <p:spPr>
            <a:xfrm>
              <a:off x="746393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8" name="Forme libre 217">
              <a:extLst>
                <a:ext uri="{FF2B5EF4-FFF2-40B4-BE49-F238E27FC236}">
                  <a16:creationId xmlns:a16="http://schemas.microsoft.com/office/drawing/2014/main" id="{C89940AF-3E9D-9441-BBF5-519471D32DC9}"/>
                </a:ext>
              </a:extLst>
            </p:cNvPr>
            <p:cNvSpPr/>
            <p:nvPr/>
          </p:nvSpPr>
          <p:spPr>
            <a:xfrm>
              <a:off x="751352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9" name="Forme libre 218">
              <a:extLst>
                <a:ext uri="{FF2B5EF4-FFF2-40B4-BE49-F238E27FC236}">
                  <a16:creationId xmlns:a16="http://schemas.microsoft.com/office/drawing/2014/main" id="{B78C9912-2DFB-A148-97CC-1BA2430A5084}"/>
                </a:ext>
              </a:extLst>
            </p:cNvPr>
            <p:cNvSpPr/>
            <p:nvPr/>
          </p:nvSpPr>
          <p:spPr>
            <a:xfrm>
              <a:off x="746393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0" name="Forme libre 219">
              <a:extLst>
                <a:ext uri="{FF2B5EF4-FFF2-40B4-BE49-F238E27FC236}">
                  <a16:creationId xmlns:a16="http://schemas.microsoft.com/office/drawing/2014/main" id="{B22DB41D-671E-A64E-A5A3-E445CEAB30BE}"/>
                </a:ext>
              </a:extLst>
            </p:cNvPr>
            <p:cNvSpPr/>
            <p:nvPr/>
          </p:nvSpPr>
          <p:spPr>
            <a:xfrm>
              <a:off x="751352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1" name="Forme libre 220">
              <a:extLst>
                <a:ext uri="{FF2B5EF4-FFF2-40B4-BE49-F238E27FC236}">
                  <a16:creationId xmlns:a16="http://schemas.microsoft.com/office/drawing/2014/main" id="{A44D4DA5-B40C-AC43-8AC8-9ADC4FD42622}"/>
                </a:ext>
              </a:extLst>
            </p:cNvPr>
            <p:cNvSpPr/>
            <p:nvPr/>
          </p:nvSpPr>
          <p:spPr>
            <a:xfrm>
              <a:off x="746393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2" name="Forme libre 221">
              <a:extLst>
                <a:ext uri="{FF2B5EF4-FFF2-40B4-BE49-F238E27FC236}">
                  <a16:creationId xmlns:a16="http://schemas.microsoft.com/office/drawing/2014/main" id="{5C204857-A439-A144-A31A-BCD2E1E997F4}"/>
                </a:ext>
              </a:extLst>
            </p:cNvPr>
            <p:cNvSpPr/>
            <p:nvPr/>
          </p:nvSpPr>
          <p:spPr>
            <a:xfrm>
              <a:off x="751352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3" name="Forme libre 222">
              <a:extLst>
                <a:ext uri="{FF2B5EF4-FFF2-40B4-BE49-F238E27FC236}">
                  <a16:creationId xmlns:a16="http://schemas.microsoft.com/office/drawing/2014/main" id="{4CBA950F-BFAE-FE41-AD74-8F623E53690B}"/>
                </a:ext>
              </a:extLst>
            </p:cNvPr>
            <p:cNvSpPr/>
            <p:nvPr/>
          </p:nvSpPr>
          <p:spPr>
            <a:xfrm>
              <a:off x="746393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4" name="Forme libre 223">
              <a:extLst>
                <a:ext uri="{FF2B5EF4-FFF2-40B4-BE49-F238E27FC236}">
                  <a16:creationId xmlns:a16="http://schemas.microsoft.com/office/drawing/2014/main" id="{3DBF4194-3DAC-2146-A97E-2EFB962862C0}"/>
                </a:ext>
              </a:extLst>
            </p:cNvPr>
            <p:cNvSpPr/>
            <p:nvPr/>
          </p:nvSpPr>
          <p:spPr>
            <a:xfrm>
              <a:off x="751352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5" name="Forme libre 224">
              <a:extLst>
                <a:ext uri="{FF2B5EF4-FFF2-40B4-BE49-F238E27FC236}">
                  <a16:creationId xmlns:a16="http://schemas.microsoft.com/office/drawing/2014/main" id="{4209842F-F6D1-A442-AF8B-6A989E06DF76}"/>
                </a:ext>
              </a:extLst>
            </p:cNvPr>
            <p:cNvSpPr/>
            <p:nvPr/>
          </p:nvSpPr>
          <p:spPr>
            <a:xfrm>
              <a:off x="746393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6" name="Forme libre 225">
              <a:extLst>
                <a:ext uri="{FF2B5EF4-FFF2-40B4-BE49-F238E27FC236}">
                  <a16:creationId xmlns:a16="http://schemas.microsoft.com/office/drawing/2014/main" id="{B04F6744-844E-DA44-9C73-B16584796C10}"/>
                </a:ext>
              </a:extLst>
            </p:cNvPr>
            <p:cNvSpPr/>
            <p:nvPr/>
          </p:nvSpPr>
          <p:spPr>
            <a:xfrm>
              <a:off x="751352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7" name="Forme libre 226">
              <a:extLst>
                <a:ext uri="{FF2B5EF4-FFF2-40B4-BE49-F238E27FC236}">
                  <a16:creationId xmlns:a16="http://schemas.microsoft.com/office/drawing/2014/main" id="{A37B88E9-428E-4848-9B81-2E0AFA110B38}"/>
                </a:ext>
              </a:extLst>
            </p:cNvPr>
            <p:cNvSpPr/>
            <p:nvPr/>
          </p:nvSpPr>
          <p:spPr>
            <a:xfrm>
              <a:off x="746393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8" name="Forme libre 227">
              <a:extLst>
                <a:ext uri="{FF2B5EF4-FFF2-40B4-BE49-F238E27FC236}">
                  <a16:creationId xmlns:a16="http://schemas.microsoft.com/office/drawing/2014/main" id="{ED0C4646-271A-B74A-8D5A-D0BC0CF32F63}"/>
                </a:ext>
              </a:extLst>
            </p:cNvPr>
            <p:cNvSpPr/>
            <p:nvPr/>
          </p:nvSpPr>
          <p:spPr>
            <a:xfrm>
              <a:off x="751352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9" name="Forme libre 228">
              <a:extLst>
                <a:ext uri="{FF2B5EF4-FFF2-40B4-BE49-F238E27FC236}">
                  <a16:creationId xmlns:a16="http://schemas.microsoft.com/office/drawing/2014/main" id="{D3927946-CCAA-A242-8FAF-967EF2FBA164}"/>
                </a:ext>
              </a:extLst>
            </p:cNvPr>
            <p:cNvSpPr/>
            <p:nvPr/>
          </p:nvSpPr>
          <p:spPr>
            <a:xfrm>
              <a:off x="746393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0" name="Forme libre 229">
              <a:extLst>
                <a:ext uri="{FF2B5EF4-FFF2-40B4-BE49-F238E27FC236}">
                  <a16:creationId xmlns:a16="http://schemas.microsoft.com/office/drawing/2014/main" id="{3B3E9588-7979-2D40-92BA-B854F49767A9}"/>
                </a:ext>
              </a:extLst>
            </p:cNvPr>
            <p:cNvSpPr/>
            <p:nvPr/>
          </p:nvSpPr>
          <p:spPr>
            <a:xfrm>
              <a:off x="751352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1" name="Forme libre 230">
              <a:extLst>
                <a:ext uri="{FF2B5EF4-FFF2-40B4-BE49-F238E27FC236}">
                  <a16:creationId xmlns:a16="http://schemas.microsoft.com/office/drawing/2014/main" id="{F8075BD7-8AFB-8A40-B352-61952B9A3501}"/>
                </a:ext>
              </a:extLst>
            </p:cNvPr>
            <p:cNvSpPr/>
            <p:nvPr/>
          </p:nvSpPr>
          <p:spPr>
            <a:xfrm>
              <a:off x="746393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2" name="Forme libre 231">
              <a:extLst>
                <a:ext uri="{FF2B5EF4-FFF2-40B4-BE49-F238E27FC236}">
                  <a16:creationId xmlns:a16="http://schemas.microsoft.com/office/drawing/2014/main" id="{9ECE47DD-5332-8343-8D0E-94D7629AE0B5}"/>
                </a:ext>
              </a:extLst>
            </p:cNvPr>
            <p:cNvSpPr/>
            <p:nvPr/>
          </p:nvSpPr>
          <p:spPr>
            <a:xfrm>
              <a:off x="751352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3" name="Forme libre 232">
              <a:extLst>
                <a:ext uri="{FF2B5EF4-FFF2-40B4-BE49-F238E27FC236}">
                  <a16:creationId xmlns:a16="http://schemas.microsoft.com/office/drawing/2014/main" id="{F5298C59-48A6-7344-87C2-187C9B817797}"/>
                </a:ext>
              </a:extLst>
            </p:cNvPr>
            <p:cNvSpPr/>
            <p:nvPr/>
          </p:nvSpPr>
          <p:spPr>
            <a:xfrm>
              <a:off x="786869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4" name="Forme libre 233">
              <a:extLst>
                <a:ext uri="{FF2B5EF4-FFF2-40B4-BE49-F238E27FC236}">
                  <a16:creationId xmlns:a16="http://schemas.microsoft.com/office/drawing/2014/main" id="{4FE7FB10-0D37-844C-BD53-49642A745F71}"/>
                </a:ext>
              </a:extLst>
            </p:cNvPr>
            <p:cNvSpPr/>
            <p:nvPr/>
          </p:nvSpPr>
          <p:spPr>
            <a:xfrm>
              <a:off x="791829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5" name="Forme libre 234">
              <a:extLst>
                <a:ext uri="{FF2B5EF4-FFF2-40B4-BE49-F238E27FC236}">
                  <a16:creationId xmlns:a16="http://schemas.microsoft.com/office/drawing/2014/main" id="{18AA5B8F-9700-F045-9F3F-40CC827044F5}"/>
                </a:ext>
              </a:extLst>
            </p:cNvPr>
            <p:cNvSpPr/>
            <p:nvPr/>
          </p:nvSpPr>
          <p:spPr>
            <a:xfrm>
              <a:off x="786869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6" name="Forme libre 235">
              <a:extLst>
                <a:ext uri="{FF2B5EF4-FFF2-40B4-BE49-F238E27FC236}">
                  <a16:creationId xmlns:a16="http://schemas.microsoft.com/office/drawing/2014/main" id="{166CF37C-A879-2844-B18E-A305916101B1}"/>
                </a:ext>
              </a:extLst>
            </p:cNvPr>
            <p:cNvSpPr/>
            <p:nvPr/>
          </p:nvSpPr>
          <p:spPr>
            <a:xfrm>
              <a:off x="791829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7" name="Forme libre 236">
              <a:extLst>
                <a:ext uri="{FF2B5EF4-FFF2-40B4-BE49-F238E27FC236}">
                  <a16:creationId xmlns:a16="http://schemas.microsoft.com/office/drawing/2014/main" id="{DCBD3DF2-8BE6-FD4D-AC93-485A96A98F22}"/>
                </a:ext>
              </a:extLst>
            </p:cNvPr>
            <p:cNvSpPr/>
            <p:nvPr/>
          </p:nvSpPr>
          <p:spPr>
            <a:xfrm>
              <a:off x="786869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8" name="Forme libre 237">
              <a:extLst>
                <a:ext uri="{FF2B5EF4-FFF2-40B4-BE49-F238E27FC236}">
                  <a16:creationId xmlns:a16="http://schemas.microsoft.com/office/drawing/2014/main" id="{06DCDA2F-DC52-EB4D-9177-C164FC9E9BDE}"/>
                </a:ext>
              </a:extLst>
            </p:cNvPr>
            <p:cNvSpPr/>
            <p:nvPr/>
          </p:nvSpPr>
          <p:spPr>
            <a:xfrm>
              <a:off x="791829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9" name="Forme libre 238">
              <a:extLst>
                <a:ext uri="{FF2B5EF4-FFF2-40B4-BE49-F238E27FC236}">
                  <a16:creationId xmlns:a16="http://schemas.microsoft.com/office/drawing/2014/main" id="{87D7EDE8-2D41-784C-9617-CB06D33DDDF1}"/>
                </a:ext>
              </a:extLst>
            </p:cNvPr>
            <p:cNvSpPr/>
            <p:nvPr/>
          </p:nvSpPr>
          <p:spPr>
            <a:xfrm>
              <a:off x="786869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0" name="Forme libre 239">
              <a:extLst>
                <a:ext uri="{FF2B5EF4-FFF2-40B4-BE49-F238E27FC236}">
                  <a16:creationId xmlns:a16="http://schemas.microsoft.com/office/drawing/2014/main" id="{93C60D6D-D013-224E-B313-FC8D1692BF0D}"/>
                </a:ext>
              </a:extLst>
            </p:cNvPr>
            <p:cNvSpPr/>
            <p:nvPr/>
          </p:nvSpPr>
          <p:spPr>
            <a:xfrm>
              <a:off x="791829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1" name="Forme libre 240">
              <a:extLst>
                <a:ext uri="{FF2B5EF4-FFF2-40B4-BE49-F238E27FC236}">
                  <a16:creationId xmlns:a16="http://schemas.microsoft.com/office/drawing/2014/main" id="{4D409F6F-E016-7E44-A880-92AD86B421F4}"/>
                </a:ext>
              </a:extLst>
            </p:cNvPr>
            <p:cNvSpPr/>
            <p:nvPr/>
          </p:nvSpPr>
          <p:spPr>
            <a:xfrm>
              <a:off x="786869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2" name="Forme libre 241">
              <a:extLst>
                <a:ext uri="{FF2B5EF4-FFF2-40B4-BE49-F238E27FC236}">
                  <a16:creationId xmlns:a16="http://schemas.microsoft.com/office/drawing/2014/main" id="{2E50F408-5E9B-2E46-AEC5-6BC2AA70F7D5}"/>
                </a:ext>
              </a:extLst>
            </p:cNvPr>
            <p:cNvSpPr/>
            <p:nvPr/>
          </p:nvSpPr>
          <p:spPr>
            <a:xfrm>
              <a:off x="791829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3" name="Forme libre 242">
              <a:extLst>
                <a:ext uri="{FF2B5EF4-FFF2-40B4-BE49-F238E27FC236}">
                  <a16:creationId xmlns:a16="http://schemas.microsoft.com/office/drawing/2014/main" id="{D28C6AF6-036E-064D-9EED-7A1F855AA248}"/>
                </a:ext>
              </a:extLst>
            </p:cNvPr>
            <p:cNvSpPr/>
            <p:nvPr/>
          </p:nvSpPr>
          <p:spPr>
            <a:xfrm>
              <a:off x="786869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4" name="Forme libre 243">
              <a:extLst>
                <a:ext uri="{FF2B5EF4-FFF2-40B4-BE49-F238E27FC236}">
                  <a16:creationId xmlns:a16="http://schemas.microsoft.com/office/drawing/2014/main" id="{B562C199-57E1-AD40-AF06-83C402AD4601}"/>
                </a:ext>
              </a:extLst>
            </p:cNvPr>
            <p:cNvSpPr/>
            <p:nvPr/>
          </p:nvSpPr>
          <p:spPr>
            <a:xfrm>
              <a:off x="791829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5" name="Forme libre 244">
              <a:extLst>
                <a:ext uri="{FF2B5EF4-FFF2-40B4-BE49-F238E27FC236}">
                  <a16:creationId xmlns:a16="http://schemas.microsoft.com/office/drawing/2014/main" id="{B5AD15C0-8266-8640-B29E-FFF26BB097BF}"/>
                </a:ext>
              </a:extLst>
            </p:cNvPr>
            <p:cNvSpPr/>
            <p:nvPr/>
          </p:nvSpPr>
          <p:spPr>
            <a:xfrm>
              <a:off x="786869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6" name="Forme libre 245">
              <a:extLst>
                <a:ext uri="{FF2B5EF4-FFF2-40B4-BE49-F238E27FC236}">
                  <a16:creationId xmlns:a16="http://schemas.microsoft.com/office/drawing/2014/main" id="{7BC9D361-4D65-BA42-963F-A238E98F4924}"/>
                </a:ext>
              </a:extLst>
            </p:cNvPr>
            <p:cNvSpPr/>
            <p:nvPr/>
          </p:nvSpPr>
          <p:spPr>
            <a:xfrm>
              <a:off x="791829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7" name="Forme libre 246">
              <a:extLst>
                <a:ext uri="{FF2B5EF4-FFF2-40B4-BE49-F238E27FC236}">
                  <a16:creationId xmlns:a16="http://schemas.microsoft.com/office/drawing/2014/main" id="{1656EEA4-A978-7347-B832-C68EE427364E}"/>
                </a:ext>
              </a:extLst>
            </p:cNvPr>
            <p:cNvSpPr/>
            <p:nvPr/>
          </p:nvSpPr>
          <p:spPr>
            <a:xfrm>
              <a:off x="786869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8" name="Forme libre 247">
              <a:extLst>
                <a:ext uri="{FF2B5EF4-FFF2-40B4-BE49-F238E27FC236}">
                  <a16:creationId xmlns:a16="http://schemas.microsoft.com/office/drawing/2014/main" id="{6ACC96FF-239F-624E-8D08-D2D22A19BD52}"/>
                </a:ext>
              </a:extLst>
            </p:cNvPr>
            <p:cNvSpPr/>
            <p:nvPr/>
          </p:nvSpPr>
          <p:spPr>
            <a:xfrm>
              <a:off x="791829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9" name="Forme libre 248">
              <a:extLst>
                <a:ext uri="{FF2B5EF4-FFF2-40B4-BE49-F238E27FC236}">
                  <a16:creationId xmlns:a16="http://schemas.microsoft.com/office/drawing/2014/main" id="{3F7FDC5C-A1C7-0044-A709-36E04F07703D}"/>
                </a:ext>
              </a:extLst>
            </p:cNvPr>
            <p:cNvSpPr/>
            <p:nvPr/>
          </p:nvSpPr>
          <p:spPr>
            <a:xfrm>
              <a:off x="786869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0" name="Forme libre 249">
              <a:extLst>
                <a:ext uri="{FF2B5EF4-FFF2-40B4-BE49-F238E27FC236}">
                  <a16:creationId xmlns:a16="http://schemas.microsoft.com/office/drawing/2014/main" id="{D38B2FDF-FB29-EA40-AF47-9A4C293D2DD9}"/>
                </a:ext>
              </a:extLst>
            </p:cNvPr>
            <p:cNvSpPr/>
            <p:nvPr/>
          </p:nvSpPr>
          <p:spPr>
            <a:xfrm>
              <a:off x="791829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1" name="Forme libre 250">
              <a:extLst>
                <a:ext uri="{FF2B5EF4-FFF2-40B4-BE49-F238E27FC236}">
                  <a16:creationId xmlns:a16="http://schemas.microsoft.com/office/drawing/2014/main" id="{63B7556E-C304-4D4A-86AB-0965A537FCAE}"/>
                </a:ext>
              </a:extLst>
            </p:cNvPr>
            <p:cNvSpPr/>
            <p:nvPr/>
          </p:nvSpPr>
          <p:spPr>
            <a:xfrm>
              <a:off x="786869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2" name="Forme libre 251">
              <a:extLst>
                <a:ext uri="{FF2B5EF4-FFF2-40B4-BE49-F238E27FC236}">
                  <a16:creationId xmlns:a16="http://schemas.microsoft.com/office/drawing/2014/main" id="{4D33BDA6-6AB7-F149-A260-4D8F71DE9343}"/>
                </a:ext>
              </a:extLst>
            </p:cNvPr>
            <p:cNvSpPr/>
            <p:nvPr/>
          </p:nvSpPr>
          <p:spPr>
            <a:xfrm>
              <a:off x="791829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3" name="Forme libre 252">
              <a:extLst>
                <a:ext uri="{FF2B5EF4-FFF2-40B4-BE49-F238E27FC236}">
                  <a16:creationId xmlns:a16="http://schemas.microsoft.com/office/drawing/2014/main" id="{4042BC05-E9F0-4B44-8A49-7B859359B7B0}"/>
                </a:ext>
              </a:extLst>
            </p:cNvPr>
            <p:cNvSpPr/>
            <p:nvPr/>
          </p:nvSpPr>
          <p:spPr>
            <a:xfrm>
              <a:off x="8273458" y="524735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4" name="Forme libre 253">
              <a:extLst>
                <a:ext uri="{FF2B5EF4-FFF2-40B4-BE49-F238E27FC236}">
                  <a16:creationId xmlns:a16="http://schemas.microsoft.com/office/drawing/2014/main" id="{6ED6AAE5-405E-224F-A487-5D9779ABFA7A}"/>
                </a:ext>
              </a:extLst>
            </p:cNvPr>
            <p:cNvSpPr/>
            <p:nvPr/>
          </p:nvSpPr>
          <p:spPr>
            <a:xfrm>
              <a:off x="832305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5" name="Forme libre 254">
              <a:extLst>
                <a:ext uri="{FF2B5EF4-FFF2-40B4-BE49-F238E27FC236}">
                  <a16:creationId xmlns:a16="http://schemas.microsoft.com/office/drawing/2014/main" id="{55AAF95D-6C92-3140-AA2B-E6D6D9FA9501}"/>
                </a:ext>
              </a:extLst>
            </p:cNvPr>
            <p:cNvSpPr/>
            <p:nvPr/>
          </p:nvSpPr>
          <p:spPr>
            <a:xfrm>
              <a:off x="8273458" y="484337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6" name="Forme libre 255">
              <a:extLst>
                <a:ext uri="{FF2B5EF4-FFF2-40B4-BE49-F238E27FC236}">
                  <a16:creationId xmlns:a16="http://schemas.microsoft.com/office/drawing/2014/main" id="{D89322A0-3325-E242-92B4-60D5CFB9954E}"/>
                </a:ext>
              </a:extLst>
            </p:cNvPr>
            <p:cNvSpPr/>
            <p:nvPr/>
          </p:nvSpPr>
          <p:spPr>
            <a:xfrm>
              <a:off x="832305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7" name="Forme libre 256">
              <a:extLst>
                <a:ext uri="{FF2B5EF4-FFF2-40B4-BE49-F238E27FC236}">
                  <a16:creationId xmlns:a16="http://schemas.microsoft.com/office/drawing/2014/main" id="{CDC4A7AB-F1E3-9E47-AABA-09680A9AC690}"/>
                </a:ext>
              </a:extLst>
            </p:cNvPr>
            <p:cNvSpPr/>
            <p:nvPr/>
          </p:nvSpPr>
          <p:spPr>
            <a:xfrm>
              <a:off x="8273458" y="443940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8" name="Forme libre 257">
              <a:extLst>
                <a:ext uri="{FF2B5EF4-FFF2-40B4-BE49-F238E27FC236}">
                  <a16:creationId xmlns:a16="http://schemas.microsoft.com/office/drawing/2014/main" id="{5A850B34-909D-004B-8F35-3DFBC7109433}"/>
                </a:ext>
              </a:extLst>
            </p:cNvPr>
            <p:cNvSpPr/>
            <p:nvPr/>
          </p:nvSpPr>
          <p:spPr>
            <a:xfrm>
              <a:off x="832305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9" name="Forme libre 258">
              <a:extLst>
                <a:ext uri="{FF2B5EF4-FFF2-40B4-BE49-F238E27FC236}">
                  <a16:creationId xmlns:a16="http://schemas.microsoft.com/office/drawing/2014/main" id="{5B6FF27F-CECB-0C48-8D69-5B73231A0C3E}"/>
                </a:ext>
              </a:extLst>
            </p:cNvPr>
            <p:cNvSpPr/>
            <p:nvPr/>
          </p:nvSpPr>
          <p:spPr>
            <a:xfrm>
              <a:off x="8273458" y="403543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0" name="Forme libre 259">
              <a:extLst>
                <a:ext uri="{FF2B5EF4-FFF2-40B4-BE49-F238E27FC236}">
                  <a16:creationId xmlns:a16="http://schemas.microsoft.com/office/drawing/2014/main" id="{EBE38705-531F-C941-9D4A-C95F986213C2}"/>
                </a:ext>
              </a:extLst>
            </p:cNvPr>
            <p:cNvSpPr/>
            <p:nvPr/>
          </p:nvSpPr>
          <p:spPr>
            <a:xfrm>
              <a:off x="832305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1" name="Forme libre 260">
              <a:extLst>
                <a:ext uri="{FF2B5EF4-FFF2-40B4-BE49-F238E27FC236}">
                  <a16:creationId xmlns:a16="http://schemas.microsoft.com/office/drawing/2014/main" id="{9CBAB6CD-5195-FF45-9D6B-FBE1E60CAEBE}"/>
                </a:ext>
              </a:extLst>
            </p:cNvPr>
            <p:cNvSpPr/>
            <p:nvPr/>
          </p:nvSpPr>
          <p:spPr>
            <a:xfrm>
              <a:off x="8273458" y="363146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2" name="Forme libre 261">
              <a:extLst>
                <a:ext uri="{FF2B5EF4-FFF2-40B4-BE49-F238E27FC236}">
                  <a16:creationId xmlns:a16="http://schemas.microsoft.com/office/drawing/2014/main" id="{A7CD588F-1F8C-6547-AD1C-94A19EAAAEFC}"/>
                </a:ext>
              </a:extLst>
            </p:cNvPr>
            <p:cNvSpPr/>
            <p:nvPr/>
          </p:nvSpPr>
          <p:spPr>
            <a:xfrm>
              <a:off x="832305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3" name="Forme libre 262">
              <a:extLst>
                <a:ext uri="{FF2B5EF4-FFF2-40B4-BE49-F238E27FC236}">
                  <a16:creationId xmlns:a16="http://schemas.microsoft.com/office/drawing/2014/main" id="{3EF04632-2417-0942-8BC2-4DCFF455A70A}"/>
                </a:ext>
              </a:extLst>
            </p:cNvPr>
            <p:cNvSpPr/>
            <p:nvPr/>
          </p:nvSpPr>
          <p:spPr>
            <a:xfrm>
              <a:off x="8273458" y="322748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4" name="Forme libre 263">
              <a:extLst>
                <a:ext uri="{FF2B5EF4-FFF2-40B4-BE49-F238E27FC236}">
                  <a16:creationId xmlns:a16="http://schemas.microsoft.com/office/drawing/2014/main" id="{9AEA2CC9-2B06-7145-AB89-0DA7B8E90E69}"/>
                </a:ext>
              </a:extLst>
            </p:cNvPr>
            <p:cNvSpPr/>
            <p:nvPr/>
          </p:nvSpPr>
          <p:spPr>
            <a:xfrm>
              <a:off x="832305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5" name="Forme libre 264">
              <a:extLst>
                <a:ext uri="{FF2B5EF4-FFF2-40B4-BE49-F238E27FC236}">
                  <a16:creationId xmlns:a16="http://schemas.microsoft.com/office/drawing/2014/main" id="{26F179FD-04B2-6943-B926-BFDBF4705A54}"/>
                </a:ext>
              </a:extLst>
            </p:cNvPr>
            <p:cNvSpPr/>
            <p:nvPr/>
          </p:nvSpPr>
          <p:spPr>
            <a:xfrm>
              <a:off x="8273458" y="282351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6" name="Forme libre 265">
              <a:extLst>
                <a:ext uri="{FF2B5EF4-FFF2-40B4-BE49-F238E27FC236}">
                  <a16:creationId xmlns:a16="http://schemas.microsoft.com/office/drawing/2014/main" id="{77FB7219-4DF0-3D44-BFBE-CF0926910F47}"/>
                </a:ext>
              </a:extLst>
            </p:cNvPr>
            <p:cNvSpPr/>
            <p:nvPr/>
          </p:nvSpPr>
          <p:spPr>
            <a:xfrm>
              <a:off x="832305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7" name="Forme libre 266">
              <a:extLst>
                <a:ext uri="{FF2B5EF4-FFF2-40B4-BE49-F238E27FC236}">
                  <a16:creationId xmlns:a16="http://schemas.microsoft.com/office/drawing/2014/main" id="{B8FFBF50-5428-1446-BC0C-AA40F0F65EB0}"/>
                </a:ext>
              </a:extLst>
            </p:cNvPr>
            <p:cNvSpPr/>
            <p:nvPr/>
          </p:nvSpPr>
          <p:spPr>
            <a:xfrm>
              <a:off x="8273458" y="241954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8" name="Forme libre 267">
              <a:extLst>
                <a:ext uri="{FF2B5EF4-FFF2-40B4-BE49-F238E27FC236}">
                  <a16:creationId xmlns:a16="http://schemas.microsoft.com/office/drawing/2014/main" id="{1DAE38A6-2589-5140-9F2B-F831E46AAD97}"/>
                </a:ext>
              </a:extLst>
            </p:cNvPr>
            <p:cNvSpPr/>
            <p:nvPr/>
          </p:nvSpPr>
          <p:spPr>
            <a:xfrm>
              <a:off x="832305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9" name="Forme libre 268">
              <a:extLst>
                <a:ext uri="{FF2B5EF4-FFF2-40B4-BE49-F238E27FC236}">
                  <a16:creationId xmlns:a16="http://schemas.microsoft.com/office/drawing/2014/main" id="{587DA212-5A67-2243-B13E-1F06BD31CF0B}"/>
                </a:ext>
              </a:extLst>
            </p:cNvPr>
            <p:cNvSpPr/>
            <p:nvPr/>
          </p:nvSpPr>
          <p:spPr>
            <a:xfrm>
              <a:off x="8273458" y="201557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0" name="Forme libre 269">
              <a:extLst>
                <a:ext uri="{FF2B5EF4-FFF2-40B4-BE49-F238E27FC236}">
                  <a16:creationId xmlns:a16="http://schemas.microsoft.com/office/drawing/2014/main" id="{5DAF757C-2D00-BF44-A6EB-B2151141DD1F}"/>
                </a:ext>
              </a:extLst>
            </p:cNvPr>
            <p:cNvSpPr/>
            <p:nvPr/>
          </p:nvSpPr>
          <p:spPr>
            <a:xfrm>
              <a:off x="832305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1" name="Forme libre 270">
              <a:extLst>
                <a:ext uri="{FF2B5EF4-FFF2-40B4-BE49-F238E27FC236}">
                  <a16:creationId xmlns:a16="http://schemas.microsoft.com/office/drawing/2014/main" id="{A67A03AA-5FF9-D84D-B5DE-6C93797B1680}"/>
                </a:ext>
              </a:extLst>
            </p:cNvPr>
            <p:cNvSpPr/>
            <p:nvPr/>
          </p:nvSpPr>
          <p:spPr>
            <a:xfrm>
              <a:off x="8273458" y="161159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2" name="Forme libre 271">
              <a:extLst>
                <a:ext uri="{FF2B5EF4-FFF2-40B4-BE49-F238E27FC236}">
                  <a16:creationId xmlns:a16="http://schemas.microsoft.com/office/drawing/2014/main" id="{0C728DA8-661F-D445-95F7-55491A7B0E20}"/>
                </a:ext>
              </a:extLst>
            </p:cNvPr>
            <p:cNvSpPr/>
            <p:nvPr/>
          </p:nvSpPr>
          <p:spPr>
            <a:xfrm>
              <a:off x="832305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3" name="Forme libre 272">
              <a:extLst>
                <a:ext uri="{FF2B5EF4-FFF2-40B4-BE49-F238E27FC236}">
                  <a16:creationId xmlns:a16="http://schemas.microsoft.com/office/drawing/2014/main" id="{5CA9DDE8-E3F3-A44D-877E-574FCB0A2898}"/>
                </a:ext>
              </a:extLst>
            </p:cNvPr>
            <p:cNvSpPr/>
            <p:nvPr/>
          </p:nvSpPr>
          <p:spPr>
            <a:xfrm>
              <a:off x="8678221" y="524735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4" name="Forme libre 273">
              <a:extLst>
                <a:ext uri="{FF2B5EF4-FFF2-40B4-BE49-F238E27FC236}">
                  <a16:creationId xmlns:a16="http://schemas.microsoft.com/office/drawing/2014/main" id="{29E82D71-D2A7-B84F-A99A-131FABB7C2F4}"/>
                </a:ext>
              </a:extLst>
            </p:cNvPr>
            <p:cNvSpPr/>
            <p:nvPr/>
          </p:nvSpPr>
          <p:spPr>
            <a:xfrm>
              <a:off x="872781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5" name="Forme libre 274">
              <a:extLst>
                <a:ext uri="{FF2B5EF4-FFF2-40B4-BE49-F238E27FC236}">
                  <a16:creationId xmlns:a16="http://schemas.microsoft.com/office/drawing/2014/main" id="{3B26A848-32E1-3149-807C-1970B00B965C}"/>
                </a:ext>
              </a:extLst>
            </p:cNvPr>
            <p:cNvSpPr/>
            <p:nvPr/>
          </p:nvSpPr>
          <p:spPr>
            <a:xfrm>
              <a:off x="8678221" y="484337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6" name="Forme libre 275">
              <a:extLst>
                <a:ext uri="{FF2B5EF4-FFF2-40B4-BE49-F238E27FC236}">
                  <a16:creationId xmlns:a16="http://schemas.microsoft.com/office/drawing/2014/main" id="{29A22F8E-7529-3E41-9A02-A6BD1F19DCC5}"/>
                </a:ext>
              </a:extLst>
            </p:cNvPr>
            <p:cNvSpPr/>
            <p:nvPr/>
          </p:nvSpPr>
          <p:spPr>
            <a:xfrm>
              <a:off x="872781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7" name="Forme libre 276">
              <a:extLst>
                <a:ext uri="{FF2B5EF4-FFF2-40B4-BE49-F238E27FC236}">
                  <a16:creationId xmlns:a16="http://schemas.microsoft.com/office/drawing/2014/main" id="{CF26B56F-C752-4443-9225-5283103A9E1E}"/>
                </a:ext>
              </a:extLst>
            </p:cNvPr>
            <p:cNvSpPr/>
            <p:nvPr/>
          </p:nvSpPr>
          <p:spPr>
            <a:xfrm>
              <a:off x="8678221" y="443940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8" name="Forme libre 277">
              <a:extLst>
                <a:ext uri="{FF2B5EF4-FFF2-40B4-BE49-F238E27FC236}">
                  <a16:creationId xmlns:a16="http://schemas.microsoft.com/office/drawing/2014/main" id="{CA95D47C-567E-A44C-B74C-14642CDEA0A0}"/>
                </a:ext>
              </a:extLst>
            </p:cNvPr>
            <p:cNvSpPr/>
            <p:nvPr/>
          </p:nvSpPr>
          <p:spPr>
            <a:xfrm>
              <a:off x="872781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9" name="Forme libre 278">
              <a:extLst>
                <a:ext uri="{FF2B5EF4-FFF2-40B4-BE49-F238E27FC236}">
                  <a16:creationId xmlns:a16="http://schemas.microsoft.com/office/drawing/2014/main" id="{08736F60-569D-8E44-A928-53F937EEEED4}"/>
                </a:ext>
              </a:extLst>
            </p:cNvPr>
            <p:cNvSpPr/>
            <p:nvPr/>
          </p:nvSpPr>
          <p:spPr>
            <a:xfrm>
              <a:off x="8678221" y="403543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0" name="Forme libre 279">
              <a:extLst>
                <a:ext uri="{FF2B5EF4-FFF2-40B4-BE49-F238E27FC236}">
                  <a16:creationId xmlns:a16="http://schemas.microsoft.com/office/drawing/2014/main" id="{098526D6-97AB-9E49-91FE-E33814E212CA}"/>
                </a:ext>
              </a:extLst>
            </p:cNvPr>
            <p:cNvSpPr/>
            <p:nvPr/>
          </p:nvSpPr>
          <p:spPr>
            <a:xfrm>
              <a:off x="872781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1" name="Forme libre 280">
              <a:extLst>
                <a:ext uri="{FF2B5EF4-FFF2-40B4-BE49-F238E27FC236}">
                  <a16:creationId xmlns:a16="http://schemas.microsoft.com/office/drawing/2014/main" id="{C9F1D44E-E4D7-A140-81BA-933395EC91EF}"/>
                </a:ext>
              </a:extLst>
            </p:cNvPr>
            <p:cNvSpPr/>
            <p:nvPr/>
          </p:nvSpPr>
          <p:spPr>
            <a:xfrm>
              <a:off x="8678221" y="363146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2" name="Forme libre 281">
              <a:extLst>
                <a:ext uri="{FF2B5EF4-FFF2-40B4-BE49-F238E27FC236}">
                  <a16:creationId xmlns:a16="http://schemas.microsoft.com/office/drawing/2014/main" id="{97DA72C6-60FF-DD4A-8B38-195CE5456320}"/>
                </a:ext>
              </a:extLst>
            </p:cNvPr>
            <p:cNvSpPr/>
            <p:nvPr/>
          </p:nvSpPr>
          <p:spPr>
            <a:xfrm>
              <a:off x="872781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3" name="Forme libre 282">
              <a:extLst>
                <a:ext uri="{FF2B5EF4-FFF2-40B4-BE49-F238E27FC236}">
                  <a16:creationId xmlns:a16="http://schemas.microsoft.com/office/drawing/2014/main" id="{BB352CAD-6CD4-5342-BEFD-C6F18828F576}"/>
                </a:ext>
              </a:extLst>
            </p:cNvPr>
            <p:cNvSpPr/>
            <p:nvPr/>
          </p:nvSpPr>
          <p:spPr>
            <a:xfrm>
              <a:off x="8678221" y="322748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4" name="Forme libre 283">
              <a:extLst>
                <a:ext uri="{FF2B5EF4-FFF2-40B4-BE49-F238E27FC236}">
                  <a16:creationId xmlns:a16="http://schemas.microsoft.com/office/drawing/2014/main" id="{0058DFEB-C7A3-6643-8AB9-5206D6947CD1}"/>
                </a:ext>
              </a:extLst>
            </p:cNvPr>
            <p:cNvSpPr/>
            <p:nvPr/>
          </p:nvSpPr>
          <p:spPr>
            <a:xfrm>
              <a:off x="872781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5" name="Forme libre 284">
              <a:extLst>
                <a:ext uri="{FF2B5EF4-FFF2-40B4-BE49-F238E27FC236}">
                  <a16:creationId xmlns:a16="http://schemas.microsoft.com/office/drawing/2014/main" id="{B1055E49-C19B-E743-A45C-4F57E02E4C93}"/>
                </a:ext>
              </a:extLst>
            </p:cNvPr>
            <p:cNvSpPr/>
            <p:nvPr/>
          </p:nvSpPr>
          <p:spPr>
            <a:xfrm>
              <a:off x="8678221" y="282351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6" name="Forme libre 285">
              <a:extLst>
                <a:ext uri="{FF2B5EF4-FFF2-40B4-BE49-F238E27FC236}">
                  <a16:creationId xmlns:a16="http://schemas.microsoft.com/office/drawing/2014/main" id="{8140102A-F204-C349-9722-11AAE8F5BE6C}"/>
                </a:ext>
              </a:extLst>
            </p:cNvPr>
            <p:cNvSpPr/>
            <p:nvPr/>
          </p:nvSpPr>
          <p:spPr>
            <a:xfrm>
              <a:off x="872781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7" name="Forme libre 286">
              <a:extLst>
                <a:ext uri="{FF2B5EF4-FFF2-40B4-BE49-F238E27FC236}">
                  <a16:creationId xmlns:a16="http://schemas.microsoft.com/office/drawing/2014/main" id="{EEE12E4E-F4A8-7A47-8EE1-75C98E86B85C}"/>
                </a:ext>
              </a:extLst>
            </p:cNvPr>
            <p:cNvSpPr/>
            <p:nvPr/>
          </p:nvSpPr>
          <p:spPr>
            <a:xfrm>
              <a:off x="8678221" y="241954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8" name="Forme libre 287">
              <a:extLst>
                <a:ext uri="{FF2B5EF4-FFF2-40B4-BE49-F238E27FC236}">
                  <a16:creationId xmlns:a16="http://schemas.microsoft.com/office/drawing/2014/main" id="{A75CA79E-E70B-2142-BBC7-8D623CE841AE}"/>
                </a:ext>
              </a:extLst>
            </p:cNvPr>
            <p:cNvSpPr/>
            <p:nvPr/>
          </p:nvSpPr>
          <p:spPr>
            <a:xfrm>
              <a:off x="872781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9" name="Forme libre 288">
              <a:extLst>
                <a:ext uri="{FF2B5EF4-FFF2-40B4-BE49-F238E27FC236}">
                  <a16:creationId xmlns:a16="http://schemas.microsoft.com/office/drawing/2014/main" id="{9D418ED0-7FA4-A942-8994-474249550EAE}"/>
                </a:ext>
              </a:extLst>
            </p:cNvPr>
            <p:cNvSpPr/>
            <p:nvPr/>
          </p:nvSpPr>
          <p:spPr>
            <a:xfrm>
              <a:off x="8678221" y="201557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0" name="Forme libre 289">
              <a:extLst>
                <a:ext uri="{FF2B5EF4-FFF2-40B4-BE49-F238E27FC236}">
                  <a16:creationId xmlns:a16="http://schemas.microsoft.com/office/drawing/2014/main" id="{B09ABD6F-D2A4-6747-A32C-8CAACC53760E}"/>
                </a:ext>
              </a:extLst>
            </p:cNvPr>
            <p:cNvSpPr/>
            <p:nvPr/>
          </p:nvSpPr>
          <p:spPr>
            <a:xfrm>
              <a:off x="872781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1" name="Forme libre 290">
              <a:extLst>
                <a:ext uri="{FF2B5EF4-FFF2-40B4-BE49-F238E27FC236}">
                  <a16:creationId xmlns:a16="http://schemas.microsoft.com/office/drawing/2014/main" id="{C2DE4CE4-06C2-9945-B2DC-130BA8A321A8}"/>
                </a:ext>
              </a:extLst>
            </p:cNvPr>
            <p:cNvSpPr/>
            <p:nvPr/>
          </p:nvSpPr>
          <p:spPr>
            <a:xfrm>
              <a:off x="8678221" y="161159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2" name="Forme libre 291">
              <a:extLst>
                <a:ext uri="{FF2B5EF4-FFF2-40B4-BE49-F238E27FC236}">
                  <a16:creationId xmlns:a16="http://schemas.microsoft.com/office/drawing/2014/main" id="{ED1A6517-609D-E848-B4E7-B71CE2865C09}"/>
                </a:ext>
              </a:extLst>
            </p:cNvPr>
            <p:cNvSpPr/>
            <p:nvPr/>
          </p:nvSpPr>
          <p:spPr>
            <a:xfrm>
              <a:off x="872781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grpSp>
      <p:grpSp>
        <p:nvGrpSpPr>
          <p:cNvPr id="298" name="Groupe 297">
            <a:extLst>
              <a:ext uri="{FF2B5EF4-FFF2-40B4-BE49-F238E27FC236}">
                <a16:creationId xmlns:a16="http://schemas.microsoft.com/office/drawing/2014/main" id="{806BD873-8B20-5F48-BE75-A72310BB6A48}"/>
              </a:ext>
            </a:extLst>
          </p:cNvPr>
          <p:cNvGrpSpPr/>
          <p:nvPr/>
        </p:nvGrpSpPr>
        <p:grpSpPr>
          <a:xfrm>
            <a:off x="8206494" y="5642281"/>
            <a:ext cx="937506" cy="1223153"/>
            <a:chOff x="8206494" y="4231710"/>
            <a:chExt cx="937506" cy="917365"/>
          </a:xfrm>
        </p:grpSpPr>
        <p:sp>
          <p:nvSpPr>
            <p:cNvPr id="299" name="Graphique 318">
              <a:extLst>
                <a:ext uri="{FF2B5EF4-FFF2-40B4-BE49-F238E27FC236}">
                  <a16:creationId xmlns:a16="http://schemas.microsoft.com/office/drawing/2014/main" id="{E38380DC-890A-7F4F-B9B6-69D35B9F5C33}"/>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300" name="Rectangle 299">
              <a:extLst>
                <a:ext uri="{FF2B5EF4-FFF2-40B4-BE49-F238E27FC236}">
                  <a16:creationId xmlns:a16="http://schemas.microsoft.com/office/drawing/2014/main" id="{F6373FEA-7283-024B-9219-1F851018D3C1}"/>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01" name="Groupe 300">
              <a:extLst>
                <a:ext uri="{FF2B5EF4-FFF2-40B4-BE49-F238E27FC236}">
                  <a16:creationId xmlns:a16="http://schemas.microsoft.com/office/drawing/2014/main" id="{8C10C866-F9C2-2F40-A025-2C7413CC732A}"/>
                </a:ext>
              </a:extLst>
            </p:cNvPr>
            <p:cNvGrpSpPr/>
            <p:nvPr/>
          </p:nvGrpSpPr>
          <p:grpSpPr>
            <a:xfrm>
              <a:off x="8206494" y="4698294"/>
              <a:ext cx="352912" cy="445898"/>
              <a:chOff x="1211580" y="5257800"/>
              <a:chExt cx="427808" cy="1623060"/>
            </a:xfrm>
          </p:grpSpPr>
          <p:cxnSp>
            <p:nvCxnSpPr>
              <p:cNvPr id="303" name="Connecteur droit 302">
                <a:extLst>
                  <a:ext uri="{FF2B5EF4-FFF2-40B4-BE49-F238E27FC236}">
                    <a16:creationId xmlns:a16="http://schemas.microsoft.com/office/drawing/2014/main" id="{3CCF2E07-EA29-AE49-AE15-E4C1374A6111}"/>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Connecteur droit 303">
                <a:extLst>
                  <a:ext uri="{FF2B5EF4-FFF2-40B4-BE49-F238E27FC236}">
                    <a16:creationId xmlns:a16="http://schemas.microsoft.com/office/drawing/2014/main" id="{C4F44A62-4B6F-0A4C-AECD-F89229DE82CB}"/>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Connecteur droit 304">
                <a:extLst>
                  <a:ext uri="{FF2B5EF4-FFF2-40B4-BE49-F238E27FC236}">
                    <a16:creationId xmlns:a16="http://schemas.microsoft.com/office/drawing/2014/main" id="{B8D127EF-C39A-EB4F-8F44-85DD02C686DA}"/>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a:extLst>
                  <a:ext uri="{FF2B5EF4-FFF2-40B4-BE49-F238E27FC236}">
                    <a16:creationId xmlns:a16="http://schemas.microsoft.com/office/drawing/2014/main" id="{326DEFF7-7C78-154E-B538-21DC7BC1BE8E}"/>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2" name="Espace réservé du numéro de diapositive 5">
              <a:extLst>
                <a:ext uri="{FF2B5EF4-FFF2-40B4-BE49-F238E27FC236}">
                  <a16:creationId xmlns:a16="http://schemas.microsoft.com/office/drawing/2014/main" id="{5F16A7C1-CF12-6645-A19F-E916CEEA27BE}"/>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297" name="Espace réservé du texte 8">
            <a:extLst>
              <a:ext uri="{FF2B5EF4-FFF2-40B4-BE49-F238E27FC236}">
                <a16:creationId xmlns:a16="http://schemas.microsoft.com/office/drawing/2014/main" id="{B6072AE4-821F-1847-ACD0-D1346DFE6116}"/>
              </a:ext>
            </a:extLst>
          </p:cNvPr>
          <p:cNvSpPr>
            <a:spLocks noGrp="1"/>
          </p:cNvSpPr>
          <p:nvPr>
            <p:ph type="body" sz="quarter" idx="19" hasCustomPrompt="1"/>
          </p:nvPr>
        </p:nvSpPr>
        <p:spPr>
          <a:xfrm>
            <a:off x="1116243" y="1725638"/>
            <a:ext cx="7384789" cy="4181015"/>
          </a:xfrm>
        </p:spPr>
        <p:txBody>
          <a:bodyPr/>
          <a:lstStyle>
            <a:lvl1pPr marL="0" indent="0">
              <a:buFont typeface="Wingdings" pitchFamily="2" charset="2"/>
              <a:buNone/>
              <a:defRPr lang="fr-FR" sz="1600" b="0" kern="1200" dirty="0" smtClean="0">
                <a:solidFill>
                  <a:schemeClr val="bg2">
                    <a:lumMod val="50000"/>
                  </a:schemeClr>
                </a:solidFill>
                <a:latin typeface="Arial" panose="020B0604020202020204" pitchFamily="34" charset="0"/>
                <a:ea typeface="+mn-ea"/>
                <a:cs typeface="+mn-cs"/>
              </a:defRPr>
            </a:lvl1pPr>
            <a:lvl2pPr marL="800082" indent="-342900">
              <a:defRPr lang="fr-FR" sz="1300" kern="1200" dirty="0" smtClean="0">
                <a:solidFill>
                  <a:schemeClr val="bg2">
                    <a:lumMod val="50000"/>
                  </a:schemeClr>
                </a:solidFill>
                <a:latin typeface="Arial" panose="020B0604020202020204" pitchFamily="34" charset="0"/>
                <a:ea typeface="+mn-ea"/>
                <a:cs typeface="+mn-cs"/>
              </a:defRPr>
            </a:lvl2pPr>
          </a:lstStyle>
          <a:p>
            <a:pPr lvl="0"/>
            <a:r>
              <a:rPr lang="fr-FR" dirty="0"/>
              <a:t>Insérez du texte ici</a:t>
            </a:r>
          </a:p>
        </p:txBody>
      </p:sp>
      <p:sp>
        <p:nvSpPr>
          <p:cNvPr id="308" name="Rectangle 307">
            <a:extLst>
              <a:ext uri="{FF2B5EF4-FFF2-40B4-BE49-F238E27FC236}">
                <a16:creationId xmlns:a16="http://schemas.microsoft.com/office/drawing/2014/main" id="{8D9150F8-249C-E042-8D92-E950CA1BB324}"/>
              </a:ext>
            </a:extLst>
          </p:cNvPr>
          <p:cNvSpPr/>
          <p:nvPr/>
        </p:nvSpPr>
        <p:spPr>
          <a:xfrm>
            <a:off x="-8101" y="0"/>
            <a:ext cx="847748" cy="6858000"/>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sz="1800" dirty="0">
              <a:solidFill>
                <a:schemeClr val="bg1"/>
              </a:solidFill>
              <a:latin typeface="Arial" panose="020B0604020202020204" pitchFamily="34" charset="0"/>
            </a:endParaRPr>
          </a:p>
        </p:txBody>
      </p:sp>
      <p:cxnSp>
        <p:nvCxnSpPr>
          <p:cNvPr id="309" name="Connecteur droit 308">
            <a:extLst>
              <a:ext uri="{FF2B5EF4-FFF2-40B4-BE49-F238E27FC236}">
                <a16:creationId xmlns:a16="http://schemas.microsoft.com/office/drawing/2014/main" id="{FE829DB8-6E62-094B-B564-5F6BE22041A1}"/>
              </a:ext>
            </a:extLst>
          </p:cNvPr>
          <p:cNvCxnSpPr/>
          <p:nvPr/>
        </p:nvCxnSpPr>
        <p:spPr>
          <a:xfrm>
            <a:off x="439991" y="-23887"/>
            <a:ext cx="0" cy="34865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0" name="Connecteur droit 309">
            <a:extLst>
              <a:ext uri="{FF2B5EF4-FFF2-40B4-BE49-F238E27FC236}">
                <a16:creationId xmlns:a16="http://schemas.microsoft.com/office/drawing/2014/main" id="{A398F35C-1A93-E74C-B34B-50316B0C13A5}"/>
              </a:ext>
            </a:extLst>
          </p:cNvPr>
          <p:cNvCxnSpPr/>
          <p:nvPr/>
        </p:nvCxnSpPr>
        <p:spPr>
          <a:xfrm>
            <a:off x="503221" y="-23887"/>
            <a:ext cx="0" cy="34865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1" name="Connecteur droit 310">
            <a:extLst>
              <a:ext uri="{FF2B5EF4-FFF2-40B4-BE49-F238E27FC236}">
                <a16:creationId xmlns:a16="http://schemas.microsoft.com/office/drawing/2014/main" id="{E9586205-3F2B-EA45-A706-3200A31BE294}"/>
              </a:ext>
            </a:extLst>
          </p:cNvPr>
          <p:cNvCxnSpPr/>
          <p:nvPr/>
        </p:nvCxnSpPr>
        <p:spPr>
          <a:xfrm>
            <a:off x="566451" y="-23887"/>
            <a:ext cx="0" cy="34865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2" name="Espace réservé du contenu 30">
            <a:extLst>
              <a:ext uri="{FF2B5EF4-FFF2-40B4-BE49-F238E27FC236}">
                <a16:creationId xmlns:a16="http://schemas.microsoft.com/office/drawing/2014/main" id="{DD2DF705-2D30-854C-A929-846E47F50A14}"/>
              </a:ext>
            </a:extLst>
          </p:cNvPr>
          <p:cNvSpPr>
            <a:spLocks noGrp="1"/>
          </p:cNvSpPr>
          <p:nvPr>
            <p:ph sz="quarter" idx="18" hasCustomPrompt="1"/>
          </p:nvPr>
        </p:nvSpPr>
        <p:spPr>
          <a:xfrm rot="16200000">
            <a:off x="-2492177" y="2785901"/>
            <a:ext cx="5382684" cy="315208"/>
          </a:xfrm>
        </p:spPr>
        <p:txBody>
          <a:bodyPr anchor="ctr"/>
          <a:lstStyle>
            <a:lvl1pPr marL="0" indent="0" algn="r">
              <a:buClr>
                <a:schemeClr val="tx2"/>
              </a:buClr>
              <a:buFont typeface="+mj-lt"/>
              <a:buNone/>
              <a:tabLst/>
              <a:defRPr kumimoji="0" lang="fr-FR" sz="1300" b="0" i="0" u="none" strike="noStrike" kern="1200" cap="none" spc="0" normalizeH="0" baseline="0" dirty="0" smtClean="0">
                <a:ln>
                  <a:noFill/>
                </a:ln>
                <a:solidFill>
                  <a:schemeClr val="accent6"/>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tx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1. INSÉREZ LE TITRE (majuscule)</a:t>
            </a:r>
          </a:p>
        </p:txBody>
      </p:sp>
      <p:sp>
        <p:nvSpPr>
          <p:cNvPr id="313" name="Titre 1">
            <a:extLst>
              <a:ext uri="{FF2B5EF4-FFF2-40B4-BE49-F238E27FC236}">
                <a16:creationId xmlns:a16="http://schemas.microsoft.com/office/drawing/2014/main" id="{5F34B512-ABE7-C34C-B225-09B69EDE3970}"/>
              </a:ext>
            </a:extLst>
          </p:cNvPr>
          <p:cNvSpPr>
            <a:spLocks noGrp="1"/>
          </p:cNvSpPr>
          <p:nvPr>
            <p:ph type="ctrTitle" hasCustomPrompt="1"/>
          </p:nvPr>
        </p:nvSpPr>
        <p:spPr>
          <a:xfrm>
            <a:off x="1116243" y="593214"/>
            <a:ext cx="7561174" cy="693245"/>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 (majuscule)</a:t>
            </a:r>
          </a:p>
        </p:txBody>
      </p:sp>
      <p:sp>
        <p:nvSpPr>
          <p:cNvPr id="314" name="Espace réservé de la date 3">
            <a:extLst>
              <a:ext uri="{FF2B5EF4-FFF2-40B4-BE49-F238E27FC236}">
                <a16:creationId xmlns:a16="http://schemas.microsoft.com/office/drawing/2014/main" id="{4100B002-5E82-E940-8F28-05E8C53B515C}"/>
              </a:ext>
            </a:extLst>
          </p:cNvPr>
          <p:cNvSpPr>
            <a:spLocks noGrp="1"/>
          </p:cNvSpPr>
          <p:nvPr>
            <p:ph type="dt" sz="half" idx="10"/>
          </p:nvPr>
        </p:nvSpPr>
        <p:spPr>
          <a:xfrm>
            <a:off x="1239555" y="6356351"/>
            <a:ext cx="2057400" cy="366183"/>
          </a:xfrm>
        </p:spPr>
        <p:txBody>
          <a:bodyPr/>
          <a:lstStyle>
            <a:lvl1pPr>
              <a:defRPr sz="900">
                <a:latin typeface="Arial" panose="020B0604020202020204" pitchFamily="34" charset="0"/>
                <a:cs typeface="Arial" panose="020B0604020202020204" pitchFamily="34" charset="0"/>
              </a:defRPr>
            </a:lvl1pPr>
          </a:lstStyle>
          <a:p>
            <a:fld id="{9EEAB243-98C5-D641-BFCF-ED88F0F62A5F}" type="datetime1">
              <a:rPr lang="fr-FR" smtClean="0"/>
              <a:pPr/>
              <a:t>09/02/2026</a:t>
            </a:fld>
            <a:endParaRPr lang="fr-FR" dirty="0"/>
          </a:p>
        </p:txBody>
      </p:sp>
      <p:sp>
        <p:nvSpPr>
          <p:cNvPr id="315" name="Espace réservé du pied de page 4">
            <a:extLst>
              <a:ext uri="{FF2B5EF4-FFF2-40B4-BE49-F238E27FC236}">
                <a16:creationId xmlns:a16="http://schemas.microsoft.com/office/drawing/2014/main" id="{B87D46F8-5741-9549-A550-2560F8DC2914}"/>
              </a:ext>
            </a:extLst>
          </p:cNvPr>
          <p:cNvSpPr>
            <a:spLocks noGrp="1"/>
          </p:cNvSpPr>
          <p:nvPr>
            <p:ph type="ftr" sz="quarter" idx="11"/>
          </p:nvPr>
        </p:nvSpPr>
        <p:spPr>
          <a:xfrm>
            <a:off x="3584292" y="6356351"/>
            <a:ext cx="3086100" cy="366183"/>
          </a:xfrm>
        </p:spPr>
        <p:txBody>
          <a:bodyPr/>
          <a:lstStyle>
            <a:lvl1pPr>
              <a:defRPr sz="900">
                <a:latin typeface="Arial" panose="020B0604020202020204" pitchFamily="34" charset="0"/>
                <a:cs typeface="Arial" panose="020B0604020202020204" pitchFamily="34" charset="0"/>
              </a:defRPr>
            </a:lvl1pPr>
          </a:lstStyle>
          <a:p>
            <a:endParaRPr lang="fr-FR" dirty="0"/>
          </a:p>
        </p:txBody>
      </p:sp>
    </p:spTree>
    <p:extLst>
      <p:ext uri="{BB962C8B-B14F-4D97-AF65-F5344CB8AC3E}">
        <p14:creationId xmlns:p14="http://schemas.microsoft.com/office/powerpoint/2010/main" val="25969423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86">
          <p15:clr>
            <a:srgbClr val="FBAE40"/>
          </p15:clr>
        </p15:guide>
        <p15:guide id="2" pos="43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_simple">
    <p:spTree>
      <p:nvGrpSpPr>
        <p:cNvPr id="1" name=""/>
        <p:cNvGrpSpPr/>
        <p:nvPr/>
      </p:nvGrpSpPr>
      <p:grpSpPr>
        <a:xfrm>
          <a:off x="0" y="0"/>
          <a:ext cx="0" cy="0"/>
          <a:chOff x="0" y="0"/>
          <a:chExt cx="0" cy="0"/>
        </a:xfrm>
      </p:grpSpPr>
      <p:pic>
        <p:nvPicPr>
          <p:cNvPr id="10" name="Picture 4" descr="S:\serv_com\01_CHARTE-INSA-Rennes\2014\08_Modèles-PPT\Triangle-bas.eps"/>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b="42646"/>
          <a:stretch/>
        </p:blipFill>
        <p:spPr bwMode="auto">
          <a:xfrm>
            <a:off x="2708275" y="6388492"/>
            <a:ext cx="1944216" cy="469508"/>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Pentagone 10"/>
          <p:cNvSpPr/>
          <p:nvPr userDrawn="1"/>
        </p:nvSpPr>
        <p:spPr>
          <a:xfrm rot="16200000">
            <a:off x="4110669" y="-1147016"/>
            <a:ext cx="3922107" cy="616779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32000"/>
                </a:srgbClr>
              </a:gs>
              <a:gs pos="100000">
                <a:schemeClr val="bg1">
                  <a:alpha val="32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3" name="Losange 11"/>
          <p:cNvSpPr/>
          <p:nvPr userDrawn="1"/>
        </p:nvSpPr>
        <p:spPr>
          <a:xfrm>
            <a:off x="6195758" y="-24175"/>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14000"/>
                </a:schemeClr>
              </a:gs>
              <a:gs pos="100000">
                <a:srgbClr val="9D1747">
                  <a:alpha val="14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4" name="Triangle isocèle 13"/>
          <p:cNvSpPr/>
          <p:nvPr userDrawn="1"/>
        </p:nvSpPr>
        <p:spPr>
          <a:xfrm rot="16200000">
            <a:off x="7020500" y="344602"/>
            <a:ext cx="2063438" cy="2183562"/>
          </a:xfrm>
          <a:prstGeom prst="triangle">
            <a:avLst/>
          </a:prstGeom>
          <a:gradFill flip="none" rotWithShape="1">
            <a:gsLst>
              <a:gs pos="0">
                <a:srgbClr val="9D1747">
                  <a:alpha val="46000"/>
                </a:srgbClr>
              </a:gs>
              <a:gs pos="100000">
                <a:srgbClr val="FFFFFF">
                  <a:alpha val="16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4" name="Espace réservé de la date 3"/>
          <p:cNvSpPr>
            <a:spLocks noGrp="1"/>
          </p:cNvSpPr>
          <p:nvPr>
            <p:ph type="dt" sz="half" idx="10"/>
          </p:nvPr>
        </p:nvSpPr>
        <p:spPr>
          <a:xfrm>
            <a:off x="401955" y="6349433"/>
            <a:ext cx="2133600" cy="365125"/>
          </a:xfrm>
          <a:prstGeom prst="rect">
            <a:avLst/>
          </a:prstGeom>
        </p:spPr>
        <p:txBody>
          <a:bodyPr/>
          <a:lstStyle>
            <a:lvl1pPr>
              <a:defRPr sz="1100">
                <a:solidFill>
                  <a:srgbClr val="000000"/>
                </a:solidFill>
              </a:defRPr>
            </a:lvl1pPr>
          </a:lstStyle>
          <a:p>
            <a:pPr defTabSz="457200"/>
            <a:endParaRPr lang="fr-FR"/>
          </a:p>
        </p:txBody>
      </p:sp>
      <p:pic>
        <p:nvPicPr>
          <p:cNvPr id="5" name="Image 4"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1955" y="360000"/>
            <a:ext cx="2306320" cy="502920"/>
          </a:xfrm>
          <a:prstGeom prst="rect">
            <a:avLst/>
          </a:prstGeom>
        </p:spPr>
      </p:pic>
      <p:sp>
        <p:nvSpPr>
          <p:cNvPr id="18" name="Triangle isocèle 17"/>
          <p:cNvSpPr/>
          <p:nvPr userDrawn="1"/>
        </p:nvSpPr>
        <p:spPr>
          <a:xfrm rot="5400000">
            <a:off x="125760" y="1170310"/>
            <a:ext cx="4320480" cy="4572000"/>
          </a:xfrm>
          <a:prstGeom prst="triangle">
            <a:avLst/>
          </a:prstGeom>
          <a:solidFill>
            <a:srgbClr val="9D1747">
              <a:alpha val="7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9" name="Triangle isocèle 18"/>
          <p:cNvSpPr/>
          <p:nvPr userDrawn="1"/>
        </p:nvSpPr>
        <p:spPr>
          <a:xfrm rot="5400000">
            <a:off x="125760" y="782960"/>
            <a:ext cx="4320480" cy="4572000"/>
          </a:xfrm>
          <a:prstGeom prst="triangle">
            <a:avLst/>
          </a:prstGeom>
          <a:gradFill flip="none" rotWithShape="1">
            <a:gsLst>
              <a:gs pos="100000">
                <a:srgbClr val="9D1747">
                  <a:alpha val="80000"/>
                </a:srgbClr>
              </a:gs>
              <a:gs pos="0">
                <a:srgbClr val="FFFFFF">
                  <a:alpha val="36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pic>
        <p:nvPicPr>
          <p:cNvPr id="23" name="Image 2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51948" y="6373504"/>
            <a:ext cx="720080" cy="320905"/>
          </a:xfrm>
          <a:prstGeom prst="rect">
            <a:avLst/>
          </a:prstGeom>
        </p:spPr>
      </p:pic>
      <p:sp>
        <p:nvSpPr>
          <p:cNvPr id="21" name="Titre 1"/>
          <p:cNvSpPr>
            <a:spLocks noGrp="1"/>
          </p:cNvSpPr>
          <p:nvPr>
            <p:ph type="ctrTitle"/>
          </p:nvPr>
        </p:nvSpPr>
        <p:spPr>
          <a:xfrm>
            <a:off x="2708275" y="4384655"/>
            <a:ext cx="6159500" cy="644549"/>
          </a:xfrm>
          <a:prstGeom prst="rect">
            <a:avLst/>
          </a:prstGeom>
        </p:spPr>
        <p:txBody>
          <a:bodyPr>
            <a:normAutofit/>
          </a:bodyPr>
          <a:lstStyle>
            <a:lvl1pPr algn="l">
              <a:defRPr sz="3600" b="1">
                <a:solidFill>
                  <a:srgbClr val="000000"/>
                </a:solidFill>
                <a:latin typeface="Arial"/>
                <a:cs typeface="Arial"/>
              </a:defRPr>
            </a:lvl1pPr>
          </a:lstStyle>
          <a:p>
            <a:r>
              <a:rPr lang="fr-FR"/>
              <a:t>Modifiez le style du titre</a:t>
            </a:r>
            <a:endParaRPr lang="fr-FR" dirty="0"/>
          </a:p>
        </p:txBody>
      </p:sp>
      <p:sp>
        <p:nvSpPr>
          <p:cNvPr id="22" name="Sous-titre 2"/>
          <p:cNvSpPr>
            <a:spLocks noGrp="1"/>
          </p:cNvSpPr>
          <p:nvPr>
            <p:ph type="subTitle" idx="1" hasCustomPrompt="1"/>
          </p:nvPr>
        </p:nvSpPr>
        <p:spPr>
          <a:xfrm>
            <a:off x="2708275" y="5033779"/>
            <a:ext cx="6159500" cy="466913"/>
          </a:xfrm>
          <a:prstGeom prst="rect">
            <a:avLst/>
          </a:prstGeom>
        </p:spPr>
        <p:txBody>
          <a:bodyPr>
            <a:normAutofit/>
          </a:bodyPr>
          <a:lstStyle>
            <a:lvl1pPr marL="0" indent="0" algn="l">
              <a:buNone/>
              <a:defRPr sz="2800" b="1">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sous-titres du masque</a:t>
            </a:r>
          </a:p>
        </p:txBody>
      </p:sp>
      <p:sp>
        <p:nvSpPr>
          <p:cNvPr id="7" name="Espace réservé du texte 6"/>
          <p:cNvSpPr>
            <a:spLocks noGrp="1"/>
          </p:cNvSpPr>
          <p:nvPr>
            <p:ph type="body" sz="quarter" idx="11" hasCustomPrompt="1"/>
          </p:nvPr>
        </p:nvSpPr>
        <p:spPr>
          <a:xfrm>
            <a:off x="2708275" y="5711296"/>
            <a:ext cx="6159500" cy="398462"/>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Auteur(s)</a:t>
            </a:r>
          </a:p>
        </p:txBody>
      </p:sp>
    </p:spTree>
    <p:extLst>
      <p:ext uri="{BB962C8B-B14F-4D97-AF65-F5344CB8AC3E}">
        <p14:creationId xmlns:p14="http://schemas.microsoft.com/office/powerpoint/2010/main" val="3456983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pic>
        <p:nvPicPr>
          <p:cNvPr id="10" name="Picture 4" descr="S:\serv_com\01_CHARTE-INSA-Rennes\2014\08_Modèles-PPT\Triangle-bas.eps"/>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b="42646"/>
          <a:stretch/>
        </p:blipFill>
        <p:spPr bwMode="auto">
          <a:xfrm>
            <a:off x="2708275" y="6388492"/>
            <a:ext cx="1944216" cy="469508"/>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Pentagone 10"/>
          <p:cNvSpPr/>
          <p:nvPr userDrawn="1"/>
        </p:nvSpPr>
        <p:spPr>
          <a:xfrm rot="16200000">
            <a:off x="4885377" y="-974591"/>
            <a:ext cx="3319824" cy="522065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32000"/>
                </a:srgbClr>
              </a:gs>
              <a:gs pos="100000">
                <a:schemeClr val="bg1">
                  <a:alpha val="32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3" name="Losange 11"/>
          <p:cNvSpPr/>
          <p:nvPr userDrawn="1"/>
        </p:nvSpPr>
        <p:spPr>
          <a:xfrm>
            <a:off x="6652282" y="-24175"/>
            <a:ext cx="2516403" cy="1639451"/>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14000"/>
                </a:schemeClr>
              </a:gs>
              <a:gs pos="100000">
                <a:srgbClr val="9D1747">
                  <a:alpha val="14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4" name="Triangle isocèle 13"/>
          <p:cNvSpPr/>
          <p:nvPr userDrawn="1"/>
        </p:nvSpPr>
        <p:spPr>
          <a:xfrm rot="16200000">
            <a:off x="7346587" y="353825"/>
            <a:ext cx="1746574" cy="1848252"/>
          </a:xfrm>
          <a:prstGeom prst="triangle">
            <a:avLst/>
          </a:prstGeom>
          <a:gradFill flip="none" rotWithShape="1">
            <a:gsLst>
              <a:gs pos="0">
                <a:srgbClr val="9D1747">
                  <a:alpha val="46000"/>
                </a:srgbClr>
              </a:gs>
              <a:gs pos="100000">
                <a:srgbClr val="FFFFFF">
                  <a:alpha val="16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8" name="Triangle isocèle 17"/>
          <p:cNvSpPr/>
          <p:nvPr userDrawn="1"/>
        </p:nvSpPr>
        <p:spPr>
          <a:xfrm rot="5400000">
            <a:off x="94524" y="2079251"/>
            <a:ext cx="3247355" cy="3436402"/>
          </a:xfrm>
          <a:prstGeom prst="triangle">
            <a:avLst/>
          </a:prstGeom>
          <a:solidFill>
            <a:srgbClr val="9D1747">
              <a:alpha val="7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9" name="Triangle isocèle 18"/>
          <p:cNvSpPr/>
          <p:nvPr userDrawn="1"/>
        </p:nvSpPr>
        <p:spPr>
          <a:xfrm rot="5400000">
            <a:off x="94524" y="1691901"/>
            <a:ext cx="3247355" cy="3436402"/>
          </a:xfrm>
          <a:prstGeom prst="triangle">
            <a:avLst/>
          </a:prstGeom>
          <a:gradFill flip="none" rotWithShape="1">
            <a:gsLst>
              <a:gs pos="100000">
                <a:srgbClr val="9D1747">
                  <a:alpha val="80000"/>
                </a:srgbClr>
              </a:gs>
              <a:gs pos="0">
                <a:srgbClr val="FFFFFF">
                  <a:alpha val="36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1" name="Titre 1"/>
          <p:cNvSpPr>
            <a:spLocks noGrp="1"/>
          </p:cNvSpPr>
          <p:nvPr>
            <p:ph type="ctrTitle"/>
          </p:nvPr>
        </p:nvSpPr>
        <p:spPr>
          <a:xfrm>
            <a:off x="2708275" y="4384655"/>
            <a:ext cx="6159500" cy="644549"/>
          </a:xfrm>
          <a:prstGeom prst="rect">
            <a:avLst/>
          </a:prstGeom>
        </p:spPr>
        <p:txBody>
          <a:bodyPr>
            <a:normAutofit/>
          </a:bodyPr>
          <a:lstStyle>
            <a:lvl1pPr algn="l">
              <a:defRPr sz="3600" b="1">
                <a:solidFill>
                  <a:srgbClr val="000000"/>
                </a:solidFill>
                <a:latin typeface="Arial"/>
                <a:cs typeface="Arial"/>
              </a:defRPr>
            </a:lvl1pPr>
          </a:lstStyle>
          <a:p>
            <a:r>
              <a:rPr lang="fr-FR"/>
              <a:t>Modifiez le style du titre</a:t>
            </a:r>
            <a:endParaRPr lang="fr-FR" dirty="0"/>
          </a:p>
        </p:txBody>
      </p:sp>
      <p:sp>
        <p:nvSpPr>
          <p:cNvPr id="22" name="Sous-titre 2"/>
          <p:cNvSpPr>
            <a:spLocks noGrp="1"/>
          </p:cNvSpPr>
          <p:nvPr>
            <p:ph type="subTitle" idx="1" hasCustomPrompt="1"/>
          </p:nvPr>
        </p:nvSpPr>
        <p:spPr>
          <a:xfrm>
            <a:off x="2708275" y="5033779"/>
            <a:ext cx="6159500" cy="466913"/>
          </a:xfrm>
          <a:prstGeom prst="rect">
            <a:avLst/>
          </a:prstGeom>
        </p:spPr>
        <p:txBody>
          <a:bodyPr>
            <a:normAutofit/>
          </a:bodyPr>
          <a:lstStyle>
            <a:lvl1pPr marL="0" indent="0" algn="l">
              <a:buNone/>
              <a:defRPr sz="2800" b="1">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sous-titres du masque</a:t>
            </a:r>
          </a:p>
        </p:txBody>
      </p:sp>
    </p:spTree>
    <p:extLst>
      <p:ext uri="{BB962C8B-B14F-4D97-AF65-F5344CB8AC3E}">
        <p14:creationId xmlns:p14="http://schemas.microsoft.com/office/powerpoint/2010/main" val="3894727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_chiffres">
    <p:spTree>
      <p:nvGrpSpPr>
        <p:cNvPr id="1" name=""/>
        <p:cNvGrpSpPr/>
        <p:nvPr/>
      </p:nvGrpSpPr>
      <p:grpSpPr>
        <a:xfrm>
          <a:off x="0" y="0"/>
          <a:ext cx="0" cy="0"/>
          <a:chOff x="0" y="0"/>
          <a:chExt cx="0" cy="0"/>
        </a:xfrm>
      </p:grpSpPr>
      <p:pic>
        <p:nvPicPr>
          <p:cNvPr id="17" name="Imag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0" name="Pentagone 10"/>
          <p:cNvSpPr/>
          <p:nvPr userDrawn="1"/>
        </p:nvSpPr>
        <p:spPr>
          <a:xfrm rot="16200000">
            <a:off x="4110669" y="-1147016"/>
            <a:ext cx="3922107" cy="616779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51000"/>
                </a:srgbClr>
              </a:gs>
              <a:gs pos="100000">
                <a:schemeClr val="bg1">
                  <a:alpha val="51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1" name="Losange 11"/>
          <p:cNvSpPr/>
          <p:nvPr userDrawn="1"/>
        </p:nvSpPr>
        <p:spPr>
          <a:xfrm>
            <a:off x="6195758" y="-24175"/>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22000"/>
                </a:schemeClr>
              </a:gs>
              <a:gs pos="100000">
                <a:srgbClr val="9D1747">
                  <a:alpha val="22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9" name="Triangle isocèle 28"/>
          <p:cNvSpPr/>
          <p:nvPr userDrawn="1"/>
        </p:nvSpPr>
        <p:spPr>
          <a:xfrm rot="16200000">
            <a:off x="7020500" y="344602"/>
            <a:ext cx="2063438" cy="2183562"/>
          </a:xfrm>
          <a:prstGeom prst="triangle">
            <a:avLst/>
          </a:prstGeom>
          <a:gradFill flip="none" rotWithShape="1">
            <a:gsLst>
              <a:gs pos="0">
                <a:srgbClr val="9D1747">
                  <a:alpha val="10000"/>
                </a:srgbClr>
              </a:gs>
              <a:gs pos="100000">
                <a:srgbClr val="FFFFFF">
                  <a:alpha val="10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30" name="Triangle isocèle 29"/>
          <p:cNvSpPr/>
          <p:nvPr userDrawn="1"/>
        </p:nvSpPr>
        <p:spPr>
          <a:xfrm rot="5400000">
            <a:off x="125760" y="1170310"/>
            <a:ext cx="4320480" cy="4572000"/>
          </a:xfrm>
          <a:prstGeom prst="triangle">
            <a:avLst/>
          </a:prstGeom>
          <a:solidFill>
            <a:srgbClr val="9D1747">
              <a:alpha val="5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31" name="Triangle isocèle 30"/>
          <p:cNvSpPr/>
          <p:nvPr userDrawn="1"/>
        </p:nvSpPr>
        <p:spPr>
          <a:xfrm rot="5400000">
            <a:off x="125760" y="782960"/>
            <a:ext cx="4320480" cy="4572000"/>
          </a:xfrm>
          <a:prstGeom prst="triangle">
            <a:avLst/>
          </a:prstGeom>
          <a:gradFill flip="none" rotWithShape="1">
            <a:gsLst>
              <a:gs pos="100000">
                <a:srgbClr val="9D1747">
                  <a:alpha val="30000"/>
                </a:srgbClr>
              </a:gs>
              <a:gs pos="0">
                <a:srgbClr val="FFFFFF">
                  <a:alpha val="30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pic>
        <p:nvPicPr>
          <p:cNvPr id="16" name="Imag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51948" y="6373504"/>
            <a:ext cx="720080" cy="320905"/>
          </a:xfrm>
          <a:prstGeom prst="rect">
            <a:avLst/>
          </a:prstGeom>
        </p:spPr>
      </p:pic>
      <p:sp>
        <p:nvSpPr>
          <p:cNvPr id="4" name="Espace réservé de la date 3"/>
          <p:cNvSpPr>
            <a:spLocks noGrp="1"/>
          </p:cNvSpPr>
          <p:nvPr>
            <p:ph type="dt" sz="half" idx="10"/>
          </p:nvPr>
        </p:nvSpPr>
        <p:spPr>
          <a:xfrm>
            <a:off x="457200" y="6356354"/>
            <a:ext cx="2133600" cy="365125"/>
          </a:xfrm>
          <a:prstGeom prst="rect">
            <a:avLst/>
          </a:prstGeom>
        </p:spPr>
        <p:txBody>
          <a:bodyPr/>
          <a:lstStyle>
            <a:lvl1pPr>
              <a:defRPr sz="1100">
                <a:solidFill>
                  <a:srgbClr val="FFFFFF"/>
                </a:solidFill>
              </a:defRPr>
            </a:lvl1pPr>
          </a:lstStyle>
          <a:p>
            <a:pPr defTabSz="457200"/>
            <a:endParaRPr lang="fr-FR"/>
          </a:p>
        </p:txBody>
      </p:sp>
      <p:sp>
        <p:nvSpPr>
          <p:cNvPr id="5" name="Espace réservé du pied de page 4"/>
          <p:cNvSpPr>
            <a:spLocks noGrp="1"/>
          </p:cNvSpPr>
          <p:nvPr>
            <p:ph type="ftr" sz="quarter" idx="11"/>
          </p:nvPr>
        </p:nvSpPr>
        <p:spPr>
          <a:xfrm>
            <a:off x="3124200" y="6356354"/>
            <a:ext cx="2895600" cy="365125"/>
          </a:xfrm>
          <a:prstGeom prst="rect">
            <a:avLst/>
          </a:prstGeom>
        </p:spPr>
        <p:txBody>
          <a:bodyPr/>
          <a:lstStyle>
            <a:lvl1pPr>
              <a:defRPr sz="1100">
                <a:solidFill>
                  <a:srgbClr val="FFFFFF"/>
                </a:solidFill>
              </a:defRPr>
            </a:lvl1pPr>
          </a:lstStyle>
          <a:p>
            <a:fld id="{1A31A217-8750-3D45-897A-9370757FC290}" type="slidenum">
              <a:rPr lang="fr-FR" smtClean="0"/>
              <a:pPr/>
              <a:t>‹N°›</a:t>
            </a:fld>
            <a:endParaRPr lang="fr-FR"/>
          </a:p>
        </p:txBody>
      </p:sp>
      <p:pic>
        <p:nvPicPr>
          <p:cNvPr id="23" name="Picture 4" descr="S:\serv_com\01_CHARTE-INSA-Rennes\2014\08_Modèles-PPT\Triangle-bas.eps"/>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b="42646"/>
          <a:stretch/>
        </p:blipFill>
        <p:spPr bwMode="auto">
          <a:xfrm>
            <a:off x="2708275" y="6388492"/>
            <a:ext cx="1944216" cy="469508"/>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Image 25" descr="Logo_INSALyon-quadri copie.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01955" y="360000"/>
            <a:ext cx="2306320" cy="502920"/>
          </a:xfrm>
          <a:prstGeom prst="rect">
            <a:avLst/>
          </a:prstGeom>
        </p:spPr>
      </p:pic>
      <p:sp>
        <p:nvSpPr>
          <p:cNvPr id="15" name="Titre 1"/>
          <p:cNvSpPr>
            <a:spLocks noGrp="1"/>
          </p:cNvSpPr>
          <p:nvPr>
            <p:ph type="ctrTitle"/>
          </p:nvPr>
        </p:nvSpPr>
        <p:spPr>
          <a:xfrm>
            <a:off x="2708275" y="4384655"/>
            <a:ext cx="6159500" cy="644549"/>
          </a:xfrm>
          <a:prstGeom prst="rect">
            <a:avLst/>
          </a:prstGeom>
        </p:spPr>
        <p:txBody>
          <a:bodyPr>
            <a:normAutofit/>
          </a:bodyPr>
          <a:lstStyle>
            <a:lvl1pPr algn="l">
              <a:defRPr sz="3600" b="1">
                <a:solidFill>
                  <a:schemeClr val="bg1"/>
                </a:solidFill>
                <a:latin typeface="Arial"/>
                <a:cs typeface="Arial"/>
              </a:defRPr>
            </a:lvl1pPr>
          </a:lstStyle>
          <a:p>
            <a:r>
              <a:rPr lang="fr-FR"/>
              <a:t>Modifiez le style du titre</a:t>
            </a:r>
            <a:endParaRPr lang="fr-FR" dirty="0"/>
          </a:p>
        </p:txBody>
      </p:sp>
      <p:sp>
        <p:nvSpPr>
          <p:cNvPr id="18" name="Sous-titre 2"/>
          <p:cNvSpPr>
            <a:spLocks noGrp="1"/>
          </p:cNvSpPr>
          <p:nvPr>
            <p:ph type="subTitle" idx="1" hasCustomPrompt="1"/>
          </p:nvPr>
        </p:nvSpPr>
        <p:spPr>
          <a:xfrm>
            <a:off x="2708275" y="5033779"/>
            <a:ext cx="6159500" cy="466913"/>
          </a:xfrm>
          <a:prstGeom prst="rect">
            <a:avLst/>
          </a:prstGeom>
        </p:spPr>
        <p:txBody>
          <a:bodyPr>
            <a:normAutofit/>
          </a:bodyPr>
          <a:lstStyle>
            <a:lvl1pPr marL="0" indent="0" algn="l">
              <a:buNone/>
              <a:defRPr sz="2800" b="1">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sous-titres du masque</a:t>
            </a:r>
          </a:p>
        </p:txBody>
      </p:sp>
      <p:sp>
        <p:nvSpPr>
          <p:cNvPr id="19" name="Espace réservé du texte 6"/>
          <p:cNvSpPr>
            <a:spLocks noGrp="1"/>
          </p:cNvSpPr>
          <p:nvPr>
            <p:ph type="body" sz="quarter" idx="12" hasCustomPrompt="1"/>
          </p:nvPr>
        </p:nvSpPr>
        <p:spPr>
          <a:xfrm>
            <a:off x="2708275" y="5711296"/>
            <a:ext cx="6159500" cy="398462"/>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Auteur(s)</a:t>
            </a:r>
          </a:p>
        </p:txBody>
      </p:sp>
    </p:spTree>
    <p:extLst>
      <p:ext uri="{BB962C8B-B14F-4D97-AF65-F5344CB8AC3E}">
        <p14:creationId xmlns:p14="http://schemas.microsoft.com/office/powerpoint/2010/main" val="410616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_courbes">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8" name="Pentagone 10"/>
          <p:cNvSpPr/>
          <p:nvPr userDrawn="1"/>
        </p:nvSpPr>
        <p:spPr>
          <a:xfrm rot="16200000">
            <a:off x="4110669" y="-1147016"/>
            <a:ext cx="3922107" cy="616779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51000"/>
                </a:srgbClr>
              </a:gs>
              <a:gs pos="100000">
                <a:schemeClr val="bg1">
                  <a:alpha val="51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9" name="Losange 11"/>
          <p:cNvSpPr/>
          <p:nvPr userDrawn="1"/>
        </p:nvSpPr>
        <p:spPr>
          <a:xfrm>
            <a:off x="6195758" y="-24175"/>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22000"/>
                </a:schemeClr>
              </a:gs>
              <a:gs pos="100000">
                <a:srgbClr val="9D1747">
                  <a:alpha val="22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2" name="Triangle isocèle 21"/>
          <p:cNvSpPr/>
          <p:nvPr userDrawn="1"/>
        </p:nvSpPr>
        <p:spPr>
          <a:xfrm rot="16200000">
            <a:off x="7020500" y="344602"/>
            <a:ext cx="2063438" cy="2183562"/>
          </a:xfrm>
          <a:prstGeom prst="triangle">
            <a:avLst/>
          </a:prstGeom>
          <a:gradFill flip="none" rotWithShape="1">
            <a:gsLst>
              <a:gs pos="0">
                <a:srgbClr val="9D1747">
                  <a:alpha val="10000"/>
                </a:srgbClr>
              </a:gs>
              <a:gs pos="100000">
                <a:srgbClr val="FFFFFF">
                  <a:alpha val="10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7" name="Triangle isocèle 26"/>
          <p:cNvSpPr/>
          <p:nvPr userDrawn="1"/>
        </p:nvSpPr>
        <p:spPr>
          <a:xfrm rot="5400000">
            <a:off x="125760" y="1170310"/>
            <a:ext cx="4320480" cy="4572000"/>
          </a:xfrm>
          <a:prstGeom prst="triangle">
            <a:avLst/>
          </a:prstGeom>
          <a:solidFill>
            <a:srgbClr val="9D1747">
              <a:alpha val="5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8" name="Triangle isocèle 27"/>
          <p:cNvSpPr/>
          <p:nvPr userDrawn="1"/>
        </p:nvSpPr>
        <p:spPr>
          <a:xfrm rot="5400000">
            <a:off x="125760" y="782960"/>
            <a:ext cx="4320480" cy="4572000"/>
          </a:xfrm>
          <a:prstGeom prst="triangle">
            <a:avLst/>
          </a:prstGeom>
          <a:gradFill flip="none" rotWithShape="1">
            <a:gsLst>
              <a:gs pos="100000">
                <a:srgbClr val="9D1747">
                  <a:alpha val="30000"/>
                </a:srgbClr>
              </a:gs>
              <a:gs pos="0">
                <a:srgbClr val="FFFFFF">
                  <a:alpha val="30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pic>
        <p:nvPicPr>
          <p:cNvPr id="16" name="Imag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51948" y="6373504"/>
            <a:ext cx="720080" cy="320905"/>
          </a:xfrm>
          <a:prstGeom prst="rect">
            <a:avLst/>
          </a:prstGeom>
        </p:spPr>
      </p:pic>
      <p:sp>
        <p:nvSpPr>
          <p:cNvPr id="4" name="Espace réservé de la date 3"/>
          <p:cNvSpPr>
            <a:spLocks noGrp="1"/>
          </p:cNvSpPr>
          <p:nvPr>
            <p:ph type="dt" sz="half" idx="10"/>
          </p:nvPr>
        </p:nvSpPr>
        <p:spPr>
          <a:xfrm>
            <a:off x="457200" y="6356354"/>
            <a:ext cx="2133600" cy="365125"/>
          </a:xfrm>
          <a:prstGeom prst="rect">
            <a:avLst/>
          </a:prstGeom>
        </p:spPr>
        <p:txBody>
          <a:bodyPr/>
          <a:lstStyle>
            <a:lvl1pPr>
              <a:defRPr sz="1100">
                <a:solidFill>
                  <a:srgbClr val="FFFFFF"/>
                </a:solidFill>
              </a:defRPr>
            </a:lvl1pPr>
          </a:lstStyle>
          <a:p>
            <a:pPr defTabSz="457200"/>
            <a:endParaRPr lang="fr-FR"/>
          </a:p>
        </p:txBody>
      </p:sp>
      <p:sp>
        <p:nvSpPr>
          <p:cNvPr id="5" name="Espace réservé du pied de page 4"/>
          <p:cNvSpPr>
            <a:spLocks noGrp="1"/>
          </p:cNvSpPr>
          <p:nvPr>
            <p:ph type="ftr" sz="quarter" idx="11"/>
          </p:nvPr>
        </p:nvSpPr>
        <p:spPr>
          <a:xfrm>
            <a:off x="3124200" y="6356354"/>
            <a:ext cx="2895600" cy="365125"/>
          </a:xfrm>
          <a:prstGeom prst="rect">
            <a:avLst/>
          </a:prstGeom>
        </p:spPr>
        <p:txBody>
          <a:bodyPr/>
          <a:lstStyle>
            <a:lvl1pPr>
              <a:defRPr sz="1100">
                <a:solidFill>
                  <a:srgbClr val="FFFFFF"/>
                </a:solidFill>
              </a:defRPr>
            </a:lvl1pPr>
          </a:lstStyle>
          <a:p>
            <a:fld id="{1A31A217-8750-3D45-897A-9370757FC290}" type="slidenum">
              <a:rPr lang="fr-FR" smtClean="0"/>
              <a:pPr/>
              <a:t>‹N°›</a:t>
            </a:fld>
            <a:endParaRPr lang="fr-FR"/>
          </a:p>
        </p:txBody>
      </p:sp>
      <p:pic>
        <p:nvPicPr>
          <p:cNvPr id="23" name="Picture 4" descr="S:\serv_com\01_CHARTE-INSA-Rennes\2014\08_Modèles-PPT\Triangle-bas.eps"/>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b="42646"/>
          <a:stretch/>
        </p:blipFill>
        <p:spPr bwMode="auto">
          <a:xfrm>
            <a:off x="2708275" y="6388492"/>
            <a:ext cx="1944216" cy="469508"/>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Image 25" descr="Logo_INSALyon-quadri copie.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01955" y="360000"/>
            <a:ext cx="2306320" cy="502920"/>
          </a:xfrm>
          <a:prstGeom prst="rect">
            <a:avLst/>
          </a:prstGeom>
        </p:spPr>
      </p:pic>
      <p:sp>
        <p:nvSpPr>
          <p:cNvPr id="17" name="Titre 1"/>
          <p:cNvSpPr>
            <a:spLocks noGrp="1"/>
          </p:cNvSpPr>
          <p:nvPr>
            <p:ph type="ctrTitle"/>
          </p:nvPr>
        </p:nvSpPr>
        <p:spPr>
          <a:xfrm>
            <a:off x="2708275" y="4384655"/>
            <a:ext cx="6159500" cy="644549"/>
          </a:xfrm>
          <a:prstGeom prst="rect">
            <a:avLst/>
          </a:prstGeom>
        </p:spPr>
        <p:txBody>
          <a:bodyPr>
            <a:normAutofit/>
          </a:bodyPr>
          <a:lstStyle>
            <a:lvl1pPr algn="l">
              <a:defRPr sz="3600" b="1">
                <a:solidFill>
                  <a:schemeClr val="bg1"/>
                </a:solidFill>
                <a:latin typeface="Arial"/>
                <a:cs typeface="Arial"/>
              </a:defRPr>
            </a:lvl1pPr>
          </a:lstStyle>
          <a:p>
            <a:r>
              <a:rPr lang="fr-FR"/>
              <a:t>Modifiez le style du titre</a:t>
            </a:r>
            <a:endParaRPr lang="fr-FR" dirty="0"/>
          </a:p>
        </p:txBody>
      </p:sp>
      <p:sp>
        <p:nvSpPr>
          <p:cNvPr id="20" name="Sous-titre 2"/>
          <p:cNvSpPr>
            <a:spLocks noGrp="1"/>
          </p:cNvSpPr>
          <p:nvPr>
            <p:ph type="subTitle" idx="1" hasCustomPrompt="1"/>
          </p:nvPr>
        </p:nvSpPr>
        <p:spPr>
          <a:xfrm>
            <a:off x="2708275" y="5033779"/>
            <a:ext cx="6159500" cy="466913"/>
          </a:xfrm>
          <a:prstGeom prst="rect">
            <a:avLst/>
          </a:prstGeom>
        </p:spPr>
        <p:txBody>
          <a:bodyPr>
            <a:normAutofit/>
          </a:bodyPr>
          <a:lstStyle>
            <a:lvl1pPr marL="0" indent="0" algn="l">
              <a:buNone/>
              <a:defRPr sz="2800" b="1">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sous-titres du masque</a:t>
            </a:r>
          </a:p>
        </p:txBody>
      </p:sp>
      <p:sp>
        <p:nvSpPr>
          <p:cNvPr id="21" name="Espace réservé du texte 6"/>
          <p:cNvSpPr>
            <a:spLocks noGrp="1"/>
          </p:cNvSpPr>
          <p:nvPr>
            <p:ph type="body" sz="quarter" idx="12" hasCustomPrompt="1"/>
          </p:nvPr>
        </p:nvSpPr>
        <p:spPr>
          <a:xfrm>
            <a:off x="2708275" y="5711296"/>
            <a:ext cx="6159500" cy="398462"/>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Auteur(s)</a:t>
            </a:r>
          </a:p>
        </p:txBody>
      </p:sp>
    </p:spTree>
    <p:extLst>
      <p:ext uri="{BB962C8B-B14F-4D97-AF65-F5344CB8AC3E}">
        <p14:creationId xmlns:p14="http://schemas.microsoft.com/office/powerpoint/2010/main" val="426592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_et_contenu">
    <p:spTree>
      <p:nvGrpSpPr>
        <p:cNvPr id="1" name=""/>
        <p:cNvGrpSpPr/>
        <p:nvPr/>
      </p:nvGrpSpPr>
      <p:grpSpPr>
        <a:xfrm>
          <a:off x="0" y="0"/>
          <a:ext cx="0" cy="0"/>
          <a:chOff x="0" y="0"/>
          <a:chExt cx="0" cy="0"/>
        </a:xfrm>
      </p:grpSpPr>
      <p:sp>
        <p:nvSpPr>
          <p:cNvPr id="7" name="Pentagone 10"/>
          <p:cNvSpPr/>
          <p:nvPr userDrawn="1"/>
        </p:nvSpPr>
        <p:spPr>
          <a:xfrm rot="5400000" flipH="1" flipV="1">
            <a:off x="8382722"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9" name="Pentagone 10"/>
          <p:cNvSpPr/>
          <p:nvPr userDrawn="1"/>
        </p:nvSpPr>
        <p:spPr>
          <a:xfrm rot="16200000" flipH="1" flipV="1">
            <a:off x="204824" y="639253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0" name="Pentagone 10"/>
          <p:cNvSpPr/>
          <p:nvPr userDrawn="1"/>
        </p:nvSpPr>
        <p:spPr>
          <a:xfrm rot="5400000" flipH="1" flipV="1">
            <a:off x="8665257"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 name="Titre 1"/>
          <p:cNvSpPr>
            <a:spLocks noGrp="1"/>
          </p:cNvSpPr>
          <p:nvPr>
            <p:ph type="title"/>
          </p:nvPr>
        </p:nvSpPr>
        <p:spPr>
          <a:xfrm>
            <a:off x="457200" y="274642"/>
            <a:ext cx="8229600" cy="501407"/>
          </a:xfrm>
          <a:prstGeom prst="rect">
            <a:avLst/>
          </a:prstGeom>
        </p:spPr>
        <p:txBody>
          <a:bodyPr lIns="0" rIns="0">
            <a:normAutofit/>
          </a:bodyPr>
          <a:lstStyle>
            <a:lvl1pPr algn="l">
              <a:defRPr sz="1800" b="1">
                <a:solidFill>
                  <a:srgbClr val="6E0740"/>
                </a:solidFill>
                <a:latin typeface="Arial"/>
                <a:cs typeface="Arial"/>
              </a:defRPr>
            </a:lvl1pPr>
          </a:lstStyle>
          <a:p>
            <a:r>
              <a:rPr lang="fr-FR" dirty="0"/>
              <a:t>Modifiez le style du titre</a:t>
            </a:r>
          </a:p>
        </p:txBody>
      </p:sp>
      <p:sp>
        <p:nvSpPr>
          <p:cNvPr id="5" name="Espace réservé du pied de page 4"/>
          <p:cNvSpPr>
            <a:spLocks noGrp="1"/>
          </p:cNvSpPr>
          <p:nvPr>
            <p:ph type="ftr" sz="quarter" idx="11"/>
          </p:nvPr>
        </p:nvSpPr>
        <p:spPr>
          <a:xfrm>
            <a:off x="3124200" y="6356354"/>
            <a:ext cx="2895600" cy="365125"/>
          </a:xfrm>
          <a:prstGeom prst="rect">
            <a:avLst/>
          </a:prstGeom>
        </p:spPr>
        <p:txBody>
          <a:bodyPr/>
          <a:lstStyle>
            <a:lvl1pPr>
              <a:defRPr b="1"/>
            </a:lvl1pPr>
          </a:lstStyle>
          <a:p>
            <a:fld id="{3466D8FE-5733-7B45-8963-854D3AC5C96E}" type="slidenum">
              <a:rPr lang="fr-FR" smtClean="0">
                <a:solidFill>
                  <a:prstClr val="black">
                    <a:tint val="75000"/>
                  </a:prstClr>
                </a:solidFill>
              </a:rPr>
              <a:pPr/>
              <a:t>‹N°›</a:t>
            </a:fld>
            <a:endParaRPr lang="fr-FR">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7928" y="6474390"/>
            <a:ext cx="636199"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5576" y="6535083"/>
            <a:ext cx="1008000" cy="219807"/>
          </a:xfrm>
          <a:prstGeom prst="rect">
            <a:avLst/>
          </a:prstGeom>
        </p:spPr>
      </p:pic>
      <p:sp>
        <p:nvSpPr>
          <p:cNvPr id="4" name="Rectangle 3"/>
          <p:cNvSpPr/>
          <p:nvPr userDrawn="1"/>
        </p:nvSpPr>
        <p:spPr>
          <a:xfrm>
            <a:off x="457200" y="698500"/>
            <a:ext cx="36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fr-FR">
              <a:solidFill>
                <a:prstClr val="white"/>
              </a:solidFill>
            </a:endParaRPr>
          </a:p>
        </p:txBody>
      </p:sp>
      <p:sp>
        <p:nvSpPr>
          <p:cNvPr id="8" name="Espace réservé du contenu 7"/>
          <p:cNvSpPr>
            <a:spLocks noGrp="1"/>
          </p:cNvSpPr>
          <p:nvPr>
            <p:ph sz="quarter" idx="12"/>
          </p:nvPr>
        </p:nvSpPr>
        <p:spPr>
          <a:xfrm>
            <a:off x="457200" y="1016000"/>
            <a:ext cx="8229600" cy="5130800"/>
          </a:xfrm>
        </p:spPr>
        <p:txBody>
          <a:bodyPr/>
          <a:lstStyle>
            <a:lvl1pPr>
              <a:buClrTx/>
              <a:defRPr sz="1800">
                <a:solidFill>
                  <a:schemeClr val="tx1"/>
                </a:solidFill>
              </a:defRPr>
            </a:lvl1pPr>
            <a:lvl2pPr>
              <a:buClrTx/>
              <a:defRPr sz="1800">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748200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_seul">
    <p:spTree>
      <p:nvGrpSpPr>
        <p:cNvPr id="1" name=""/>
        <p:cNvGrpSpPr/>
        <p:nvPr/>
      </p:nvGrpSpPr>
      <p:grpSpPr>
        <a:xfrm>
          <a:off x="0" y="0"/>
          <a:ext cx="0" cy="0"/>
          <a:chOff x="0" y="0"/>
          <a:chExt cx="0" cy="0"/>
        </a:xfrm>
      </p:grpSpPr>
      <p:sp>
        <p:nvSpPr>
          <p:cNvPr id="7" name="Pentagone 10"/>
          <p:cNvSpPr/>
          <p:nvPr userDrawn="1"/>
        </p:nvSpPr>
        <p:spPr>
          <a:xfrm rot="5400000" flipH="1" flipV="1">
            <a:off x="8382722"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9" name="Pentagone 10"/>
          <p:cNvSpPr/>
          <p:nvPr userDrawn="1"/>
        </p:nvSpPr>
        <p:spPr>
          <a:xfrm rot="16200000" flipH="1" flipV="1">
            <a:off x="204824" y="639253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0" name="Pentagone 10"/>
          <p:cNvSpPr/>
          <p:nvPr userDrawn="1"/>
        </p:nvSpPr>
        <p:spPr>
          <a:xfrm rot="5400000" flipH="1" flipV="1">
            <a:off x="8665257"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 name="Titre 1"/>
          <p:cNvSpPr>
            <a:spLocks noGrp="1"/>
          </p:cNvSpPr>
          <p:nvPr>
            <p:ph type="title"/>
          </p:nvPr>
        </p:nvSpPr>
        <p:spPr>
          <a:xfrm>
            <a:off x="457200" y="274642"/>
            <a:ext cx="8229600" cy="501407"/>
          </a:xfrm>
          <a:prstGeom prst="rect">
            <a:avLst/>
          </a:prstGeom>
        </p:spPr>
        <p:txBody>
          <a:bodyPr lIns="0" rIns="0">
            <a:normAutofit/>
          </a:bodyPr>
          <a:lstStyle>
            <a:lvl1pPr algn="l">
              <a:defRPr sz="1800" b="1">
                <a:solidFill>
                  <a:srgbClr val="6E0740"/>
                </a:solidFill>
                <a:latin typeface="Arial"/>
                <a:cs typeface="Arial"/>
              </a:defRPr>
            </a:lvl1pPr>
          </a:lstStyle>
          <a:p>
            <a:r>
              <a:rPr lang="fr-FR"/>
              <a:t>Modifiez le style du titre</a:t>
            </a:r>
            <a:endParaRPr lang="fr-FR" dirty="0"/>
          </a:p>
        </p:txBody>
      </p:sp>
      <p:sp>
        <p:nvSpPr>
          <p:cNvPr id="5" name="Espace réservé du pied de page 4"/>
          <p:cNvSpPr>
            <a:spLocks noGrp="1"/>
          </p:cNvSpPr>
          <p:nvPr>
            <p:ph type="ftr" sz="quarter" idx="11"/>
          </p:nvPr>
        </p:nvSpPr>
        <p:spPr>
          <a:xfrm>
            <a:off x="3124200" y="6356354"/>
            <a:ext cx="2895600" cy="365125"/>
          </a:xfrm>
          <a:prstGeom prst="rect">
            <a:avLst/>
          </a:prstGeom>
        </p:spPr>
        <p:txBody>
          <a:bodyPr/>
          <a:lstStyle>
            <a:lvl1pPr>
              <a:defRPr b="1"/>
            </a:lvl1pPr>
          </a:lstStyle>
          <a:p>
            <a:fld id="{3466D8FE-5733-7B45-8963-854D3AC5C96E}" type="slidenum">
              <a:rPr lang="fr-FR" smtClean="0">
                <a:solidFill>
                  <a:prstClr val="black">
                    <a:tint val="75000"/>
                  </a:prstClr>
                </a:solidFill>
              </a:rPr>
              <a:pPr/>
              <a:t>‹N°›</a:t>
            </a:fld>
            <a:endParaRPr lang="fr-FR">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7928" y="6474390"/>
            <a:ext cx="636199"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5576" y="6535083"/>
            <a:ext cx="1008000" cy="219807"/>
          </a:xfrm>
          <a:prstGeom prst="rect">
            <a:avLst/>
          </a:prstGeom>
        </p:spPr>
      </p:pic>
      <p:sp>
        <p:nvSpPr>
          <p:cNvPr id="4" name="Rectangle 3"/>
          <p:cNvSpPr/>
          <p:nvPr userDrawn="1"/>
        </p:nvSpPr>
        <p:spPr>
          <a:xfrm>
            <a:off x="457200" y="698500"/>
            <a:ext cx="36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fr-FR">
              <a:solidFill>
                <a:prstClr val="white"/>
              </a:solidFill>
            </a:endParaRPr>
          </a:p>
        </p:txBody>
      </p:sp>
    </p:spTree>
    <p:extLst>
      <p:ext uri="{BB962C8B-B14F-4D97-AF65-F5344CB8AC3E}">
        <p14:creationId xmlns:p14="http://schemas.microsoft.com/office/powerpoint/2010/main" val="1959031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lonnes">
    <p:spTree>
      <p:nvGrpSpPr>
        <p:cNvPr id="1" name=""/>
        <p:cNvGrpSpPr/>
        <p:nvPr/>
      </p:nvGrpSpPr>
      <p:grpSpPr>
        <a:xfrm>
          <a:off x="0" y="0"/>
          <a:ext cx="0" cy="0"/>
          <a:chOff x="0" y="0"/>
          <a:chExt cx="0" cy="0"/>
        </a:xfrm>
      </p:grpSpPr>
      <p:sp>
        <p:nvSpPr>
          <p:cNvPr id="7" name="Pentagone 10"/>
          <p:cNvSpPr/>
          <p:nvPr userDrawn="1"/>
        </p:nvSpPr>
        <p:spPr>
          <a:xfrm rot="5400000" flipH="1" flipV="1">
            <a:off x="8382722"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9" name="Pentagone 10"/>
          <p:cNvSpPr/>
          <p:nvPr userDrawn="1"/>
        </p:nvSpPr>
        <p:spPr>
          <a:xfrm rot="16200000" flipH="1" flipV="1">
            <a:off x="204824" y="639253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0" name="Pentagone 10"/>
          <p:cNvSpPr/>
          <p:nvPr userDrawn="1"/>
        </p:nvSpPr>
        <p:spPr>
          <a:xfrm rot="5400000" flipH="1" flipV="1">
            <a:off x="8665257"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2" name="Titre 1"/>
          <p:cNvSpPr>
            <a:spLocks noGrp="1"/>
          </p:cNvSpPr>
          <p:nvPr>
            <p:ph type="title"/>
          </p:nvPr>
        </p:nvSpPr>
        <p:spPr>
          <a:xfrm>
            <a:off x="457200" y="274642"/>
            <a:ext cx="8229600" cy="501407"/>
          </a:xfrm>
          <a:prstGeom prst="rect">
            <a:avLst/>
          </a:prstGeom>
        </p:spPr>
        <p:txBody>
          <a:bodyPr lIns="0" rIns="0">
            <a:normAutofit/>
          </a:bodyPr>
          <a:lstStyle>
            <a:lvl1pPr algn="l">
              <a:defRPr sz="1800" b="1">
                <a:solidFill>
                  <a:srgbClr val="6E0740"/>
                </a:solidFill>
                <a:latin typeface="Arial"/>
                <a:cs typeface="Arial"/>
              </a:defRPr>
            </a:lvl1pPr>
          </a:lstStyle>
          <a:p>
            <a:r>
              <a:rPr lang="fr-FR"/>
              <a:t>Modifiez le style du titre</a:t>
            </a:r>
            <a:endParaRPr lang="fr-FR" dirty="0"/>
          </a:p>
        </p:txBody>
      </p:sp>
      <p:sp>
        <p:nvSpPr>
          <p:cNvPr id="5" name="Espace réservé du pied de page 4"/>
          <p:cNvSpPr>
            <a:spLocks noGrp="1"/>
          </p:cNvSpPr>
          <p:nvPr>
            <p:ph type="ftr" sz="quarter" idx="11"/>
          </p:nvPr>
        </p:nvSpPr>
        <p:spPr>
          <a:xfrm>
            <a:off x="3124200" y="6356354"/>
            <a:ext cx="2895600" cy="365125"/>
          </a:xfrm>
          <a:prstGeom prst="rect">
            <a:avLst/>
          </a:prstGeom>
        </p:spPr>
        <p:txBody>
          <a:bodyPr/>
          <a:lstStyle>
            <a:lvl1pPr>
              <a:defRPr b="1"/>
            </a:lvl1pPr>
          </a:lstStyle>
          <a:p>
            <a:fld id="{3466D8FE-5733-7B45-8963-854D3AC5C96E}" type="slidenum">
              <a:rPr lang="fr-FR" smtClean="0">
                <a:solidFill>
                  <a:prstClr val="black">
                    <a:tint val="75000"/>
                  </a:prstClr>
                </a:solidFill>
              </a:rPr>
              <a:pPr/>
              <a:t>‹N°›</a:t>
            </a:fld>
            <a:endParaRPr lang="fr-FR">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7928" y="6474390"/>
            <a:ext cx="636199"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5576" y="6535083"/>
            <a:ext cx="1008000" cy="219807"/>
          </a:xfrm>
          <a:prstGeom prst="rect">
            <a:avLst/>
          </a:prstGeom>
        </p:spPr>
      </p:pic>
      <p:sp>
        <p:nvSpPr>
          <p:cNvPr id="4" name="Rectangle 3"/>
          <p:cNvSpPr/>
          <p:nvPr userDrawn="1"/>
        </p:nvSpPr>
        <p:spPr>
          <a:xfrm>
            <a:off x="457200" y="698500"/>
            <a:ext cx="36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fr-FR">
              <a:solidFill>
                <a:prstClr val="white"/>
              </a:solidFill>
            </a:endParaRPr>
          </a:p>
        </p:txBody>
      </p:sp>
      <p:sp>
        <p:nvSpPr>
          <p:cNvPr id="6" name="Espace réservé du contenu 5"/>
          <p:cNvSpPr>
            <a:spLocks noGrp="1"/>
          </p:cNvSpPr>
          <p:nvPr>
            <p:ph sz="quarter" idx="12"/>
          </p:nvPr>
        </p:nvSpPr>
        <p:spPr>
          <a:xfrm>
            <a:off x="4808538" y="1044575"/>
            <a:ext cx="3878262" cy="5119688"/>
          </a:xfrm>
          <a:prstGeom prst="rect">
            <a:avLst/>
          </a:prstGeom>
        </p:spPr>
        <p:txBody>
          <a:bodyPr/>
          <a:lstStyle>
            <a:lvl1pPr marL="0" indent="0">
              <a:buNone/>
              <a:defRPr sz="2000">
                <a:latin typeface="Calibri Light" panose="020F0302020204030204" pitchFamily="34" charset="0"/>
              </a:defRPr>
            </a:lvl1pPr>
            <a:lvl2pPr>
              <a:defRPr sz="1800">
                <a:latin typeface="Calibri Light" panose="020F0302020204030204" pitchFamily="34" charset="0"/>
              </a:defRPr>
            </a:lvl2pPr>
            <a:lvl3pPr>
              <a:defRPr sz="1600">
                <a:latin typeface="Calibri Light" panose="020F0302020204030204" pitchFamily="34" charset="0"/>
              </a:defRPr>
            </a:lvl3pPr>
            <a:lvl4pPr>
              <a:defRPr sz="1400">
                <a:latin typeface="Calibri Light" panose="020F0302020204030204" pitchFamily="34" charset="0"/>
              </a:defRPr>
            </a:lvl4pPr>
            <a:lvl5pPr>
              <a:defRPr sz="1400">
                <a:latin typeface="Calibri Light" panose="020F0302020204030204" pitchFamily="34" charset="0"/>
              </a:defRPr>
            </a:lvl5pPr>
          </a:lstStyle>
          <a:p>
            <a:pPr lvl="0"/>
            <a:r>
              <a:rPr lang="fr-FR"/>
              <a:t>Modifiez les styles du texte du masque</a:t>
            </a:r>
          </a:p>
        </p:txBody>
      </p:sp>
      <p:sp>
        <p:nvSpPr>
          <p:cNvPr id="14" name="Espace réservé du texte 13"/>
          <p:cNvSpPr>
            <a:spLocks noGrp="1"/>
          </p:cNvSpPr>
          <p:nvPr>
            <p:ph type="body" sz="quarter" idx="13"/>
          </p:nvPr>
        </p:nvSpPr>
        <p:spPr>
          <a:xfrm>
            <a:off x="457200" y="1044575"/>
            <a:ext cx="4198938" cy="51196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674087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7" name="Pentagone 10"/>
          <p:cNvSpPr/>
          <p:nvPr userDrawn="1"/>
        </p:nvSpPr>
        <p:spPr>
          <a:xfrm rot="5400000" flipH="1" flipV="1">
            <a:off x="8382722"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9" name="Pentagone 10"/>
          <p:cNvSpPr/>
          <p:nvPr userDrawn="1"/>
        </p:nvSpPr>
        <p:spPr>
          <a:xfrm rot="16200000" flipH="1" flipV="1">
            <a:off x="204824" y="639253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10" name="Pentagone 10"/>
          <p:cNvSpPr/>
          <p:nvPr userDrawn="1"/>
        </p:nvSpPr>
        <p:spPr>
          <a:xfrm rot="5400000" flipH="1" flipV="1">
            <a:off x="8665257"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457200"/>
            <a:endParaRPr lang="fr-FR">
              <a:solidFill>
                <a:prstClr val="white"/>
              </a:solidFill>
            </a:endParaRPr>
          </a:p>
        </p:txBody>
      </p:sp>
      <p:sp>
        <p:nvSpPr>
          <p:cNvPr id="5" name="Espace réservé du pied de page 4"/>
          <p:cNvSpPr>
            <a:spLocks noGrp="1"/>
          </p:cNvSpPr>
          <p:nvPr>
            <p:ph type="ftr" sz="quarter" idx="11"/>
          </p:nvPr>
        </p:nvSpPr>
        <p:spPr>
          <a:xfrm>
            <a:off x="3124200" y="6356354"/>
            <a:ext cx="2895600" cy="365125"/>
          </a:xfrm>
          <a:prstGeom prst="rect">
            <a:avLst/>
          </a:prstGeom>
        </p:spPr>
        <p:txBody>
          <a:bodyPr/>
          <a:lstStyle>
            <a:lvl1pPr>
              <a:defRPr b="1"/>
            </a:lvl1pPr>
          </a:lstStyle>
          <a:p>
            <a:fld id="{3466D8FE-5733-7B45-8963-854D3AC5C96E}" type="slidenum">
              <a:rPr lang="fr-FR" smtClean="0">
                <a:solidFill>
                  <a:prstClr val="black">
                    <a:tint val="75000"/>
                  </a:prstClr>
                </a:solidFill>
              </a:rPr>
              <a:pPr/>
              <a:t>‹N°›</a:t>
            </a:fld>
            <a:endParaRPr lang="fr-FR">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7928" y="6474390"/>
            <a:ext cx="636199"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5576" y="6535083"/>
            <a:ext cx="1008000" cy="219807"/>
          </a:xfrm>
          <a:prstGeom prst="rect">
            <a:avLst/>
          </a:prstGeom>
        </p:spPr>
      </p:pic>
    </p:spTree>
    <p:extLst>
      <p:ext uri="{BB962C8B-B14F-4D97-AF65-F5344CB8AC3E}">
        <p14:creationId xmlns:p14="http://schemas.microsoft.com/office/powerpoint/2010/main" val="3172498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du pied de page 9"/>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a:solidFill>
                <a:prstClr val="black">
                  <a:tint val="75000"/>
                </a:prstClr>
              </a:solidFill>
            </a:endParaRPr>
          </a:p>
        </p:txBody>
      </p:sp>
    </p:spTree>
    <p:extLst>
      <p:ext uri="{BB962C8B-B14F-4D97-AF65-F5344CB8AC3E}">
        <p14:creationId xmlns:p14="http://schemas.microsoft.com/office/powerpoint/2010/main" val="325672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sldNum="0" hdr="0" dt="0"/>
  <p:txStyles>
    <p:titleStyle>
      <a:lvl1pPr algn="ctr" defTabSz="4572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FF0000"/>
        </a:buClr>
        <a:buFont typeface="Arial" panose="020B0604020202020204" pitchFamily="34" charset="0"/>
        <a:buChar char="•"/>
        <a:defRPr sz="2400" kern="1200">
          <a:solidFill>
            <a:schemeClr val="tx1"/>
          </a:solidFill>
          <a:latin typeface="Calibri" panose="020F0502020204030204" pitchFamily="34" charset="0"/>
          <a:ea typeface="+mn-ea"/>
          <a:cs typeface="+mn-cs"/>
        </a:defRPr>
      </a:lvl1pPr>
      <a:lvl2pPr marL="541338" indent="-269875" algn="l" defTabSz="457200" rtl="0" eaLnBrk="1" latinLnBrk="0" hangingPunct="1">
        <a:spcBef>
          <a:spcPct val="20000"/>
        </a:spcBef>
        <a:buClr>
          <a:srgbClr val="FF0000"/>
        </a:buClr>
        <a:buFont typeface="Arial" panose="020B0604020202020204" pitchFamily="34" charset="0"/>
        <a:buChar char="•"/>
        <a:defRPr sz="2000" kern="1200">
          <a:solidFill>
            <a:schemeClr val="tx1"/>
          </a:solidFill>
          <a:latin typeface="Calibri" panose="020F0502020204030204" pitchFamily="34" charset="0"/>
          <a:ea typeface="+mn-ea"/>
          <a:cs typeface="+mn-cs"/>
        </a:defRPr>
      </a:lvl2pPr>
      <a:lvl3pPr marL="896938" indent="-269875" algn="l" defTabSz="457200" rtl="0" eaLnBrk="1" latinLnBrk="0" hangingPunct="1">
        <a:spcBef>
          <a:spcPct val="20000"/>
        </a:spcBef>
        <a:buClr>
          <a:srgbClr val="FF0000"/>
        </a:buClr>
        <a:buFont typeface="Arial" panose="020B0604020202020204" pitchFamily="34" charset="0"/>
        <a:buChar char="•"/>
        <a:defRPr sz="1800" kern="1200">
          <a:solidFill>
            <a:schemeClr val="tx1"/>
          </a:solidFill>
          <a:latin typeface="Calibri" panose="020F0502020204030204" pitchFamily="34" charset="0"/>
          <a:ea typeface="+mn-ea"/>
          <a:cs typeface="+mn-cs"/>
        </a:defRPr>
      </a:lvl3pPr>
      <a:lvl4pPr marL="1168400" indent="-271463" algn="l" defTabSz="457200" rtl="0" eaLnBrk="1" latinLnBrk="0" hangingPunct="1">
        <a:spcBef>
          <a:spcPct val="20000"/>
        </a:spcBef>
        <a:buClr>
          <a:srgbClr val="FF0000"/>
        </a:buClr>
        <a:buFont typeface="Arial" panose="020B0604020202020204" pitchFamily="34" charset="0"/>
        <a:buChar char="•"/>
        <a:defRPr sz="1600" kern="1200">
          <a:solidFill>
            <a:schemeClr val="tx1"/>
          </a:solidFill>
          <a:latin typeface="Calibri" panose="020F0502020204030204" pitchFamily="34" charset="0"/>
          <a:ea typeface="+mn-ea"/>
          <a:cs typeface="+mn-cs"/>
        </a:defRPr>
      </a:lvl4pPr>
      <a:lvl5pPr marL="1439863" indent="-271463" algn="l" defTabSz="457200" rtl="0" eaLnBrk="1" latinLnBrk="0" hangingPunct="1">
        <a:spcBef>
          <a:spcPct val="20000"/>
        </a:spcBef>
        <a:buClr>
          <a:srgbClr val="FF0000"/>
        </a:buClr>
        <a:buFont typeface="Arial" panose="020B0604020202020204" pitchFamily="34" charset="0"/>
        <a:buChar char="•"/>
        <a:defRPr sz="1600"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6.xml"/><Relationship Id="rId6" Type="http://schemas.openxmlformats.org/officeDocument/2006/relationships/hyperlink" Target="https://www.youtube.com/watch?v=G4dFVeP9Vdo" TargetMode="External"/><Relationship Id="rId5" Type="http://schemas.openxmlformats.org/officeDocument/2006/relationships/image" Target="../media/image31.jpg"/><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tiff"/></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emf"/><Relationship Id="rId10" Type="http://schemas.openxmlformats.org/officeDocument/2006/relationships/image" Target="../media/image17.png"/><Relationship Id="rId4" Type="http://schemas.openxmlformats.org/officeDocument/2006/relationships/image" Target="../media/image11.emf"/><Relationship Id="rId9" Type="http://schemas.openxmlformats.org/officeDocument/2006/relationships/image" Target="../media/image1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5.jpg"/><Relationship Id="rId4" Type="http://schemas.openxmlformats.org/officeDocument/2006/relationships/image" Target="../media/image44.jpg"/></Relationships>
</file>

<file path=ppt/slides/_rels/slide2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hyperlink" Target="https://commons.wikimedia.org/wiki/Scrollable_high-resolution_computed_tomography_images_of_a_normal_thorax" TargetMode="Externa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50.jpg"/><Relationship Id="rId1" Type="http://schemas.openxmlformats.org/officeDocument/2006/relationships/slideLayout" Target="../slideLayouts/slideLayout6.xml"/><Relationship Id="rId4" Type="http://schemas.openxmlformats.org/officeDocument/2006/relationships/image" Target="../media/image52.jpg"/></Relationships>
</file>

<file path=ppt/slides/_rels/slide26.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image" Target="../media/image56.jpeg"/><Relationship Id="rId1" Type="http://schemas.openxmlformats.org/officeDocument/2006/relationships/slideLayout" Target="../slideLayouts/slideLayout6.xml"/><Relationship Id="rId4" Type="http://schemas.openxmlformats.org/officeDocument/2006/relationships/hyperlink" Target="https://fr.wikipedia.org/wiki/Fluor_18"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9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19.emf"/><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emf"/><Relationship Id="rId5" Type="http://schemas.openxmlformats.org/officeDocument/2006/relationships/image" Target="../media/image21.emf"/><Relationship Id="rId10" Type="http://schemas.openxmlformats.org/officeDocument/2006/relationships/image" Target="../media/image26.png"/><Relationship Id="rId4" Type="http://schemas.openxmlformats.org/officeDocument/2006/relationships/image" Target="../media/image20.emf"/><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71.jpg"/><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hyperlink" Target="https://medium.com/zeg-ai/voxel-to-mesh-conversion-marching-cube-algorithm-43dbb0801359"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xml"/><Relationship Id="rId5" Type="http://schemas.openxmlformats.org/officeDocument/2006/relationships/image" Target="../media/image500.png"/><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6.xml"/><Relationship Id="rId4" Type="http://schemas.openxmlformats.org/officeDocument/2006/relationships/image" Target="../media/image530.png"/></Relationships>
</file>

<file path=ppt/slides/_rels/slide49.xml.rels><?xml version="1.0" encoding="UTF-8" standalone="yes"?>
<Relationships xmlns="http://schemas.openxmlformats.org/package/2006/relationships"><Relationship Id="rId3" Type="http://schemas.openxmlformats.org/officeDocument/2006/relationships/image" Target="../media/image86.tiff"/><Relationship Id="rId2" Type="http://schemas.openxmlformats.org/officeDocument/2006/relationships/image" Target="../media/image54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8.tif"/><Relationship Id="rId2" Type="http://schemas.openxmlformats.org/officeDocument/2006/relationships/image" Target="../media/image87.ti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image" Target="../media/image580.png"/><Relationship Id="rId1" Type="http://schemas.openxmlformats.org/officeDocument/2006/relationships/slideLayout" Target="../slideLayouts/slideLayout6.xml"/><Relationship Id="rId6" Type="http://schemas.openxmlformats.org/officeDocument/2006/relationships/image" Target="../media/image620.png"/><Relationship Id="rId5" Type="http://schemas.openxmlformats.org/officeDocument/2006/relationships/image" Target="../media/image610.png"/><Relationship Id="rId4" Type="http://schemas.openxmlformats.org/officeDocument/2006/relationships/image" Target="../media/image600.png"/></Relationships>
</file>

<file path=ppt/slides/_rels/slide5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image" Target="../media/image650.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6.xml"/><Relationship Id="rId6" Type="http://schemas.openxmlformats.org/officeDocument/2006/relationships/image" Target="../media/image96.png"/><Relationship Id="rId5" Type="http://schemas.openxmlformats.org/officeDocument/2006/relationships/image" Target="../media/image95.emf"/><Relationship Id="rId4" Type="http://schemas.openxmlformats.org/officeDocument/2006/relationships/image" Target="../media/image9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slideLayout" Target="../slideLayouts/slideLayout6.xml"/><Relationship Id="rId7" Type="http://schemas.openxmlformats.org/officeDocument/2006/relationships/image" Target="../media/image99.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notesSlide" Target="../notesSlides/notesSlide5.xml"/></Relationships>
</file>

<file path=ppt/slides/_rels/slide6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14E39667-26F4-41A6-92FA-8A7C26FC032D}"/>
              </a:ext>
            </a:extLst>
          </p:cNvPr>
          <p:cNvSpPr>
            <a:spLocks noGrp="1"/>
          </p:cNvSpPr>
          <p:nvPr>
            <p:ph type="ctrTitle"/>
          </p:nvPr>
        </p:nvSpPr>
        <p:spPr/>
        <p:txBody>
          <a:bodyPr/>
          <a:lstStyle/>
          <a:p>
            <a:r>
              <a:rPr lang="fr-FR" dirty="0"/>
              <a:t>Ingénierie pour la santé</a:t>
            </a:r>
          </a:p>
        </p:txBody>
      </p:sp>
      <p:sp>
        <p:nvSpPr>
          <p:cNvPr id="11" name="Sous-titre 10">
            <a:extLst>
              <a:ext uri="{FF2B5EF4-FFF2-40B4-BE49-F238E27FC236}">
                <a16:creationId xmlns:a16="http://schemas.microsoft.com/office/drawing/2014/main" id="{C51B0494-3BD6-4DCA-88EB-AE99096B9349}"/>
              </a:ext>
            </a:extLst>
          </p:cNvPr>
          <p:cNvSpPr>
            <a:spLocks noGrp="1"/>
          </p:cNvSpPr>
          <p:nvPr>
            <p:ph type="subTitle" idx="1"/>
          </p:nvPr>
        </p:nvSpPr>
        <p:spPr/>
        <p:txBody>
          <a:bodyPr>
            <a:normAutofit fontScale="92500" lnSpcReduction="10000"/>
          </a:bodyPr>
          <a:lstStyle/>
          <a:p>
            <a:r>
              <a:rPr lang="fr-FR" dirty="0"/>
              <a:t>5GM – parcours CE</a:t>
            </a:r>
          </a:p>
        </p:txBody>
      </p:sp>
      <p:sp>
        <p:nvSpPr>
          <p:cNvPr id="12" name="Espace réservé du texte 11">
            <a:extLst>
              <a:ext uri="{FF2B5EF4-FFF2-40B4-BE49-F238E27FC236}">
                <a16:creationId xmlns:a16="http://schemas.microsoft.com/office/drawing/2014/main" id="{2AD56E71-1535-4EFE-9E1F-1F2B0858A156}"/>
              </a:ext>
            </a:extLst>
          </p:cNvPr>
          <p:cNvSpPr>
            <a:spLocks noGrp="1"/>
          </p:cNvSpPr>
          <p:nvPr>
            <p:ph type="body" sz="quarter" idx="11"/>
          </p:nvPr>
        </p:nvSpPr>
        <p:spPr/>
        <p:txBody>
          <a:bodyPr/>
          <a:lstStyle/>
          <a:p>
            <a:r>
              <a:rPr lang="fr-FR" dirty="0"/>
              <a:t>Aline Bel-Brunon</a:t>
            </a:r>
          </a:p>
        </p:txBody>
      </p:sp>
    </p:spTree>
    <p:extLst>
      <p:ext uri="{BB962C8B-B14F-4D97-AF65-F5344CB8AC3E}">
        <p14:creationId xmlns:p14="http://schemas.microsoft.com/office/powerpoint/2010/main" val="1950259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7A81F4-C9A1-40E0-AE98-7C7DBBC67500}"/>
              </a:ext>
            </a:extLst>
          </p:cNvPr>
          <p:cNvSpPr>
            <a:spLocks noGrp="1"/>
          </p:cNvSpPr>
          <p:nvPr>
            <p:ph type="title"/>
          </p:nvPr>
        </p:nvSpPr>
        <p:spPr/>
        <p:txBody>
          <a:bodyPr/>
          <a:lstStyle/>
          <a:p>
            <a:r>
              <a:rPr lang="fr-FR" dirty="0"/>
              <a:t>Classes de dispositifs médicaux</a:t>
            </a:r>
          </a:p>
        </p:txBody>
      </p:sp>
      <p:sp>
        <p:nvSpPr>
          <p:cNvPr id="3" name="Espace réservé du pied de page 2">
            <a:extLst>
              <a:ext uri="{FF2B5EF4-FFF2-40B4-BE49-F238E27FC236}">
                <a16:creationId xmlns:a16="http://schemas.microsoft.com/office/drawing/2014/main" id="{7DFA112F-32AA-4D3B-A217-CFB5088F6CE1}"/>
              </a:ext>
            </a:extLst>
          </p:cNvPr>
          <p:cNvSpPr>
            <a:spLocks noGrp="1"/>
          </p:cNvSpPr>
          <p:nvPr>
            <p:ph type="ftr" sz="quarter" idx="11"/>
          </p:nvPr>
        </p:nvSpPr>
        <p:spPr/>
        <p:txBody>
          <a:bodyPr/>
          <a:lstStyle/>
          <a:p>
            <a:fld id="{3466D8FE-5733-7B45-8963-854D3AC5C96E}" type="slidenum">
              <a:rPr lang="fr-FR" smtClean="0">
                <a:solidFill>
                  <a:prstClr val="black">
                    <a:tint val="75000"/>
                  </a:prstClr>
                </a:solidFill>
              </a:rPr>
              <a:pPr/>
              <a:t>10</a:t>
            </a:fld>
            <a:endParaRPr lang="fr-FR">
              <a:solidFill>
                <a:prstClr val="black">
                  <a:tint val="75000"/>
                </a:prstClr>
              </a:solidFill>
            </a:endParaRPr>
          </a:p>
        </p:txBody>
      </p:sp>
      <p:graphicFrame>
        <p:nvGraphicFramePr>
          <p:cNvPr id="8" name="Tableau 7">
            <a:extLst>
              <a:ext uri="{FF2B5EF4-FFF2-40B4-BE49-F238E27FC236}">
                <a16:creationId xmlns:a16="http://schemas.microsoft.com/office/drawing/2014/main" id="{3F741EF5-ABE0-480B-91A4-38978D623A13}"/>
              </a:ext>
            </a:extLst>
          </p:cNvPr>
          <p:cNvGraphicFramePr>
            <a:graphicFrameLocks noGrp="1"/>
          </p:cNvGraphicFramePr>
          <p:nvPr>
            <p:extLst>
              <p:ext uri="{D42A27DB-BD31-4B8C-83A1-F6EECF244321}">
                <p14:modId xmlns:p14="http://schemas.microsoft.com/office/powerpoint/2010/main" val="2097833230"/>
              </p:ext>
            </p:extLst>
          </p:nvPr>
        </p:nvGraphicFramePr>
        <p:xfrm>
          <a:off x="752600" y="1047675"/>
          <a:ext cx="7638799" cy="5060412"/>
        </p:xfrm>
        <a:graphic>
          <a:graphicData uri="http://schemas.openxmlformats.org/drawingml/2006/table">
            <a:tbl>
              <a:tblPr>
                <a:tableStyleId>{5940675A-B579-460E-94D1-54222C63F5DA}</a:tableStyleId>
              </a:tblPr>
              <a:tblGrid>
                <a:gridCol w="2512066">
                  <a:extLst>
                    <a:ext uri="{9D8B030D-6E8A-4147-A177-3AD203B41FA5}">
                      <a16:colId xmlns:a16="http://schemas.microsoft.com/office/drawing/2014/main" val="739988716"/>
                    </a:ext>
                  </a:extLst>
                </a:gridCol>
                <a:gridCol w="5126733">
                  <a:extLst>
                    <a:ext uri="{9D8B030D-6E8A-4147-A177-3AD203B41FA5}">
                      <a16:colId xmlns:a16="http://schemas.microsoft.com/office/drawing/2014/main" val="3144586524"/>
                    </a:ext>
                  </a:extLst>
                </a:gridCol>
              </a:tblGrid>
              <a:tr h="248867">
                <a:tc>
                  <a:txBody>
                    <a:bodyPr/>
                    <a:lstStyle/>
                    <a:p>
                      <a:pPr>
                        <a:lnSpc>
                          <a:spcPct val="107000"/>
                        </a:lnSpc>
                        <a:spcAft>
                          <a:spcPts val="0"/>
                        </a:spcAft>
                      </a:pPr>
                      <a:r>
                        <a:rPr lang="fr-FR" sz="1800" dirty="0">
                          <a:effectLst/>
                          <a:latin typeface="Calibri" panose="020F0502020204030204" pitchFamily="34" charset="0"/>
                          <a:cs typeface="Calibri" panose="020F0502020204030204" pitchFamily="34" charset="0"/>
                        </a:rPr>
                        <a:t>Classes </a:t>
                      </a:r>
                      <a:endParaRPr lang="fr-FR" sz="1800" dirty="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tc>
                  <a:txBody>
                    <a:bodyPr/>
                    <a:lstStyle/>
                    <a:p>
                      <a:pPr>
                        <a:lnSpc>
                          <a:spcPct val="107000"/>
                        </a:lnSpc>
                        <a:spcAft>
                          <a:spcPts val="0"/>
                        </a:spcAft>
                      </a:pPr>
                      <a:r>
                        <a:rPr lang="fr-FR" sz="1800">
                          <a:effectLst/>
                          <a:latin typeface="Calibri" panose="020F0502020204030204" pitchFamily="34" charset="0"/>
                          <a:cs typeface="Calibri" panose="020F0502020204030204" pitchFamily="34" charset="0"/>
                        </a:rPr>
                        <a:t>Exemples </a:t>
                      </a:r>
                      <a:endParaRPr lang="fr-FR" sz="180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extLst>
                  <a:ext uri="{0D108BD9-81ED-4DB2-BD59-A6C34878D82A}">
                    <a16:rowId xmlns:a16="http://schemas.microsoft.com/office/drawing/2014/main" val="1089980651"/>
                  </a:ext>
                </a:extLst>
              </a:tr>
              <a:tr h="1821095">
                <a:tc>
                  <a:txBody>
                    <a:bodyPr/>
                    <a:lstStyle/>
                    <a:p>
                      <a:pPr>
                        <a:lnSpc>
                          <a:spcPct val="107000"/>
                        </a:lnSpc>
                        <a:spcAft>
                          <a:spcPts val="0"/>
                        </a:spcAft>
                      </a:pPr>
                      <a:r>
                        <a:rPr lang="fr-FR" sz="1800" dirty="0">
                          <a:effectLst/>
                          <a:latin typeface="Calibri" panose="020F0502020204030204" pitchFamily="34" charset="0"/>
                          <a:cs typeface="Calibri" panose="020F0502020204030204" pitchFamily="34" charset="0"/>
                        </a:rPr>
                        <a:t>Classe I (risque faible) </a:t>
                      </a:r>
                    </a:p>
                    <a:p>
                      <a:pPr>
                        <a:lnSpc>
                          <a:spcPct val="107000"/>
                        </a:lnSpc>
                        <a:spcAft>
                          <a:spcPts val="0"/>
                        </a:spcAft>
                      </a:pPr>
                      <a:r>
                        <a:rPr lang="fr-FR" sz="1800" dirty="0">
                          <a:effectLst/>
                          <a:latin typeface="Calibri" panose="020F0502020204030204" pitchFamily="34" charset="0"/>
                          <a:cs typeface="Calibri" panose="020F0502020204030204" pitchFamily="34" charset="0"/>
                        </a:rPr>
                        <a:t> </a:t>
                      </a:r>
                    </a:p>
                    <a:p>
                      <a:pPr>
                        <a:lnSpc>
                          <a:spcPct val="107000"/>
                        </a:lnSpc>
                        <a:spcAft>
                          <a:spcPts val="0"/>
                        </a:spcAft>
                      </a:pPr>
                      <a:r>
                        <a:rPr lang="fr-FR" sz="1800" dirty="0">
                          <a:effectLst/>
                          <a:latin typeface="Calibri" panose="020F0502020204030204" pitchFamily="34" charset="0"/>
                          <a:cs typeface="Calibri" panose="020F0502020204030204" pitchFamily="34" charset="0"/>
                        </a:rPr>
                        <a:t>- I stériles </a:t>
                      </a:r>
                    </a:p>
                    <a:p>
                      <a:pPr>
                        <a:lnSpc>
                          <a:spcPct val="107000"/>
                        </a:lnSpc>
                        <a:spcAft>
                          <a:spcPts val="0"/>
                        </a:spcAft>
                      </a:pPr>
                      <a:r>
                        <a:rPr lang="fr-FR" sz="1800" dirty="0">
                          <a:effectLst/>
                          <a:latin typeface="Calibri" panose="020F0502020204030204" pitchFamily="34" charset="0"/>
                          <a:cs typeface="Calibri" panose="020F0502020204030204" pitchFamily="34" charset="0"/>
                        </a:rPr>
                        <a:t>- I ayant une fonction de mesurage </a:t>
                      </a:r>
                    </a:p>
                    <a:p>
                      <a:pPr>
                        <a:lnSpc>
                          <a:spcPct val="107000"/>
                        </a:lnSpc>
                        <a:spcAft>
                          <a:spcPts val="0"/>
                        </a:spcAft>
                      </a:pPr>
                      <a:r>
                        <a:rPr lang="fr-FR" sz="1800" dirty="0">
                          <a:effectLst/>
                          <a:latin typeface="Calibri" panose="020F0502020204030204" pitchFamily="34" charset="0"/>
                          <a:cs typeface="Calibri" panose="020F0502020204030204" pitchFamily="34" charset="0"/>
                        </a:rPr>
                        <a:t>- I réutilisables </a:t>
                      </a:r>
                    </a:p>
                    <a:p>
                      <a:pPr>
                        <a:lnSpc>
                          <a:spcPct val="107000"/>
                        </a:lnSpc>
                        <a:spcAft>
                          <a:spcPts val="0"/>
                        </a:spcAft>
                      </a:pPr>
                      <a:r>
                        <a:rPr lang="fr-FR" sz="1800" dirty="0">
                          <a:effectLst/>
                          <a:latin typeface="Calibri" panose="020F0502020204030204" pitchFamily="34" charset="0"/>
                          <a:cs typeface="Calibri" panose="020F0502020204030204" pitchFamily="34" charset="0"/>
                        </a:rPr>
                        <a:t> </a:t>
                      </a:r>
                      <a:endParaRPr lang="fr-FR" sz="1800" dirty="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tc>
                  <a:txBody>
                    <a:bodyPr/>
                    <a:lstStyle/>
                    <a:p>
                      <a:pPr>
                        <a:lnSpc>
                          <a:spcPct val="107000"/>
                        </a:lnSpc>
                        <a:spcAft>
                          <a:spcPts val="0"/>
                        </a:spcAft>
                      </a:pPr>
                      <a:r>
                        <a:rPr lang="fr-FR" sz="1800" dirty="0">
                          <a:effectLst/>
                          <a:latin typeface="Calibri" panose="020F0502020204030204" pitchFamily="34" charset="0"/>
                          <a:cs typeface="Calibri" panose="020F0502020204030204" pitchFamily="34" charset="0"/>
                        </a:rPr>
                        <a:t>Béquilles, fauteuils roulants, lunettes correctrices, les bandes de contention, les scalpels réutilisables)… </a:t>
                      </a:r>
                    </a:p>
                    <a:p>
                      <a:pPr>
                        <a:lnSpc>
                          <a:spcPct val="107000"/>
                        </a:lnSpc>
                        <a:spcAft>
                          <a:spcPts val="0"/>
                        </a:spcAft>
                      </a:pPr>
                      <a:r>
                        <a:rPr lang="fr-FR" sz="1800" dirty="0">
                          <a:effectLst/>
                          <a:latin typeface="Calibri" panose="020F0502020204030204" pitchFamily="34" charset="0"/>
                          <a:cs typeface="Calibri" panose="020F0502020204030204" pitchFamily="34" charset="0"/>
                        </a:rPr>
                        <a:t>Compresses </a:t>
                      </a:r>
                    </a:p>
                    <a:p>
                      <a:pPr>
                        <a:lnSpc>
                          <a:spcPct val="107000"/>
                        </a:lnSpc>
                        <a:spcAft>
                          <a:spcPts val="0"/>
                        </a:spcAft>
                      </a:pPr>
                      <a:r>
                        <a:rPr lang="fr-FR" sz="1800" dirty="0">
                          <a:effectLst/>
                          <a:latin typeface="Calibri" panose="020F0502020204030204" pitchFamily="34" charset="0"/>
                          <a:cs typeface="Calibri" panose="020F0502020204030204" pitchFamily="34" charset="0"/>
                        </a:rPr>
                        <a:t>Tensiomètre </a:t>
                      </a:r>
                    </a:p>
                    <a:p>
                      <a:pPr>
                        <a:lnSpc>
                          <a:spcPct val="107000"/>
                        </a:lnSpc>
                        <a:spcAft>
                          <a:spcPts val="0"/>
                        </a:spcAft>
                      </a:pPr>
                      <a:endParaRPr lang="fr-FR" sz="1800" dirty="0">
                        <a:effectLst/>
                        <a:latin typeface="Calibri" panose="020F0502020204030204" pitchFamily="34" charset="0"/>
                        <a:cs typeface="Calibri" panose="020F0502020204030204" pitchFamily="34" charset="0"/>
                      </a:endParaRPr>
                    </a:p>
                    <a:p>
                      <a:pPr>
                        <a:lnSpc>
                          <a:spcPct val="107000"/>
                        </a:lnSpc>
                        <a:spcAft>
                          <a:spcPts val="0"/>
                        </a:spcAft>
                      </a:pPr>
                      <a:r>
                        <a:rPr lang="fr-FR" sz="1800" dirty="0">
                          <a:effectLst/>
                          <a:latin typeface="Calibri" panose="020F0502020204030204" pitchFamily="34" charset="0"/>
                          <a:cs typeface="Calibri" panose="020F0502020204030204" pitchFamily="34" charset="0"/>
                        </a:rPr>
                        <a:t>Ancillaire </a:t>
                      </a:r>
                      <a:endParaRPr lang="fr-FR" sz="1800" dirty="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extLst>
                  <a:ext uri="{0D108BD9-81ED-4DB2-BD59-A6C34878D82A}">
                    <a16:rowId xmlns:a16="http://schemas.microsoft.com/office/drawing/2014/main" val="4212681167"/>
                  </a:ext>
                </a:extLst>
              </a:tr>
              <a:tr h="1297019">
                <a:tc>
                  <a:txBody>
                    <a:bodyPr/>
                    <a:lstStyle/>
                    <a:p>
                      <a:pPr>
                        <a:lnSpc>
                          <a:spcPct val="107000"/>
                        </a:lnSpc>
                        <a:spcAft>
                          <a:spcPts val="0"/>
                        </a:spcAft>
                      </a:pPr>
                      <a:r>
                        <a:rPr lang="fr-FR" sz="1800">
                          <a:effectLst/>
                          <a:latin typeface="Calibri" panose="020F0502020204030204" pitchFamily="34" charset="0"/>
                          <a:cs typeface="Calibri" panose="020F0502020204030204" pitchFamily="34" charset="0"/>
                        </a:rPr>
                        <a:t>IIa (risque potentiel modéré) </a:t>
                      </a:r>
                      <a:endParaRPr lang="fr-FR" sz="180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tc>
                  <a:txBody>
                    <a:bodyPr/>
                    <a:lstStyle/>
                    <a:p>
                      <a:pPr>
                        <a:lnSpc>
                          <a:spcPct val="107000"/>
                        </a:lnSpc>
                        <a:spcAft>
                          <a:spcPts val="0"/>
                        </a:spcAft>
                      </a:pPr>
                      <a:r>
                        <a:rPr lang="fr-FR" sz="1800" dirty="0">
                          <a:effectLst/>
                          <a:latin typeface="Calibri" panose="020F0502020204030204" pitchFamily="34" charset="0"/>
                          <a:cs typeface="Calibri" panose="020F0502020204030204" pitchFamily="34" charset="0"/>
                        </a:rPr>
                        <a:t>Lentilles de contact, aides auditives, couronnes dentaires, les agrafes cutanées, des dispositifs de conservation de tissus ou de cellules à long terme, les échographes…</a:t>
                      </a:r>
                      <a:endParaRPr lang="fr-FR" sz="1800" dirty="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extLst>
                  <a:ext uri="{0D108BD9-81ED-4DB2-BD59-A6C34878D82A}">
                    <a16:rowId xmlns:a16="http://schemas.microsoft.com/office/drawing/2014/main" val="675605765"/>
                  </a:ext>
                </a:extLst>
              </a:tr>
              <a:tr h="772943">
                <a:tc>
                  <a:txBody>
                    <a:bodyPr/>
                    <a:lstStyle/>
                    <a:p>
                      <a:pPr>
                        <a:lnSpc>
                          <a:spcPct val="107000"/>
                        </a:lnSpc>
                        <a:spcAft>
                          <a:spcPts val="0"/>
                        </a:spcAft>
                      </a:pPr>
                      <a:r>
                        <a:rPr lang="fr-FR" sz="1800">
                          <a:effectLst/>
                          <a:latin typeface="Calibri" panose="020F0502020204030204" pitchFamily="34" charset="0"/>
                          <a:cs typeface="Calibri" panose="020F0502020204030204" pitchFamily="34" charset="0"/>
                        </a:rPr>
                        <a:t>IIb (risque potentiel élevé) </a:t>
                      </a:r>
                      <a:endParaRPr lang="fr-FR" sz="180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tc>
                  <a:txBody>
                    <a:bodyPr/>
                    <a:lstStyle/>
                    <a:p>
                      <a:pPr>
                        <a:lnSpc>
                          <a:spcPct val="107000"/>
                        </a:lnSpc>
                        <a:spcAft>
                          <a:spcPts val="0"/>
                        </a:spcAft>
                      </a:pPr>
                      <a:r>
                        <a:rPr lang="fr-FR" sz="1800" dirty="0">
                          <a:effectLst/>
                          <a:latin typeface="Calibri" panose="020F0502020204030204" pitchFamily="34" charset="0"/>
                          <a:cs typeface="Calibri" panose="020F0502020204030204" pitchFamily="34" charset="0"/>
                        </a:rPr>
                        <a:t>Préservatifs, produits de désinfection pour lentilles, pompes à perfusion, les hémodialyseurs, les sutures internes…</a:t>
                      </a:r>
                      <a:endParaRPr lang="fr-FR" sz="1800" dirty="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extLst>
                  <a:ext uri="{0D108BD9-81ED-4DB2-BD59-A6C34878D82A}">
                    <a16:rowId xmlns:a16="http://schemas.microsoft.com/office/drawing/2014/main" val="743759371"/>
                  </a:ext>
                </a:extLst>
              </a:tr>
              <a:tr h="510904">
                <a:tc>
                  <a:txBody>
                    <a:bodyPr/>
                    <a:lstStyle/>
                    <a:p>
                      <a:pPr>
                        <a:lnSpc>
                          <a:spcPct val="107000"/>
                        </a:lnSpc>
                        <a:spcAft>
                          <a:spcPts val="0"/>
                        </a:spcAft>
                      </a:pPr>
                      <a:r>
                        <a:rPr lang="fr-FR" sz="1800">
                          <a:effectLst/>
                          <a:latin typeface="Calibri" panose="020F0502020204030204" pitchFamily="34" charset="0"/>
                          <a:cs typeface="Calibri" panose="020F0502020204030204" pitchFamily="34" charset="0"/>
                        </a:rPr>
                        <a:t>III (risque élevé) </a:t>
                      </a:r>
                      <a:endParaRPr lang="fr-FR" sz="180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tc>
                  <a:txBody>
                    <a:bodyPr/>
                    <a:lstStyle/>
                    <a:p>
                      <a:pPr>
                        <a:lnSpc>
                          <a:spcPct val="107000"/>
                        </a:lnSpc>
                        <a:spcAft>
                          <a:spcPts val="0"/>
                        </a:spcAft>
                      </a:pPr>
                      <a:r>
                        <a:rPr lang="fr-FR" sz="1800" dirty="0">
                          <a:effectLst/>
                          <a:latin typeface="Calibri" panose="020F0502020204030204" pitchFamily="34" charset="0"/>
                          <a:cs typeface="Calibri" panose="020F0502020204030204" pitchFamily="34" charset="0"/>
                        </a:rPr>
                        <a:t>Prothèses de hanche, implants mammaires, stents coronaires actifs…</a:t>
                      </a:r>
                      <a:endParaRPr lang="fr-FR" sz="1800" dirty="0">
                        <a:solidFill>
                          <a:srgbClr val="000000"/>
                        </a:solidFill>
                        <a:effectLst/>
                        <a:latin typeface="Calibri" panose="020F0502020204030204" pitchFamily="34" charset="0"/>
                        <a:ea typeface="Georgia" panose="02040502050405020303" pitchFamily="18" charset="0"/>
                        <a:cs typeface="Calibri" panose="020F0502020204030204" pitchFamily="34" charset="0"/>
                      </a:endParaRPr>
                    </a:p>
                  </a:txBody>
                  <a:tcPr marL="68580" marR="68580" marT="0" marB="0"/>
                </a:tc>
                <a:extLst>
                  <a:ext uri="{0D108BD9-81ED-4DB2-BD59-A6C34878D82A}">
                    <a16:rowId xmlns:a16="http://schemas.microsoft.com/office/drawing/2014/main" val="602545679"/>
                  </a:ext>
                </a:extLst>
              </a:tr>
            </a:tbl>
          </a:graphicData>
        </a:graphic>
      </p:graphicFrame>
      <p:sp>
        <p:nvSpPr>
          <p:cNvPr id="4" name="Rectangle 3">
            <a:extLst>
              <a:ext uri="{FF2B5EF4-FFF2-40B4-BE49-F238E27FC236}">
                <a16:creationId xmlns:a16="http://schemas.microsoft.com/office/drawing/2014/main" id="{B1AFB608-20E4-EF72-97A4-5E1CEA11F8F3}"/>
              </a:ext>
            </a:extLst>
          </p:cNvPr>
          <p:cNvSpPr/>
          <p:nvPr/>
        </p:nvSpPr>
        <p:spPr>
          <a:xfrm>
            <a:off x="3278909" y="1376218"/>
            <a:ext cx="5033818" cy="1773382"/>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Rectangle 4">
            <a:extLst>
              <a:ext uri="{FF2B5EF4-FFF2-40B4-BE49-F238E27FC236}">
                <a16:creationId xmlns:a16="http://schemas.microsoft.com/office/drawing/2014/main" id="{A90F8EA6-5D27-5BAA-459A-007F845E2C18}"/>
              </a:ext>
            </a:extLst>
          </p:cNvPr>
          <p:cNvSpPr/>
          <p:nvPr/>
        </p:nvSpPr>
        <p:spPr>
          <a:xfrm>
            <a:off x="3278909" y="3429000"/>
            <a:ext cx="5033818" cy="1161473"/>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8E545B71-8530-020F-6FA3-7C79684B4688}"/>
              </a:ext>
            </a:extLst>
          </p:cNvPr>
          <p:cNvSpPr/>
          <p:nvPr/>
        </p:nvSpPr>
        <p:spPr>
          <a:xfrm>
            <a:off x="3278909" y="4718125"/>
            <a:ext cx="5033818" cy="763657"/>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91A74964-9016-74C8-9D33-AD0FA3BC6F47}"/>
              </a:ext>
            </a:extLst>
          </p:cNvPr>
          <p:cNvSpPr/>
          <p:nvPr/>
        </p:nvSpPr>
        <p:spPr>
          <a:xfrm>
            <a:off x="3288145" y="5564990"/>
            <a:ext cx="5033818" cy="515389"/>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6729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290720-78AA-4E40-8604-1AFB556FBB63}"/>
              </a:ext>
            </a:extLst>
          </p:cNvPr>
          <p:cNvSpPr>
            <a:spLocks noGrp="1"/>
          </p:cNvSpPr>
          <p:nvPr>
            <p:ph type="title"/>
          </p:nvPr>
        </p:nvSpPr>
        <p:spPr/>
        <p:txBody>
          <a:bodyPr/>
          <a:lstStyle/>
          <a:p>
            <a:r>
              <a:rPr lang="fr-FR" dirty="0"/>
              <a:t>Parcours de certification d’un DM</a:t>
            </a:r>
          </a:p>
        </p:txBody>
      </p:sp>
      <p:sp>
        <p:nvSpPr>
          <p:cNvPr id="3" name="Espace réservé du pied de page 2">
            <a:extLst>
              <a:ext uri="{FF2B5EF4-FFF2-40B4-BE49-F238E27FC236}">
                <a16:creationId xmlns:a16="http://schemas.microsoft.com/office/drawing/2014/main" id="{1EAF95E2-52CE-4B3A-8B40-15434BC2688B}"/>
              </a:ext>
            </a:extLst>
          </p:cNvPr>
          <p:cNvSpPr>
            <a:spLocks noGrp="1"/>
          </p:cNvSpPr>
          <p:nvPr>
            <p:ph type="ftr" sz="quarter" idx="11"/>
          </p:nvPr>
        </p:nvSpPr>
        <p:spPr/>
        <p:txBody>
          <a:bodyPr/>
          <a:lstStyle/>
          <a:p>
            <a:fld id="{3466D8FE-5733-7B45-8963-854D3AC5C96E}" type="slidenum">
              <a:rPr lang="fr-FR" smtClean="0">
                <a:solidFill>
                  <a:prstClr val="black">
                    <a:tint val="75000"/>
                  </a:prstClr>
                </a:solidFill>
              </a:rPr>
              <a:pPr/>
              <a:t>11</a:t>
            </a:fld>
            <a:endParaRPr lang="fr-FR">
              <a:solidFill>
                <a:prstClr val="black">
                  <a:tint val="75000"/>
                </a:prstClr>
              </a:solidFill>
            </a:endParaRPr>
          </a:p>
        </p:txBody>
      </p:sp>
      <p:sp>
        <p:nvSpPr>
          <p:cNvPr id="4" name="Espace réservé du contenu 3">
            <a:extLst>
              <a:ext uri="{FF2B5EF4-FFF2-40B4-BE49-F238E27FC236}">
                <a16:creationId xmlns:a16="http://schemas.microsoft.com/office/drawing/2014/main" id="{BAA0478C-563A-4D49-B26F-1C8356FA319A}"/>
              </a:ext>
            </a:extLst>
          </p:cNvPr>
          <p:cNvSpPr>
            <a:spLocks noGrp="1"/>
          </p:cNvSpPr>
          <p:nvPr>
            <p:ph sz="quarter" idx="12"/>
          </p:nvPr>
        </p:nvSpPr>
        <p:spPr/>
        <p:txBody>
          <a:bodyPr/>
          <a:lstStyle/>
          <a:p>
            <a:r>
              <a:rPr lang="fr-FR" dirty="0"/>
              <a:t>Parcours chronologique du développement d’un DM :</a:t>
            </a:r>
          </a:p>
          <a:p>
            <a:pPr lvl="1"/>
            <a:r>
              <a:rPr lang="fr-FR" dirty="0"/>
              <a:t>l’évaluation en vue de la </a:t>
            </a:r>
            <a:r>
              <a:rPr lang="fr-FR" b="1" dirty="0"/>
              <a:t>mise sur le marché = marquage CE en Europe</a:t>
            </a:r>
            <a:r>
              <a:rPr lang="fr-FR" dirty="0"/>
              <a:t>;</a:t>
            </a:r>
          </a:p>
          <a:p>
            <a:pPr lvl="1"/>
            <a:r>
              <a:rPr lang="fr-FR" dirty="0"/>
              <a:t>l’évaluation en vue d’une </a:t>
            </a:r>
            <a:r>
              <a:rPr lang="fr-FR" b="1" dirty="0"/>
              <a:t>prise en charge </a:t>
            </a:r>
            <a:r>
              <a:rPr lang="fr-FR" dirty="0"/>
              <a:t>et les principes de tarification en France ;</a:t>
            </a:r>
          </a:p>
          <a:p>
            <a:pPr lvl="1"/>
            <a:r>
              <a:rPr lang="fr-FR" dirty="0"/>
              <a:t>le </a:t>
            </a:r>
            <a:r>
              <a:rPr lang="fr-FR" b="1" dirty="0"/>
              <a:t>suivi clinique </a:t>
            </a:r>
            <a:r>
              <a:rPr lang="fr-FR" dirty="0"/>
              <a:t>après la mise sur le marché et après le remboursement</a:t>
            </a:r>
            <a:r>
              <a:rPr lang="fr-FR" sz="1600" dirty="0"/>
              <a:t>.</a:t>
            </a:r>
          </a:p>
          <a:p>
            <a:pPr lvl="1"/>
            <a:endParaRPr lang="fr-FR" dirty="0"/>
          </a:p>
          <a:p>
            <a:r>
              <a:rPr lang="fr-FR" dirty="0"/>
              <a:t>Marquage CE = déclaration de conformité d’un DM aux exigences de sécurité et de performances, par un Organisme Notifié (désigné par l’ANSM*)</a:t>
            </a:r>
          </a:p>
          <a:p>
            <a:pPr lvl="1"/>
            <a:r>
              <a:rPr lang="fr-FR" dirty="0"/>
              <a:t>Documents étudiés par l’ON : système de management de la qualité (dont l’évaluation clinique) + documentation technique du DM</a:t>
            </a:r>
          </a:p>
          <a:p>
            <a:endParaRPr lang="fr-FR" dirty="0"/>
          </a:p>
          <a:p>
            <a:r>
              <a:rPr lang="fr-FR" dirty="0"/>
              <a:t>Procédure d’évaluation + exigences cliniques dépendent de la classe du DM (= du niveau de risque associé)</a:t>
            </a:r>
          </a:p>
        </p:txBody>
      </p:sp>
      <p:sp>
        <p:nvSpPr>
          <p:cNvPr id="5" name="ZoneTexte 4">
            <a:extLst>
              <a:ext uri="{FF2B5EF4-FFF2-40B4-BE49-F238E27FC236}">
                <a16:creationId xmlns:a16="http://schemas.microsoft.com/office/drawing/2014/main" id="{B504E2BE-03AC-478E-952C-744BC8B8339C}"/>
              </a:ext>
            </a:extLst>
          </p:cNvPr>
          <p:cNvSpPr txBox="1"/>
          <p:nvPr/>
        </p:nvSpPr>
        <p:spPr>
          <a:xfrm>
            <a:off x="189187" y="6063966"/>
            <a:ext cx="7571303" cy="584775"/>
          </a:xfrm>
          <a:prstGeom prst="rect">
            <a:avLst/>
          </a:prstGeom>
          <a:noFill/>
        </p:spPr>
        <p:txBody>
          <a:bodyPr wrap="none" rtlCol="0">
            <a:spAutoFit/>
          </a:bodyPr>
          <a:lstStyle/>
          <a:p>
            <a:r>
              <a:rPr lang="fr-FR" sz="1600" dirty="0">
                <a:latin typeface="Calibri" panose="020F0502020204030204" pitchFamily="34" charset="0"/>
                <a:cs typeface="Calibri" panose="020F0502020204030204" pitchFamily="34" charset="0"/>
              </a:rPr>
              <a:t>*ANSM : Agence nationale de sécurité du médicament et des produits de santé 	</a:t>
            </a:r>
          </a:p>
          <a:p>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2844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02CBA5-CD36-4FBC-883A-17F6BDCFCF64}"/>
              </a:ext>
            </a:extLst>
          </p:cNvPr>
          <p:cNvSpPr>
            <a:spLocks noGrp="1"/>
          </p:cNvSpPr>
          <p:nvPr>
            <p:ph type="title"/>
          </p:nvPr>
        </p:nvSpPr>
        <p:spPr/>
        <p:txBody>
          <a:bodyPr/>
          <a:lstStyle/>
          <a:p>
            <a:r>
              <a:rPr lang="fr-FR" dirty="0"/>
              <a:t>Exigences cliniques pour le marquage CE</a:t>
            </a:r>
          </a:p>
        </p:txBody>
      </p:sp>
      <p:sp>
        <p:nvSpPr>
          <p:cNvPr id="3" name="Espace réservé du pied de page 2">
            <a:extLst>
              <a:ext uri="{FF2B5EF4-FFF2-40B4-BE49-F238E27FC236}">
                <a16:creationId xmlns:a16="http://schemas.microsoft.com/office/drawing/2014/main" id="{6655C5B8-3C8D-4EB8-A1C5-8734C7A11FE7}"/>
              </a:ext>
            </a:extLst>
          </p:cNvPr>
          <p:cNvSpPr>
            <a:spLocks noGrp="1"/>
          </p:cNvSpPr>
          <p:nvPr>
            <p:ph type="ftr" sz="quarter" idx="11"/>
          </p:nvPr>
        </p:nvSpPr>
        <p:spPr/>
        <p:txBody>
          <a:bodyPr/>
          <a:lstStyle/>
          <a:p>
            <a:fld id="{3466D8FE-5733-7B45-8963-854D3AC5C96E}" type="slidenum">
              <a:rPr lang="fr-FR" smtClean="0">
                <a:solidFill>
                  <a:prstClr val="black">
                    <a:tint val="75000"/>
                  </a:prstClr>
                </a:solidFill>
              </a:rPr>
              <a:pPr/>
              <a:t>12</a:t>
            </a:fld>
            <a:endParaRPr lang="fr-FR">
              <a:solidFill>
                <a:prstClr val="black">
                  <a:tint val="75000"/>
                </a:prstClr>
              </a:solidFill>
            </a:endParaRPr>
          </a:p>
        </p:txBody>
      </p:sp>
      <p:sp>
        <p:nvSpPr>
          <p:cNvPr id="4" name="Espace réservé du contenu 3">
            <a:extLst>
              <a:ext uri="{FF2B5EF4-FFF2-40B4-BE49-F238E27FC236}">
                <a16:creationId xmlns:a16="http://schemas.microsoft.com/office/drawing/2014/main" id="{1B0D8280-2534-49B5-829E-540B2A5EE1CA}"/>
              </a:ext>
            </a:extLst>
          </p:cNvPr>
          <p:cNvSpPr>
            <a:spLocks noGrp="1"/>
          </p:cNvSpPr>
          <p:nvPr>
            <p:ph sz="quarter" idx="12"/>
          </p:nvPr>
        </p:nvSpPr>
        <p:spPr/>
        <p:txBody>
          <a:bodyPr/>
          <a:lstStyle/>
          <a:p>
            <a:r>
              <a:rPr lang="fr-FR" dirty="0"/>
              <a:t>Evaluation clinique :</a:t>
            </a:r>
          </a:p>
          <a:p>
            <a:pPr lvl="1" algn="just"/>
            <a:r>
              <a:rPr lang="fr-FR" dirty="0"/>
              <a:t>Collecte de données cliniques disponibles dans la littérature</a:t>
            </a:r>
          </a:p>
          <a:p>
            <a:pPr lvl="1" algn="just"/>
            <a:r>
              <a:rPr lang="fr-FR" dirty="0"/>
              <a:t>Mise en place d’investigation cliniques ( = essais cliniques), </a:t>
            </a:r>
            <a:r>
              <a:rPr lang="fr-FR" b="1" dirty="0"/>
              <a:t>sauf si </a:t>
            </a:r>
            <a:r>
              <a:rPr lang="fr-FR" dirty="0"/>
              <a:t>:</a:t>
            </a:r>
          </a:p>
          <a:p>
            <a:pPr lvl="2" algn="just"/>
            <a:r>
              <a:rPr lang="fr-FR" dirty="0"/>
              <a:t>le dispositif a été conçu en modifiant un dispositif déjà commercialisé par le même fabricant ;</a:t>
            </a:r>
          </a:p>
          <a:p>
            <a:pPr lvl="2" algn="just"/>
            <a:r>
              <a:rPr lang="fr-FR" dirty="0"/>
              <a:t>l’</a:t>
            </a:r>
            <a:r>
              <a:rPr lang="fr-FR" b="1" dirty="0"/>
              <a:t>équivalence</a:t>
            </a:r>
            <a:r>
              <a:rPr lang="fr-FR" dirty="0"/>
              <a:t> avec ce dispositif est démontrée et approuvée par l’ON ;</a:t>
            </a:r>
          </a:p>
          <a:p>
            <a:pPr lvl="2" algn="just"/>
            <a:r>
              <a:rPr lang="fr-FR" dirty="0"/>
              <a:t>l’évaluation clinique du dispositif actuellement commercialisé suffit à démontrer la conformité du dispositif modifié avec les exigences pertinentes en matière de sécurité et de performance</a:t>
            </a:r>
          </a:p>
          <a:p>
            <a:pPr lvl="1"/>
            <a:endParaRPr lang="fr-FR" dirty="0"/>
          </a:p>
          <a:p>
            <a:r>
              <a:rPr lang="fr-FR" dirty="0"/>
              <a:t>Equivalence = clinique (destination, localisation, population, </a:t>
            </a:r>
            <a:r>
              <a:rPr lang="fr-FR" dirty="0" err="1"/>
              <a:t>etc</a:t>
            </a:r>
            <a:r>
              <a:rPr lang="fr-FR" dirty="0"/>
              <a:t>) , technique (spécifications, propriétés, installation, </a:t>
            </a:r>
            <a:r>
              <a:rPr lang="fr-FR" dirty="0" err="1"/>
              <a:t>etc</a:t>
            </a:r>
            <a:r>
              <a:rPr lang="fr-FR" dirty="0"/>
              <a:t>) et biologique (biocompatibilité, tissus, matériaux, </a:t>
            </a:r>
            <a:r>
              <a:rPr lang="fr-FR" dirty="0" err="1"/>
              <a:t>etc</a:t>
            </a:r>
            <a:r>
              <a:rPr lang="fr-FR" dirty="0"/>
              <a:t>)</a:t>
            </a:r>
          </a:p>
          <a:p>
            <a:pPr lvl="2">
              <a:buFont typeface="Wingdings" panose="05000000000000000000" pitchFamily="2" charset="2"/>
              <a:buChar char="à"/>
            </a:pPr>
            <a:r>
              <a:rPr lang="fr-FR" dirty="0">
                <a:sym typeface="Wingdings" panose="05000000000000000000" pitchFamily="2" charset="2"/>
              </a:rPr>
              <a:t>développement incrémental des DM</a:t>
            </a:r>
          </a:p>
          <a:p>
            <a:pPr lvl="2">
              <a:buFont typeface="Wingdings" panose="05000000000000000000" pitchFamily="2" charset="2"/>
              <a:buChar char="à"/>
            </a:pPr>
            <a:endParaRPr lang="fr-FR" dirty="0"/>
          </a:p>
          <a:p>
            <a:r>
              <a:rPr lang="fr-FR" dirty="0"/>
              <a:t>Exigence d’un suivi clinique après commercialisation</a:t>
            </a:r>
          </a:p>
        </p:txBody>
      </p:sp>
    </p:spTree>
    <p:extLst>
      <p:ext uri="{BB962C8B-B14F-4D97-AF65-F5344CB8AC3E}">
        <p14:creationId xmlns:p14="http://schemas.microsoft.com/office/powerpoint/2010/main" val="1211463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ECCA81-BE0D-40B7-AD9D-F86821A73F1E}"/>
              </a:ext>
            </a:extLst>
          </p:cNvPr>
          <p:cNvSpPr>
            <a:spLocks noGrp="1"/>
          </p:cNvSpPr>
          <p:nvPr>
            <p:ph type="title"/>
          </p:nvPr>
        </p:nvSpPr>
        <p:spPr/>
        <p:txBody>
          <a:bodyPr/>
          <a:lstStyle/>
          <a:p>
            <a:r>
              <a:rPr lang="fr-FR" dirty="0"/>
              <a:t>Rôle de l’ingénieur dans le développement de DM</a:t>
            </a:r>
          </a:p>
        </p:txBody>
      </p:sp>
      <p:sp>
        <p:nvSpPr>
          <p:cNvPr id="3" name="Espace réservé du pied de page 2">
            <a:extLst>
              <a:ext uri="{FF2B5EF4-FFF2-40B4-BE49-F238E27FC236}">
                <a16:creationId xmlns:a16="http://schemas.microsoft.com/office/drawing/2014/main" id="{0C775DF8-C2F5-45F6-8CC4-55FEF3531221}"/>
              </a:ext>
            </a:extLst>
          </p:cNvPr>
          <p:cNvSpPr>
            <a:spLocks noGrp="1"/>
          </p:cNvSpPr>
          <p:nvPr>
            <p:ph type="ftr" sz="quarter" idx="11"/>
          </p:nvPr>
        </p:nvSpPr>
        <p:spPr/>
        <p:txBody>
          <a:bodyPr/>
          <a:lstStyle/>
          <a:p>
            <a:fld id="{3466D8FE-5733-7B45-8963-854D3AC5C96E}" type="slidenum">
              <a:rPr lang="fr-FR" smtClean="0">
                <a:solidFill>
                  <a:prstClr val="black">
                    <a:tint val="75000"/>
                  </a:prstClr>
                </a:solidFill>
              </a:rPr>
              <a:pPr/>
              <a:t>13</a:t>
            </a:fld>
            <a:endParaRPr lang="fr-FR">
              <a:solidFill>
                <a:prstClr val="black">
                  <a:tint val="75000"/>
                </a:prstClr>
              </a:solidFill>
            </a:endParaRPr>
          </a:p>
        </p:txBody>
      </p:sp>
      <p:sp>
        <p:nvSpPr>
          <p:cNvPr id="4" name="Espace réservé du contenu 3">
            <a:extLst>
              <a:ext uri="{FF2B5EF4-FFF2-40B4-BE49-F238E27FC236}">
                <a16:creationId xmlns:a16="http://schemas.microsoft.com/office/drawing/2014/main" id="{DE3F245D-703F-40F5-A8AD-2292FBB443D1}"/>
              </a:ext>
            </a:extLst>
          </p:cNvPr>
          <p:cNvSpPr>
            <a:spLocks noGrp="1"/>
          </p:cNvSpPr>
          <p:nvPr>
            <p:ph sz="quarter" idx="12"/>
          </p:nvPr>
        </p:nvSpPr>
        <p:spPr/>
        <p:txBody>
          <a:bodyPr/>
          <a:lstStyle/>
          <a:p>
            <a:r>
              <a:rPr lang="fr-FR" dirty="0"/>
              <a:t>Apporter une compréhension fine des phénomènes mécaniques, biologiques, chimiques, physiques, </a:t>
            </a:r>
            <a:r>
              <a:rPr lang="fr-FR" dirty="0" err="1"/>
              <a:t>etc</a:t>
            </a:r>
            <a:endParaRPr lang="fr-FR" dirty="0"/>
          </a:p>
          <a:p>
            <a:r>
              <a:rPr lang="fr-FR" dirty="0"/>
              <a:t>Formuler les questions scientifiques associées aux questions cliniques soulevées par les médecins</a:t>
            </a:r>
          </a:p>
          <a:p>
            <a:r>
              <a:rPr lang="fr-FR" dirty="0"/>
              <a:t>Proposer des innovations pour améliorer le soin (traitement de la pathologie, biocompatibilité, durabilité du DM, </a:t>
            </a:r>
            <a:r>
              <a:rPr lang="fr-FR" dirty="0" err="1"/>
              <a:t>etc</a:t>
            </a:r>
            <a:r>
              <a:rPr lang="fr-FR" dirty="0"/>
              <a:t>)</a:t>
            </a:r>
          </a:p>
          <a:p>
            <a:r>
              <a:rPr lang="fr-FR" dirty="0"/>
              <a:t>Garantir la qualité de l’ensemble de la procédure</a:t>
            </a:r>
          </a:p>
          <a:p>
            <a:endParaRPr lang="fr-FR" dirty="0"/>
          </a:p>
          <a:p>
            <a:endParaRPr lang="fr-FR" dirty="0"/>
          </a:p>
          <a:p>
            <a:r>
              <a:rPr lang="fr-FR" dirty="0"/>
              <a:t>Dans ce cours : focus sur ce que peut la simulation numérique en mécanique, notamment en appui sur les images médicales</a:t>
            </a:r>
          </a:p>
        </p:txBody>
      </p:sp>
    </p:spTree>
    <p:extLst>
      <p:ext uri="{BB962C8B-B14F-4D97-AF65-F5344CB8AC3E}">
        <p14:creationId xmlns:p14="http://schemas.microsoft.com/office/powerpoint/2010/main" val="773797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r>
              <a:rPr lang="fr-FR" dirty="0"/>
              <a:t>Imagerie médicale</a:t>
            </a:r>
          </a:p>
        </p:txBody>
      </p:sp>
      <p:sp>
        <p:nvSpPr>
          <p:cNvPr id="6" name="Sous-titre 5"/>
          <p:cNvSpPr>
            <a:spLocks noGrp="1"/>
          </p:cNvSpPr>
          <p:nvPr>
            <p:ph type="subTitle" idx="1"/>
          </p:nvPr>
        </p:nvSpPr>
        <p:spPr/>
        <p:txBody>
          <a:bodyPr>
            <a:normAutofit fontScale="92500" lnSpcReduction="10000"/>
          </a:bodyPr>
          <a:lstStyle/>
          <a:p>
            <a:r>
              <a:rPr lang="fr-FR" dirty="0"/>
              <a:t>Contexte</a:t>
            </a:r>
          </a:p>
        </p:txBody>
      </p:sp>
      <p:sp>
        <p:nvSpPr>
          <p:cNvPr id="3" name="Espace réservé du pied de page 2"/>
          <p:cNvSpPr>
            <a:spLocks noGrp="1"/>
          </p:cNvSpPr>
          <p:nvPr>
            <p:ph type="ftr" sz="quarter" idx="4294967295"/>
          </p:nvPr>
        </p:nvSpPr>
        <p:spPr>
          <a:xfrm>
            <a:off x="0" y="6356350"/>
            <a:ext cx="2895600" cy="365125"/>
          </a:xfrm>
        </p:spPr>
        <p:txBody>
          <a:bodyPr/>
          <a:lstStyle/>
          <a:p>
            <a:fld id="{3466D8FE-5733-7B45-8963-854D3AC5C96E}" type="slidenum">
              <a:rPr lang="fr-FR" smtClean="0">
                <a:solidFill>
                  <a:prstClr val="black">
                    <a:tint val="75000"/>
                  </a:prstClr>
                </a:solidFill>
              </a:rPr>
              <a:pPr/>
              <a:t>14</a:t>
            </a:fld>
            <a:endParaRPr lang="fr-FR">
              <a:solidFill>
                <a:prstClr val="black">
                  <a:tint val="75000"/>
                </a:prstClr>
              </a:solidFill>
            </a:endParaRPr>
          </a:p>
        </p:txBody>
      </p:sp>
    </p:spTree>
    <p:extLst>
      <p:ext uri="{BB962C8B-B14F-4D97-AF65-F5344CB8AC3E}">
        <p14:creationId xmlns:p14="http://schemas.microsoft.com/office/powerpoint/2010/main" val="1174022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15</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6446874" cy="5130800"/>
          </a:xfrm>
        </p:spPr>
        <p:txBody>
          <a:bodyPr/>
          <a:lstStyle/>
          <a:p>
            <a:r>
              <a:rPr lang="fr-FR" dirty="0"/>
              <a:t>L’imagerie médicale est utilisée pour visualiser ce qui n’est pas visible de l’extérieur du patient.</a:t>
            </a:r>
          </a:p>
          <a:p>
            <a:r>
              <a:rPr lang="fr-FR" dirty="0"/>
              <a:t>Les images médicales sont utiles au :</a:t>
            </a:r>
          </a:p>
          <a:p>
            <a:pPr lvl="2"/>
            <a:r>
              <a:rPr lang="fr-FR" dirty="0"/>
              <a:t>Diagnostic</a:t>
            </a:r>
          </a:p>
          <a:p>
            <a:pPr lvl="2"/>
            <a:r>
              <a:rPr lang="fr-FR" dirty="0"/>
              <a:t>Suivi (per-op et post-op)</a:t>
            </a:r>
          </a:p>
          <a:p>
            <a:endParaRPr lang="fr-FR"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778" y="3429453"/>
            <a:ext cx="2682240" cy="2011680"/>
          </a:xfrm>
          <a:prstGeom prst="rect">
            <a:avLst/>
          </a:prstGeom>
        </p:spPr>
      </p:pic>
      <p:sp>
        <p:nvSpPr>
          <p:cNvPr id="6" name="ZoneTexte 5"/>
          <p:cNvSpPr txBox="1"/>
          <p:nvPr/>
        </p:nvSpPr>
        <p:spPr>
          <a:xfrm>
            <a:off x="40404" y="2906233"/>
            <a:ext cx="2856614" cy="523220"/>
          </a:xfrm>
          <a:prstGeom prst="rect">
            <a:avLst/>
          </a:prstGeom>
          <a:noFill/>
        </p:spPr>
        <p:txBody>
          <a:bodyPr wrap="square" rtlCol="0">
            <a:spAutoFit/>
          </a:bodyPr>
          <a:lstStyle/>
          <a:p>
            <a:pPr algn="ctr"/>
            <a:r>
              <a:rPr lang="fr-FR" sz="1400" dirty="0">
                <a:latin typeface="Calibri Light" panose="020F0302020204030204" pitchFamily="34" charset="0"/>
              </a:rPr>
              <a:t>Anévrisme de l’aorte abdominale - angiographie</a:t>
            </a:r>
          </a:p>
        </p:txBody>
      </p:sp>
      <p:sp>
        <p:nvSpPr>
          <p:cNvPr id="7" name="ZoneTexte 6"/>
          <p:cNvSpPr txBox="1"/>
          <p:nvPr/>
        </p:nvSpPr>
        <p:spPr>
          <a:xfrm>
            <a:off x="2310809" y="5344193"/>
            <a:ext cx="679994" cy="215444"/>
          </a:xfrm>
          <a:prstGeom prst="rect">
            <a:avLst/>
          </a:prstGeom>
          <a:noFill/>
        </p:spPr>
        <p:txBody>
          <a:bodyPr wrap="none" rtlCol="0">
            <a:spAutoFit/>
          </a:bodyPr>
          <a:lstStyle/>
          <a:p>
            <a:r>
              <a:rPr lang="fr-FR" sz="800" i="1" dirty="0">
                <a:latin typeface="Calibri Light" panose="020F0302020204030204" pitchFamily="34" charset="0"/>
                <a:cs typeface="Calibri Light" panose="020F0302020204030204" pitchFamily="34" charset="0"/>
              </a:rPr>
              <a:t>Fascicules©</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405" y="3429453"/>
            <a:ext cx="2454485" cy="1796683"/>
          </a:xfrm>
          <a:prstGeom prst="rect">
            <a:avLst/>
          </a:prstGeom>
        </p:spPr>
      </p:pic>
      <p:sp>
        <p:nvSpPr>
          <p:cNvPr id="9" name="ZoneTexte 8"/>
          <p:cNvSpPr txBox="1"/>
          <p:nvPr/>
        </p:nvSpPr>
        <p:spPr>
          <a:xfrm>
            <a:off x="3309340" y="2906233"/>
            <a:ext cx="2856614" cy="523220"/>
          </a:xfrm>
          <a:prstGeom prst="rect">
            <a:avLst/>
          </a:prstGeom>
          <a:noFill/>
        </p:spPr>
        <p:txBody>
          <a:bodyPr wrap="square" rtlCol="0">
            <a:spAutoFit/>
          </a:bodyPr>
          <a:lstStyle/>
          <a:p>
            <a:pPr algn="ctr"/>
            <a:r>
              <a:rPr lang="fr-FR" sz="1400" dirty="0">
                <a:latin typeface="Calibri Light" panose="020F0302020204030204" pitchFamily="34" charset="0"/>
              </a:rPr>
              <a:t>Triple fracture de la main - radiographie</a:t>
            </a:r>
          </a:p>
        </p:txBody>
      </p:sp>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5643" y="628545"/>
            <a:ext cx="1301854" cy="1887689"/>
          </a:xfrm>
          <a:prstGeom prst="rect">
            <a:avLst/>
          </a:prstGeom>
        </p:spPr>
      </p:pic>
      <p:sp>
        <p:nvSpPr>
          <p:cNvPr id="11" name="ZoneTexte 10"/>
          <p:cNvSpPr txBox="1"/>
          <p:nvPr/>
        </p:nvSpPr>
        <p:spPr>
          <a:xfrm>
            <a:off x="6385788" y="1640007"/>
            <a:ext cx="1319855" cy="954107"/>
          </a:xfrm>
          <a:prstGeom prst="rect">
            <a:avLst/>
          </a:prstGeom>
          <a:noFill/>
        </p:spPr>
        <p:txBody>
          <a:bodyPr wrap="square" rtlCol="0">
            <a:spAutoFit/>
          </a:bodyPr>
          <a:lstStyle/>
          <a:p>
            <a:pPr algn="r"/>
            <a:r>
              <a:rPr lang="fr-FR" sz="1400" dirty="0">
                <a:latin typeface="Calibri Light" panose="020F0302020204030204" pitchFamily="34" charset="0"/>
              </a:rPr>
              <a:t>Tumeur cérébrale – IRM avec produit de contraste</a:t>
            </a:r>
          </a:p>
        </p:txBody>
      </p:sp>
      <p:pic>
        <p:nvPicPr>
          <p:cNvPr id="12" name="Imag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2110" y="2906233"/>
            <a:ext cx="2791486" cy="3895096"/>
          </a:xfrm>
          <a:prstGeom prst="rect">
            <a:avLst/>
          </a:prstGeom>
        </p:spPr>
      </p:pic>
      <p:sp>
        <p:nvSpPr>
          <p:cNvPr id="13" name="ZoneTexte 12"/>
          <p:cNvSpPr txBox="1"/>
          <p:nvPr/>
        </p:nvSpPr>
        <p:spPr>
          <a:xfrm>
            <a:off x="3405608" y="5857332"/>
            <a:ext cx="2856614" cy="523220"/>
          </a:xfrm>
          <a:prstGeom prst="rect">
            <a:avLst/>
          </a:prstGeom>
          <a:noFill/>
        </p:spPr>
        <p:txBody>
          <a:bodyPr wrap="square" rtlCol="0">
            <a:spAutoFit/>
          </a:bodyPr>
          <a:lstStyle/>
          <a:p>
            <a:pPr algn="r"/>
            <a:r>
              <a:rPr lang="fr-FR" sz="1400" dirty="0">
                <a:latin typeface="Calibri Light" panose="020F0302020204030204" pitchFamily="34" charset="0"/>
              </a:rPr>
              <a:t>Activité du cerveau selon l’état de conscience du cerveau – TEP-scan</a:t>
            </a:r>
          </a:p>
        </p:txBody>
      </p:sp>
      <p:sp>
        <p:nvSpPr>
          <p:cNvPr id="14" name="ZoneTexte 13"/>
          <p:cNvSpPr txBox="1"/>
          <p:nvPr/>
        </p:nvSpPr>
        <p:spPr>
          <a:xfrm>
            <a:off x="5398077" y="6613757"/>
            <a:ext cx="914033" cy="215444"/>
          </a:xfrm>
          <a:prstGeom prst="rect">
            <a:avLst/>
          </a:prstGeom>
          <a:noFill/>
        </p:spPr>
        <p:txBody>
          <a:bodyPr wrap="none" rtlCol="0">
            <a:spAutoFit/>
          </a:bodyPr>
          <a:lstStyle/>
          <a:p>
            <a:r>
              <a:rPr lang="fr-FR" sz="800" i="1" dirty="0">
                <a:latin typeface="Calibri Light" panose="020F0302020204030204" pitchFamily="34" charset="0"/>
                <a:cs typeface="Calibri Light" panose="020F0302020204030204" pitchFamily="34" charset="0"/>
              </a:rPr>
              <a:t>Sciences et Avenir</a:t>
            </a:r>
          </a:p>
        </p:txBody>
      </p:sp>
      <p:sp>
        <p:nvSpPr>
          <p:cNvPr id="15" name="Rectangle 14"/>
          <p:cNvSpPr/>
          <p:nvPr/>
        </p:nvSpPr>
        <p:spPr>
          <a:xfrm>
            <a:off x="446859" y="5692261"/>
            <a:ext cx="4572000" cy="307777"/>
          </a:xfrm>
          <a:prstGeom prst="rect">
            <a:avLst/>
          </a:prstGeom>
        </p:spPr>
        <p:txBody>
          <a:bodyPr>
            <a:spAutoFit/>
          </a:bodyPr>
          <a:lstStyle/>
          <a:p>
            <a:r>
              <a:rPr lang="fr-FR" sz="1400" dirty="0" err="1">
                <a:latin typeface="Calibri Light" panose="020F0302020204030204" pitchFamily="34" charset="0"/>
                <a:cs typeface="Calibri Light" panose="020F0302020204030204" pitchFamily="34" charset="0"/>
                <a:hlinkClick r:id="rId6"/>
              </a:rPr>
              <a:t>Coeur</a:t>
            </a:r>
            <a:r>
              <a:rPr lang="fr-FR" sz="1400" dirty="0">
                <a:latin typeface="Calibri Light" panose="020F0302020204030204" pitchFamily="34" charset="0"/>
                <a:cs typeface="Calibri Light" panose="020F0302020204030204" pitchFamily="34" charset="0"/>
                <a:hlinkClick r:id="rId6"/>
              </a:rPr>
              <a:t> qui bat - IRM</a:t>
            </a:r>
            <a:endParaRPr lang="fr-FR" sz="1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0960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16</a:t>
            </a:fld>
            <a:endParaRPr lang="fr-FR">
              <a:solidFill>
                <a:prstClr val="black">
                  <a:tint val="75000"/>
                </a:prstClr>
              </a:solidFill>
            </a:endParaRPr>
          </a:p>
        </p:txBody>
      </p:sp>
      <p:pic>
        <p:nvPicPr>
          <p:cNvPr id="5" name="Image 4"/>
          <p:cNvPicPr>
            <a:picLocks noChangeAspect="1"/>
          </p:cNvPicPr>
          <p:nvPr/>
        </p:nvPicPr>
        <p:blipFill>
          <a:blip r:embed="rId2"/>
          <a:stretch>
            <a:fillRect/>
          </a:stretch>
        </p:blipFill>
        <p:spPr>
          <a:xfrm>
            <a:off x="5436781" y="178807"/>
            <a:ext cx="891102" cy="916746"/>
          </a:xfrm>
          <a:prstGeom prst="rect">
            <a:avLst/>
          </a:prstGeom>
        </p:spPr>
      </p:pic>
      <p:pic>
        <p:nvPicPr>
          <p:cNvPr id="6" name="Image 5"/>
          <p:cNvPicPr>
            <a:picLocks noChangeAspect="1"/>
          </p:cNvPicPr>
          <p:nvPr/>
        </p:nvPicPr>
        <p:blipFill>
          <a:blip r:embed="rId3"/>
          <a:stretch>
            <a:fillRect/>
          </a:stretch>
        </p:blipFill>
        <p:spPr>
          <a:xfrm>
            <a:off x="6420293" y="178807"/>
            <a:ext cx="2606416" cy="2324424"/>
          </a:xfrm>
          <a:prstGeom prst="rect">
            <a:avLst/>
          </a:prstGeom>
        </p:spPr>
      </p:pic>
      <p:sp>
        <p:nvSpPr>
          <p:cNvPr id="7" name="ZoneTexte 6"/>
          <p:cNvSpPr txBox="1"/>
          <p:nvPr/>
        </p:nvSpPr>
        <p:spPr>
          <a:xfrm>
            <a:off x="6673702" y="2503231"/>
            <a:ext cx="2372499" cy="523220"/>
          </a:xfrm>
          <a:prstGeom prst="rect">
            <a:avLst/>
          </a:prstGeom>
          <a:noFill/>
        </p:spPr>
        <p:txBody>
          <a:bodyPr wrap="square" rtlCol="0">
            <a:spAutoFit/>
          </a:bodyPr>
          <a:lstStyle/>
          <a:p>
            <a:r>
              <a:rPr lang="fr-FR" sz="1400" dirty="0">
                <a:latin typeface="Calibri Light" panose="020F0302020204030204" pitchFamily="34" charset="0"/>
              </a:rPr>
              <a:t>Segmentation des contours du cœur à partir d’images IRM</a:t>
            </a:r>
          </a:p>
        </p:txBody>
      </p:sp>
      <p:sp>
        <p:nvSpPr>
          <p:cNvPr id="8" name="Rectangle 7"/>
          <p:cNvSpPr/>
          <p:nvPr/>
        </p:nvSpPr>
        <p:spPr>
          <a:xfrm>
            <a:off x="6673702" y="2974845"/>
            <a:ext cx="2470298" cy="923330"/>
          </a:xfrm>
          <a:prstGeom prst="rect">
            <a:avLst/>
          </a:prstGeom>
        </p:spPr>
        <p:txBody>
          <a:bodyPr wrap="square">
            <a:spAutoFit/>
          </a:bodyPr>
          <a:lstStyle/>
          <a:p>
            <a:r>
              <a:rPr lang="fr-FR" sz="900" i="1" dirty="0">
                <a:latin typeface="Calibri Light" panose="020F0302020204030204" pitchFamily="34" charset="0"/>
                <a:cs typeface="Calibri Light" panose="020F0302020204030204" pitchFamily="34" charset="0"/>
              </a:rPr>
              <a:t>Genet, M. et al. (2015). A </a:t>
            </a:r>
            <a:r>
              <a:rPr lang="fr-FR" sz="900" i="1" dirty="0" err="1">
                <a:latin typeface="Calibri Light" panose="020F0302020204030204" pitchFamily="34" charset="0"/>
                <a:cs typeface="Calibri Light" panose="020F0302020204030204" pitchFamily="34" charset="0"/>
              </a:rPr>
              <a:t>novel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method</a:t>
            </a:r>
            <a:r>
              <a:rPr lang="fr-FR" sz="900" i="1" dirty="0">
                <a:latin typeface="Calibri Light" panose="020F0302020204030204" pitchFamily="34" charset="0"/>
                <a:cs typeface="Calibri Light" panose="020F0302020204030204" pitchFamily="34" charset="0"/>
              </a:rPr>
              <a:t> for </a:t>
            </a:r>
            <a:r>
              <a:rPr lang="fr-FR" sz="900" i="1" dirty="0" err="1">
                <a:latin typeface="Calibri Light" panose="020F0302020204030204" pitchFamily="34" charset="0"/>
                <a:cs typeface="Calibri Light" panose="020F0302020204030204" pitchFamily="34" charset="0"/>
              </a:rPr>
              <a:t>quantifying</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smooth</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regional</a:t>
            </a:r>
            <a:r>
              <a:rPr lang="fr-FR" sz="900" i="1" dirty="0">
                <a:latin typeface="Calibri Light" panose="020F0302020204030204" pitchFamily="34" charset="0"/>
                <a:cs typeface="Calibri Light" panose="020F0302020204030204" pitchFamily="34" charset="0"/>
              </a:rPr>
              <a:t> variations in </a:t>
            </a:r>
            <a:r>
              <a:rPr lang="fr-FR" sz="900" i="1" dirty="0" err="1">
                <a:latin typeface="Calibri Light" panose="020F0302020204030204" pitchFamily="34" charset="0"/>
                <a:cs typeface="Calibri Light" panose="020F0302020204030204" pitchFamily="34" charset="0"/>
              </a:rPr>
              <a:t>myocardial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contractility</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within</a:t>
            </a:r>
            <a:r>
              <a:rPr lang="fr-FR" sz="900" i="1" dirty="0">
                <a:latin typeface="Calibri Light" panose="020F0302020204030204" pitchFamily="34" charset="0"/>
                <a:cs typeface="Calibri Light" panose="020F0302020204030204" pitchFamily="34" charset="0"/>
              </a:rPr>
              <a:t> an </a:t>
            </a:r>
            <a:r>
              <a:rPr lang="fr-FR" sz="900" i="1" dirty="0" err="1">
                <a:latin typeface="Calibri Light" panose="020F0302020204030204" pitchFamily="34" charset="0"/>
                <a:cs typeface="Calibri Light" panose="020F0302020204030204" pitchFamily="34" charset="0"/>
              </a:rPr>
              <a:t>infarcted</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human</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left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ventricle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based</a:t>
            </a:r>
            <a:r>
              <a:rPr lang="fr-FR" sz="900" i="1" dirty="0">
                <a:latin typeface="Calibri Light" panose="020F0302020204030204" pitchFamily="34" charset="0"/>
                <a:cs typeface="Calibri Light" panose="020F0302020204030204" pitchFamily="34" charset="0"/>
              </a:rPr>
              <a:t> on </a:t>
            </a:r>
            <a:r>
              <a:rPr lang="fr-FR" sz="900" i="1" dirty="0" err="1">
                <a:latin typeface="Calibri Light" panose="020F0302020204030204" pitchFamily="34" charset="0"/>
                <a:cs typeface="Calibri Light" panose="020F0302020204030204" pitchFamily="34" charset="0"/>
              </a:rPr>
              <a:t>delay-enhanced</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magnetic</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resonance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imaging</a:t>
            </a:r>
            <a:r>
              <a:rPr lang="fr-FR" sz="900" i="1" dirty="0">
                <a:latin typeface="Calibri Light" panose="020F0302020204030204" pitchFamily="34" charset="0"/>
                <a:cs typeface="Calibri Light" panose="020F0302020204030204" pitchFamily="34" charset="0"/>
              </a:rPr>
              <a:t>. Journal of </a:t>
            </a:r>
            <a:r>
              <a:rPr lang="fr-FR" sz="900" i="1" dirty="0" err="1">
                <a:latin typeface="Calibri Light" panose="020F0302020204030204" pitchFamily="34" charset="0"/>
                <a:cs typeface="Calibri Light" panose="020F0302020204030204" pitchFamily="34" charset="0"/>
              </a:rPr>
              <a:t>biomechanical</a:t>
            </a:r>
            <a:r>
              <a:rPr lang="fr-FR" sz="900" i="1" dirty="0">
                <a:latin typeface="Calibri Light" panose="020F0302020204030204" pitchFamily="34" charset="0"/>
                <a:cs typeface="Calibri Light" panose="020F0302020204030204" pitchFamily="34" charset="0"/>
              </a:rPr>
              <a:t> engineering, 137(8), 081009.</a:t>
            </a:r>
          </a:p>
        </p:txBody>
      </p:sp>
      <p:pic>
        <p:nvPicPr>
          <p:cNvPr id="9" name="Image 8"/>
          <p:cNvPicPr>
            <a:picLocks noChangeAspect="1"/>
          </p:cNvPicPr>
          <p:nvPr/>
        </p:nvPicPr>
        <p:blipFill>
          <a:blip r:embed="rId4"/>
          <a:stretch>
            <a:fillRect/>
          </a:stretch>
        </p:blipFill>
        <p:spPr>
          <a:xfrm>
            <a:off x="4457148" y="4945100"/>
            <a:ext cx="4686852" cy="1430478"/>
          </a:xfrm>
          <a:prstGeom prst="rect">
            <a:avLst/>
          </a:prstGeom>
        </p:spPr>
      </p:pic>
      <p:sp>
        <p:nvSpPr>
          <p:cNvPr id="10" name="ZoneTexte 9"/>
          <p:cNvSpPr txBox="1"/>
          <p:nvPr/>
        </p:nvSpPr>
        <p:spPr>
          <a:xfrm>
            <a:off x="1507165" y="5528685"/>
            <a:ext cx="3044456" cy="523220"/>
          </a:xfrm>
          <a:prstGeom prst="rect">
            <a:avLst/>
          </a:prstGeom>
          <a:noFill/>
        </p:spPr>
        <p:txBody>
          <a:bodyPr wrap="square" rtlCol="0">
            <a:spAutoFit/>
          </a:bodyPr>
          <a:lstStyle/>
          <a:p>
            <a:pPr algn="r"/>
            <a:r>
              <a:rPr lang="fr-FR" sz="1400" dirty="0">
                <a:latin typeface="Calibri Light" panose="020F0302020204030204" pitchFamily="34" charset="0"/>
              </a:rPr>
              <a:t>Recalage de la géométrie du cœur avec régularisation mécanique</a:t>
            </a:r>
          </a:p>
        </p:txBody>
      </p:sp>
      <p:sp>
        <p:nvSpPr>
          <p:cNvPr id="11" name="Rectangle 10"/>
          <p:cNvSpPr/>
          <p:nvPr/>
        </p:nvSpPr>
        <p:spPr>
          <a:xfrm>
            <a:off x="1043043" y="6051905"/>
            <a:ext cx="3717851" cy="646331"/>
          </a:xfrm>
          <a:prstGeom prst="rect">
            <a:avLst/>
          </a:prstGeom>
        </p:spPr>
        <p:txBody>
          <a:bodyPr wrap="square">
            <a:spAutoFit/>
          </a:bodyPr>
          <a:lstStyle/>
          <a:p>
            <a:pPr algn="r"/>
            <a:r>
              <a:rPr lang="en-US" sz="900" dirty="0">
                <a:latin typeface="Calibri Light" panose="020F0302020204030204" pitchFamily="34" charset="0"/>
                <a:cs typeface="Calibri Light" panose="020F0302020204030204" pitchFamily="34" charset="0"/>
              </a:rPr>
              <a:t>Martin Genet, </a:t>
            </a:r>
            <a:r>
              <a:rPr lang="en-US" sz="900" dirty="0" err="1">
                <a:latin typeface="Calibri Light" panose="020F0302020204030204" pitchFamily="34" charset="0"/>
                <a:cs typeface="Calibri Light" panose="020F0302020204030204" pitchFamily="34" charset="0"/>
              </a:rPr>
              <a:t>Lik</a:t>
            </a:r>
            <a:r>
              <a:rPr lang="en-US" sz="900" dirty="0">
                <a:latin typeface="Calibri Light" panose="020F0302020204030204" pitchFamily="34" charset="0"/>
                <a:cs typeface="Calibri Light" panose="020F0302020204030204" pitchFamily="34" charset="0"/>
              </a:rPr>
              <a:t> </a:t>
            </a:r>
            <a:r>
              <a:rPr lang="en-US" sz="900" dirty="0" err="1">
                <a:latin typeface="Calibri Light" panose="020F0302020204030204" pitchFamily="34" charset="0"/>
                <a:cs typeface="Calibri Light" panose="020F0302020204030204" pitchFamily="34" charset="0"/>
              </a:rPr>
              <a:t>Chuan</a:t>
            </a:r>
            <a:r>
              <a:rPr lang="en-US" sz="900" dirty="0">
                <a:latin typeface="Calibri Light" panose="020F0302020204030204" pitchFamily="34" charset="0"/>
                <a:cs typeface="Calibri Light" panose="020F0302020204030204" pitchFamily="34" charset="0"/>
              </a:rPr>
              <a:t> Lee, Sebastian </a:t>
            </a:r>
            <a:r>
              <a:rPr lang="en-US" sz="900" dirty="0" err="1">
                <a:latin typeface="Calibri Light" panose="020F0302020204030204" pitchFamily="34" charset="0"/>
                <a:cs typeface="Calibri Light" panose="020F0302020204030204" pitchFamily="34" charset="0"/>
              </a:rPr>
              <a:t>Kozerke</a:t>
            </a:r>
            <a:r>
              <a:rPr lang="en-US" sz="900" dirty="0">
                <a:latin typeface="Calibri Light" panose="020F0302020204030204" pitchFamily="34" charset="0"/>
                <a:cs typeface="Calibri Light" panose="020F0302020204030204" pitchFamily="34" charset="0"/>
              </a:rPr>
              <a:t>. A continuum finite strain formulation of the </a:t>
            </a:r>
            <a:r>
              <a:rPr lang="fr-FR" sz="900" dirty="0" err="1">
                <a:latin typeface="Calibri Light" panose="020F0302020204030204" pitchFamily="34" charset="0"/>
                <a:cs typeface="Calibri Light" panose="020F0302020204030204" pitchFamily="34" charset="0"/>
              </a:rPr>
              <a:t>equilibrium</a:t>
            </a:r>
            <a:r>
              <a:rPr lang="fr-FR" sz="900" dirty="0">
                <a:latin typeface="Calibri Light" panose="020F0302020204030204" pitchFamily="34" charset="0"/>
                <a:cs typeface="Calibri Light" panose="020F0302020204030204" pitchFamily="34" charset="0"/>
              </a:rPr>
              <a:t> gap </a:t>
            </a:r>
            <a:r>
              <a:rPr lang="fr-FR" sz="900" dirty="0" err="1">
                <a:latin typeface="Calibri Light" panose="020F0302020204030204" pitchFamily="34" charset="0"/>
                <a:cs typeface="Calibri Light" panose="020F0302020204030204" pitchFamily="34" charset="0"/>
              </a:rPr>
              <a:t>regularizer</a:t>
            </a:r>
            <a:r>
              <a:rPr lang="fr-FR" sz="900" dirty="0">
                <a:latin typeface="Calibri Light" panose="020F0302020204030204" pitchFamily="34" charset="0"/>
                <a:cs typeface="Calibri Light" panose="020F0302020204030204" pitchFamily="34" charset="0"/>
              </a:rPr>
              <a:t> for </a:t>
            </a:r>
            <a:r>
              <a:rPr lang="fr-FR" sz="900" dirty="0" err="1">
                <a:latin typeface="Calibri Light" panose="020F0302020204030204" pitchFamily="34" charset="0"/>
                <a:cs typeface="Calibri Light" panose="020F0302020204030204" pitchFamily="34" charset="0"/>
              </a:rPr>
              <a:t>finite</a:t>
            </a:r>
            <a:r>
              <a:rPr lang="fr-FR" sz="900" dirty="0">
                <a:latin typeface="Calibri Light" panose="020F0302020204030204" pitchFamily="34" charset="0"/>
                <a:cs typeface="Calibri Light" panose="020F0302020204030204" pitchFamily="34" charset="0"/>
              </a:rPr>
              <a:t> </a:t>
            </a:r>
            <a:r>
              <a:rPr lang="fr-FR" sz="900" dirty="0" err="1">
                <a:latin typeface="Calibri Light" panose="020F0302020204030204" pitchFamily="34" charset="0"/>
                <a:cs typeface="Calibri Light" panose="020F0302020204030204" pitchFamily="34" charset="0"/>
              </a:rPr>
              <a:t>element</a:t>
            </a:r>
            <a:r>
              <a:rPr lang="fr-FR" sz="900" dirty="0">
                <a:latin typeface="Calibri Light" panose="020F0302020204030204" pitchFamily="34" charset="0"/>
                <a:cs typeface="Calibri Light" panose="020F0302020204030204" pitchFamily="34" charset="0"/>
              </a:rPr>
              <a:t> image </a:t>
            </a:r>
            <a:r>
              <a:rPr lang="fr-FR" sz="900" dirty="0" err="1">
                <a:latin typeface="Calibri Light" panose="020F0302020204030204" pitchFamily="34" charset="0"/>
                <a:cs typeface="Calibri Light" panose="020F0302020204030204" pitchFamily="34" charset="0"/>
              </a:rPr>
              <a:t>correlation</a:t>
            </a:r>
            <a:r>
              <a:rPr lang="fr-FR" sz="900" dirty="0">
                <a:latin typeface="Calibri Light" panose="020F0302020204030204" pitchFamily="34" charset="0"/>
                <a:cs typeface="Calibri Light" panose="020F0302020204030204" pitchFamily="34" charset="0"/>
              </a:rPr>
              <a:t>. 13e Colloque National en Calcul des Structures, May 2017, Giens, Var, France.</a:t>
            </a:r>
          </a:p>
        </p:txBody>
      </p:sp>
      <p:pic>
        <p:nvPicPr>
          <p:cNvPr id="12" name="Image 11"/>
          <p:cNvPicPr>
            <a:picLocks noChangeAspect="1"/>
          </p:cNvPicPr>
          <p:nvPr/>
        </p:nvPicPr>
        <p:blipFill>
          <a:blip r:embed="rId5"/>
          <a:stretch>
            <a:fillRect/>
          </a:stretch>
        </p:blipFill>
        <p:spPr>
          <a:xfrm>
            <a:off x="0" y="3544186"/>
            <a:ext cx="2704157" cy="1890618"/>
          </a:xfrm>
          <a:prstGeom prst="rect">
            <a:avLst/>
          </a:prstGeom>
        </p:spPr>
      </p:pic>
      <p:sp>
        <p:nvSpPr>
          <p:cNvPr id="4" name="Espace réservé du contenu 3"/>
          <p:cNvSpPr>
            <a:spLocks noGrp="1"/>
          </p:cNvSpPr>
          <p:nvPr>
            <p:ph sz="quarter" idx="12"/>
          </p:nvPr>
        </p:nvSpPr>
        <p:spPr>
          <a:xfrm>
            <a:off x="457200" y="1016000"/>
            <a:ext cx="5943600" cy="5130800"/>
          </a:xfrm>
        </p:spPr>
        <p:txBody>
          <a:bodyPr/>
          <a:lstStyle/>
          <a:p>
            <a:r>
              <a:rPr lang="fr-FR" dirty="0"/>
              <a:t>Possibilité d’utiliser ces images de façon plus riche :</a:t>
            </a:r>
          </a:p>
          <a:p>
            <a:pPr lvl="1"/>
            <a:r>
              <a:rPr lang="fr-FR" dirty="0"/>
              <a:t>Extraire plus d’informations par le traitement d’images (dont Intelligence Artificielle) : </a:t>
            </a:r>
          </a:p>
          <a:p>
            <a:pPr lvl="2"/>
            <a:r>
              <a:rPr lang="fr-FR" dirty="0"/>
              <a:t>Mesure de déplacements : évaluation de mobilités, de vitesses, de croissance</a:t>
            </a:r>
          </a:p>
          <a:p>
            <a:pPr lvl="2"/>
            <a:r>
              <a:rPr lang="fr-FR" dirty="0"/>
              <a:t>Mesure de propriétés mécaniques, en apportant de la connaissance au traitement d’image (</a:t>
            </a:r>
            <a:r>
              <a:rPr lang="fr-FR" dirty="0" err="1"/>
              <a:t>cf</a:t>
            </a:r>
            <a:r>
              <a:rPr lang="fr-FR" dirty="0"/>
              <a:t> </a:t>
            </a:r>
            <a:r>
              <a:rPr lang="fr-FR" dirty="0" err="1"/>
              <a:t>élastographie</a:t>
            </a:r>
            <a:r>
              <a:rPr lang="fr-FR" dirty="0"/>
              <a:t> avec modèle élastique linéaire)</a:t>
            </a:r>
          </a:p>
          <a:p>
            <a:pPr marL="271463" lvl="1" indent="0">
              <a:buNone/>
            </a:pPr>
            <a:endParaRPr lang="fr-FR" dirty="0"/>
          </a:p>
          <a:p>
            <a:pPr marL="0" indent="0">
              <a:buNone/>
            </a:pPr>
            <a:endParaRPr lang="fr-FR" dirty="0"/>
          </a:p>
        </p:txBody>
      </p:sp>
      <p:sp>
        <p:nvSpPr>
          <p:cNvPr id="13" name="ZoneTexte 12"/>
          <p:cNvSpPr txBox="1"/>
          <p:nvPr/>
        </p:nvSpPr>
        <p:spPr>
          <a:xfrm>
            <a:off x="2644653" y="3799273"/>
            <a:ext cx="2372499" cy="954107"/>
          </a:xfrm>
          <a:prstGeom prst="rect">
            <a:avLst/>
          </a:prstGeom>
          <a:noFill/>
        </p:spPr>
        <p:txBody>
          <a:bodyPr wrap="square" rtlCol="0">
            <a:spAutoFit/>
          </a:bodyPr>
          <a:lstStyle/>
          <a:p>
            <a:r>
              <a:rPr lang="fr-FR" sz="1400" dirty="0">
                <a:latin typeface="Calibri Light" panose="020F0302020204030204" pitchFamily="34" charset="0"/>
              </a:rPr>
              <a:t>Traitement d’images scanner-TEP par apprentissage pour une meilleure détection des lymphomes</a:t>
            </a:r>
          </a:p>
        </p:txBody>
      </p:sp>
      <p:sp>
        <p:nvSpPr>
          <p:cNvPr id="14" name="Rectangle 13"/>
          <p:cNvSpPr/>
          <p:nvPr/>
        </p:nvSpPr>
        <p:spPr>
          <a:xfrm>
            <a:off x="2673754" y="4837759"/>
            <a:ext cx="2470298" cy="230832"/>
          </a:xfrm>
          <a:prstGeom prst="rect">
            <a:avLst/>
          </a:prstGeom>
        </p:spPr>
        <p:txBody>
          <a:bodyPr wrap="square">
            <a:spAutoFit/>
          </a:bodyPr>
          <a:lstStyle/>
          <a:p>
            <a:r>
              <a:rPr lang="fr-FR" sz="900" i="1" dirty="0">
                <a:latin typeface="Calibri Light" panose="020F0302020204030204" pitchFamily="34" charset="0"/>
                <a:cs typeface="Calibri Light" panose="020F0302020204030204" pitchFamily="34" charset="0"/>
              </a:rPr>
              <a:t>CREATIS</a:t>
            </a:r>
          </a:p>
        </p:txBody>
      </p:sp>
      <p:sp>
        <p:nvSpPr>
          <p:cNvPr id="15" name="ZoneTexte 14"/>
          <p:cNvSpPr txBox="1"/>
          <p:nvPr/>
        </p:nvSpPr>
        <p:spPr>
          <a:xfrm>
            <a:off x="5144053" y="4193062"/>
            <a:ext cx="3542748" cy="369332"/>
          </a:xfrm>
          <a:prstGeom prst="rect">
            <a:avLst/>
          </a:prstGeom>
          <a:noFill/>
        </p:spPr>
        <p:txBody>
          <a:bodyPr wrap="square" rtlCol="0">
            <a:spAutoFit/>
          </a:bodyPr>
          <a:lstStyle/>
          <a:p>
            <a:r>
              <a:rPr lang="fr-FR" b="1" dirty="0">
                <a:solidFill>
                  <a:srgbClr val="FF0000"/>
                </a:solidFill>
                <a:latin typeface="Calibri Light" panose="020F0302020204030204" pitchFamily="34" charset="0"/>
              </a:rPr>
              <a:t>Utilisation quantitative des images !</a:t>
            </a:r>
          </a:p>
        </p:txBody>
      </p:sp>
    </p:spTree>
    <p:extLst>
      <p:ext uri="{BB962C8B-B14F-4D97-AF65-F5344CB8AC3E}">
        <p14:creationId xmlns:p14="http://schemas.microsoft.com/office/powerpoint/2010/main" val="1261017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p:cNvPicPr>
            <a:picLocks noChangeAspect="1"/>
          </p:cNvPicPr>
          <p:nvPr/>
        </p:nvPicPr>
        <p:blipFill>
          <a:blip r:embed="rId2"/>
          <a:stretch>
            <a:fillRect/>
          </a:stretch>
        </p:blipFill>
        <p:spPr>
          <a:xfrm>
            <a:off x="4572000" y="87285"/>
            <a:ext cx="3076238" cy="1237568"/>
          </a:xfrm>
          <a:prstGeom prst="rect">
            <a:avLst/>
          </a:prstGeom>
        </p:spPr>
      </p:pic>
      <p:sp>
        <p:nvSpPr>
          <p:cNvPr id="2" name="Titre 1"/>
          <p:cNvSpPr>
            <a:spLocks noGrp="1"/>
          </p:cNvSpPr>
          <p:nvPr>
            <p:ph type="title"/>
          </p:nvPr>
        </p:nvSpPr>
        <p:spPr/>
        <p:txBody>
          <a:bodyPr/>
          <a:lstStyle/>
          <a:p>
            <a:r>
              <a:rPr lang="fr-FR" dirty="0"/>
              <a:t>Contexte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17</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4223084" cy="5130800"/>
          </a:xfrm>
        </p:spPr>
        <p:txBody>
          <a:bodyPr/>
          <a:lstStyle/>
          <a:p>
            <a:r>
              <a:rPr lang="fr-FR" dirty="0"/>
              <a:t>Possibilité d’utiliser ces images de façon plus riche :</a:t>
            </a:r>
          </a:p>
          <a:p>
            <a:pPr lvl="1"/>
            <a:r>
              <a:rPr lang="fr-FR" dirty="0"/>
              <a:t>Utiliser les images pour construire des modèles grâce à la segmentation /reconstruction : </a:t>
            </a:r>
            <a:r>
              <a:rPr lang="fr-FR" b="1" dirty="0"/>
              <a:t>explorer ce que les images ne disent pas </a:t>
            </a:r>
            <a:r>
              <a:rPr lang="fr-FR" dirty="0"/>
              <a:t>(phénomènes non imagés, contraintes, </a:t>
            </a:r>
            <a:r>
              <a:rPr lang="fr-FR" dirty="0" err="1"/>
              <a:t>etc</a:t>
            </a:r>
            <a:r>
              <a:rPr lang="fr-FR" dirty="0"/>
              <a:t>)</a:t>
            </a:r>
          </a:p>
        </p:txBody>
      </p:sp>
      <p:grpSp>
        <p:nvGrpSpPr>
          <p:cNvPr id="5" name="Groupe 4"/>
          <p:cNvGrpSpPr/>
          <p:nvPr/>
        </p:nvGrpSpPr>
        <p:grpSpPr>
          <a:xfrm>
            <a:off x="6524966" y="2865127"/>
            <a:ext cx="2524416" cy="2892866"/>
            <a:chOff x="4209207" y="2576221"/>
            <a:chExt cx="3166809" cy="3629020"/>
          </a:xfrm>
        </p:grpSpPr>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l="26880" r="24815"/>
            <a:stretch/>
          </p:blipFill>
          <p:spPr>
            <a:xfrm>
              <a:off x="4209207" y="2576221"/>
              <a:ext cx="2158411" cy="3600000"/>
            </a:xfrm>
            <a:prstGeom prst="rect">
              <a:avLst/>
            </a:prstGeom>
          </p:spPr>
        </p:pic>
        <p:pic>
          <p:nvPicPr>
            <p:cNvPr id="7" name="Image 6"/>
            <p:cNvPicPr>
              <a:picLocks noChangeAspect="1"/>
            </p:cNvPicPr>
            <p:nvPr/>
          </p:nvPicPr>
          <p:blipFill rotWithShape="1">
            <a:blip r:embed="rId4" cstate="print">
              <a:extLst>
                <a:ext uri="{28A0092B-C50C-407E-A947-70E740481C1C}">
                  <a14:useLocalDpi xmlns:a14="http://schemas.microsoft.com/office/drawing/2010/main" val="0"/>
                </a:ext>
              </a:extLst>
            </a:blip>
            <a:srcRect l="37705" r="36834"/>
            <a:stretch/>
          </p:blipFill>
          <p:spPr>
            <a:xfrm>
              <a:off x="6238330" y="2605241"/>
              <a:ext cx="1137686" cy="3600000"/>
            </a:xfrm>
            <a:prstGeom prst="rect">
              <a:avLst/>
            </a:prstGeom>
          </p:spPr>
        </p:pic>
      </p:grpSp>
      <p:grpSp>
        <p:nvGrpSpPr>
          <p:cNvPr id="8" name="Groupe 7"/>
          <p:cNvGrpSpPr/>
          <p:nvPr/>
        </p:nvGrpSpPr>
        <p:grpSpPr>
          <a:xfrm>
            <a:off x="5968023" y="1976007"/>
            <a:ext cx="873996" cy="1568686"/>
            <a:chOff x="7836418" y="1246404"/>
            <a:chExt cx="1249619" cy="2242870"/>
          </a:xfrm>
        </p:grpSpPr>
        <p:sp>
          <p:nvSpPr>
            <p:cNvPr id="9" name="Rectangle 8"/>
            <p:cNvSpPr/>
            <p:nvPr/>
          </p:nvSpPr>
          <p:spPr>
            <a:xfrm>
              <a:off x="7836418" y="1246404"/>
              <a:ext cx="1249619" cy="41257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latin typeface="Arial" panose="020B0604020202020204" pitchFamily="34" charset="0"/>
                  <a:cs typeface="Arial" panose="020B0604020202020204" pitchFamily="34" charset="0"/>
                </a:rPr>
                <a:t>Preoperative CT-scan</a:t>
              </a:r>
            </a:p>
          </p:txBody>
        </p:sp>
        <p:pic>
          <p:nvPicPr>
            <p:cNvPr id="10" name="Picture 6" descr="C:\Users\Juliette\Desktop\scan.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936" r="26760" b="10450"/>
            <a:stretch/>
          </p:blipFill>
          <p:spPr bwMode="auto">
            <a:xfrm>
              <a:off x="7860467" y="1743366"/>
              <a:ext cx="1121039" cy="1745908"/>
            </a:xfrm>
            <a:prstGeom prst="rect">
              <a:avLst/>
            </a:prstGeom>
            <a:noFill/>
            <a:extLst>
              <a:ext uri="{909E8E84-426E-40dd-AFC4-6F175D3DCCD1}">
                <a14:hiddenFill xmlns="" xmlns:a14="http://schemas.microsoft.com/office/drawing/2010/main">
                  <a:solidFill>
                    <a:srgbClr val="FFFFFF"/>
                  </a:solidFill>
                </a14:hiddenFill>
              </a:ext>
            </a:extLst>
          </p:spPr>
        </p:pic>
      </p:grpSp>
      <p:cxnSp>
        <p:nvCxnSpPr>
          <p:cNvPr id="12" name="Connecteur droit avec flèche 11"/>
          <p:cNvCxnSpPr/>
          <p:nvPr/>
        </p:nvCxnSpPr>
        <p:spPr>
          <a:xfrm>
            <a:off x="6556664" y="2924025"/>
            <a:ext cx="673768" cy="46631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3" name="ZoneTexte 12"/>
          <p:cNvSpPr txBox="1"/>
          <p:nvPr/>
        </p:nvSpPr>
        <p:spPr>
          <a:xfrm>
            <a:off x="7302141" y="429850"/>
            <a:ext cx="1938506" cy="738664"/>
          </a:xfrm>
          <a:prstGeom prst="rect">
            <a:avLst/>
          </a:prstGeom>
          <a:noFill/>
        </p:spPr>
        <p:txBody>
          <a:bodyPr wrap="square" rtlCol="0">
            <a:spAutoFit/>
          </a:bodyPr>
          <a:lstStyle/>
          <a:p>
            <a:r>
              <a:rPr lang="fr-FR" sz="1400" dirty="0">
                <a:latin typeface="Calibri Light" panose="020F0302020204030204" pitchFamily="34" charset="0"/>
              </a:rPr>
              <a:t>Observation du </a:t>
            </a:r>
            <a:r>
              <a:rPr lang="fr-FR" sz="1400" dirty="0" err="1">
                <a:latin typeface="Calibri Light" panose="020F0302020204030204" pitchFamily="34" charset="0"/>
              </a:rPr>
              <a:t>brain</a:t>
            </a:r>
            <a:r>
              <a:rPr lang="fr-FR" sz="1400" dirty="0">
                <a:latin typeface="Calibri Light" panose="020F0302020204030204" pitchFamily="34" charset="0"/>
              </a:rPr>
              <a:t> shift et modélisation patient-spécifique</a:t>
            </a:r>
          </a:p>
        </p:txBody>
      </p:sp>
      <p:sp>
        <p:nvSpPr>
          <p:cNvPr id="14" name="ZoneTexte 13"/>
          <p:cNvSpPr txBox="1"/>
          <p:nvPr/>
        </p:nvSpPr>
        <p:spPr>
          <a:xfrm>
            <a:off x="6127416" y="3611179"/>
            <a:ext cx="2298032" cy="230832"/>
          </a:xfrm>
          <a:prstGeom prst="rect">
            <a:avLst/>
          </a:prstGeom>
          <a:noFill/>
        </p:spPr>
        <p:txBody>
          <a:bodyPr wrap="square" rtlCol="0">
            <a:spAutoFit/>
          </a:bodyPr>
          <a:lstStyle/>
          <a:p>
            <a:r>
              <a:rPr lang="fr-FR" sz="900" i="1" dirty="0">
                <a:latin typeface="Calibri Light" panose="020F0302020204030204" pitchFamily="34" charset="0"/>
              </a:rPr>
              <a:t>Thèse Juliette Gindre</a:t>
            </a:r>
          </a:p>
        </p:txBody>
      </p:sp>
      <p:pic>
        <p:nvPicPr>
          <p:cNvPr id="15" name="Image 14"/>
          <p:cNvPicPr>
            <a:picLocks noChangeAspect="1"/>
          </p:cNvPicPr>
          <p:nvPr/>
        </p:nvPicPr>
        <p:blipFill>
          <a:blip r:embed="rId6"/>
          <a:stretch>
            <a:fillRect/>
          </a:stretch>
        </p:blipFill>
        <p:spPr>
          <a:xfrm>
            <a:off x="44241" y="4021841"/>
            <a:ext cx="6240835" cy="2111421"/>
          </a:xfrm>
          <a:prstGeom prst="rect">
            <a:avLst/>
          </a:prstGeom>
        </p:spPr>
      </p:pic>
      <p:sp>
        <p:nvSpPr>
          <p:cNvPr id="16" name="Rectangle 15"/>
          <p:cNvSpPr/>
          <p:nvPr/>
        </p:nvSpPr>
        <p:spPr>
          <a:xfrm>
            <a:off x="0" y="6073680"/>
            <a:ext cx="6556664" cy="507831"/>
          </a:xfrm>
          <a:prstGeom prst="rect">
            <a:avLst/>
          </a:prstGeom>
        </p:spPr>
        <p:txBody>
          <a:bodyPr wrap="square">
            <a:spAutoFit/>
          </a:bodyPr>
          <a:lstStyle/>
          <a:p>
            <a:r>
              <a:rPr lang="fr-FR" sz="900" i="1" dirty="0" err="1">
                <a:latin typeface="Calibri Light" panose="020F0302020204030204" pitchFamily="34" charset="0"/>
                <a:cs typeface="Calibri Light" panose="020F0302020204030204" pitchFamily="34" charset="0"/>
              </a:rPr>
              <a:t>Jonkers</a:t>
            </a:r>
            <a:r>
              <a:rPr lang="fr-FR" sz="900" i="1" dirty="0">
                <a:latin typeface="Calibri Light" panose="020F0302020204030204" pitchFamily="34" charset="0"/>
                <a:cs typeface="Calibri Light" panose="020F0302020204030204" pitchFamily="34" charset="0"/>
              </a:rPr>
              <a:t>, I., </a:t>
            </a:r>
            <a:r>
              <a:rPr lang="fr-FR" sz="900" i="1" dirty="0" err="1">
                <a:latin typeface="Calibri Light" panose="020F0302020204030204" pitchFamily="34" charset="0"/>
                <a:cs typeface="Calibri Light" panose="020F0302020204030204" pitchFamily="34" charset="0"/>
              </a:rPr>
              <a:t>Sauwen</a:t>
            </a:r>
            <a:r>
              <a:rPr lang="fr-FR" sz="900" i="1" dirty="0">
                <a:latin typeface="Calibri Light" panose="020F0302020204030204" pitchFamily="34" charset="0"/>
                <a:cs typeface="Calibri Light" panose="020F0302020204030204" pitchFamily="34" charset="0"/>
              </a:rPr>
              <a:t>, N., </a:t>
            </a:r>
            <a:r>
              <a:rPr lang="fr-FR" sz="900" i="1" dirty="0" err="1">
                <a:latin typeface="Calibri Light" panose="020F0302020204030204" pitchFamily="34" charset="0"/>
                <a:cs typeface="Calibri Light" panose="020F0302020204030204" pitchFamily="34" charset="0"/>
              </a:rPr>
              <a:t>Lenaerts</a:t>
            </a:r>
            <a:r>
              <a:rPr lang="fr-FR" sz="900" i="1" dirty="0">
                <a:latin typeface="Calibri Light" panose="020F0302020204030204" pitchFamily="34" charset="0"/>
                <a:cs typeface="Calibri Light" panose="020F0302020204030204" pitchFamily="34" charset="0"/>
              </a:rPr>
              <a:t>, G., </a:t>
            </a:r>
            <a:r>
              <a:rPr lang="fr-FR" sz="900" i="1" dirty="0" err="1">
                <a:latin typeface="Calibri Light" panose="020F0302020204030204" pitchFamily="34" charset="0"/>
                <a:cs typeface="Calibri Light" panose="020F0302020204030204" pitchFamily="34" charset="0"/>
              </a:rPr>
              <a:t>Mulier</a:t>
            </a:r>
            <a:r>
              <a:rPr lang="fr-FR" sz="900" i="1" dirty="0">
                <a:latin typeface="Calibri Light" panose="020F0302020204030204" pitchFamily="34" charset="0"/>
                <a:cs typeface="Calibri Light" panose="020F0302020204030204" pitchFamily="34" charset="0"/>
              </a:rPr>
              <a:t>, M., Van der </a:t>
            </a:r>
            <a:r>
              <a:rPr lang="fr-FR" sz="900" i="1" dirty="0" err="1">
                <a:latin typeface="Calibri Light" panose="020F0302020204030204" pitchFamily="34" charset="0"/>
                <a:cs typeface="Calibri Light" panose="020F0302020204030204" pitchFamily="34" charset="0"/>
              </a:rPr>
              <a:t>Perre</a:t>
            </a:r>
            <a:r>
              <a:rPr lang="fr-FR" sz="900" i="1" dirty="0">
                <a:latin typeface="Calibri Light" panose="020F0302020204030204" pitchFamily="34" charset="0"/>
                <a:cs typeface="Calibri Light" panose="020F0302020204030204" pitchFamily="34" charset="0"/>
              </a:rPr>
              <a:t>, G., &amp; </a:t>
            </a:r>
            <a:r>
              <a:rPr lang="fr-FR" sz="900" i="1" dirty="0" err="1">
                <a:latin typeface="Calibri Light" panose="020F0302020204030204" pitchFamily="34" charset="0"/>
                <a:cs typeface="Calibri Light" panose="020F0302020204030204" pitchFamily="34" charset="0"/>
              </a:rPr>
              <a:t>Jaecques</a:t>
            </a:r>
            <a:r>
              <a:rPr lang="fr-FR" sz="900" i="1" dirty="0">
                <a:latin typeface="Calibri Light" panose="020F0302020204030204" pitchFamily="34" charset="0"/>
                <a:cs typeface="Calibri Light" panose="020F0302020204030204" pitchFamily="34" charset="0"/>
              </a:rPr>
              <a:t>, S. (2008). Relation </a:t>
            </a:r>
            <a:r>
              <a:rPr lang="fr-FR" sz="900" i="1" dirty="0" err="1">
                <a:latin typeface="Calibri Light" panose="020F0302020204030204" pitchFamily="34" charset="0"/>
                <a:cs typeface="Calibri Light" panose="020F0302020204030204" pitchFamily="34" charset="0"/>
              </a:rPr>
              <a:t>between</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subject-specific</a:t>
            </a:r>
            <a:r>
              <a:rPr lang="fr-FR" sz="900" i="1" dirty="0">
                <a:latin typeface="Calibri Light" panose="020F0302020204030204" pitchFamily="34" charset="0"/>
                <a:cs typeface="Calibri Light" panose="020F0302020204030204" pitchFamily="34" charset="0"/>
              </a:rPr>
              <a:t> hip joint </a:t>
            </a:r>
            <a:r>
              <a:rPr lang="fr-FR" sz="900" i="1" dirty="0" err="1">
                <a:latin typeface="Calibri Light" panose="020F0302020204030204" pitchFamily="34" charset="0"/>
                <a:cs typeface="Calibri Light" panose="020F0302020204030204" pitchFamily="34" charset="0"/>
              </a:rPr>
              <a:t>loading</a:t>
            </a:r>
            <a:r>
              <a:rPr lang="fr-FR" sz="900" i="1" dirty="0">
                <a:latin typeface="Calibri Light" panose="020F0302020204030204" pitchFamily="34" charset="0"/>
                <a:cs typeface="Calibri Light" panose="020F0302020204030204" pitchFamily="34" charset="0"/>
              </a:rPr>
              <a:t>, stress distribution in the proximal </a:t>
            </a:r>
            <a:r>
              <a:rPr lang="fr-FR" sz="900" i="1" dirty="0" err="1">
                <a:latin typeface="Calibri Light" panose="020F0302020204030204" pitchFamily="34" charset="0"/>
                <a:cs typeface="Calibri Light" panose="020F0302020204030204" pitchFamily="34" charset="0"/>
              </a:rPr>
              <a:t>femur</a:t>
            </a:r>
            <a:r>
              <a:rPr lang="fr-FR" sz="900" i="1" dirty="0">
                <a:latin typeface="Calibri Light" panose="020F0302020204030204" pitchFamily="34" charset="0"/>
                <a:cs typeface="Calibri Light" panose="020F0302020204030204" pitchFamily="34" charset="0"/>
              </a:rPr>
              <a:t> and </a:t>
            </a:r>
            <a:r>
              <a:rPr lang="fr-FR" sz="900" i="1" dirty="0" err="1">
                <a:latin typeface="Calibri Light" panose="020F0302020204030204" pitchFamily="34" charset="0"/>
                <a:cs typeface="Calibri Light" panose="020F0302020204030204" pitchFamily="34" charset="0"/>
              </a:rPr>
              <a:t>bone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mineral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density</a:t>
            </a:r>
            <a:r>
              <a:rPr lang="fr-FR" sz="900" i="1" dirty="0">
                <a:latin typeface="Calibri Light" panose="020F0302020204030204" pitchFamily="34" charset="0"/>
                <a:cs typeface="Calibri Light" panose="020F0302020204030204" pitchFamily="34" charset="0"/>
              </a:rPr>
              <a:t> changes </a:t>
            </a:r>
            <a:r>
              <a:rPr lang="fr-FR" sz="900" i="1" dirty="0" err="1">
                <a:latin typeface="Calibri Light" panose="020F0302020204030204" pitchFamily="34" charset="0"/>
                <a:cs typeface="Calibri Light" panose="020F0302020204030204" pitchFamily="34" charset="0"/>
              </a:rPr>
              <a:t>after</a:t>
            </a:r>
            <a:r>
              <a:rPr lang="fr-FR" sz="900" i="1" dirty="0">
                <a:latin typeface="Calibri Light" panose="020F0302020204030204" pitchFamily="34" charset="0"/>
                <a:cs typeface="Calibri Light" panose="020F0302020204030204" pitchFamily="34" charset="0"/>
              </a:rPr>
              <a:t> total hip replacement. Journal of </a:t>
            </a:r>
            <a:r>
              <a:rPr lang="fr-FR" sz="900" i="1" dirty="0" err="1">
                <a:latin typeface="Calibri Light" panose="020F0302020204030204" pitchFamily="34" charset="0"/>
                <a:cs typeface="Calibri Light" panose="020F0302020204030204" pitchFamily="34" charset="0"/>
              </a:rPr>
              <a:t>biomechanics</a:t>
            </a:r>
            <a:r>
              <a:rPr lang="fr-FR" sz="900" i="1" dirty="0">
                <a:latin typeface="Calibri Light" panose="020F0302020204030204" pitchFamily="34" charset="0"/>
                <a:cs typeface="Calibri Light" panose="020F0302020204030204" pitchFamily="34" charset="0"/>
              </a:rPr>
              <a:t>, 41(16), 3405-3413.</a:t>
            </a:r>
          </a:p>
        </p:txBody>
      </p:sp>
      <p:sp>
        <p:nvSpPr>
          <p:cNvPr id="17" name="ZoneTexte 16"/>
          <p:cNvSpPr txBox="1"/>
          <p:nvPr/>
        </p:nvSpPr>
        <p:spPr>
          <a:xfrm>
            <a:off x="44241" y="3776714"/>
            <a:ext cx="6211848" cy="307777"/>
          </a:xfrm>
          <a:prstGeom prst="rect">
            <a:avLst/>
          </a:prstGeom>
          <a:noFill/>
        </p:spPr>
        <p:txBody>
          <a:bodyPr wrap="square" rtlCol="0">
            <a:spAutoFit/>
          </a:bodyPr>
          <a:lstStyle/>
          <a:p>
            <a:r>
              <a:rPr lang="fr-FR" sz="1400" dirty="0">
                <a:latin typeface="Calibri Light" panose="020F0302020204030204" pitchFamily="34" charset="0"/>
              </a:rPr>
              <a:t>Simulation patient-spécifique de la distribution des contraintes dans l’os</a:t>
            </a:r>
          </a:p>
        </p:txBody>
      </p:sp>
      <p:sp>
        <p:nvSpPr>
          <p:cNvPr id="21" name="Rectangle 20"/>
          <p:cNvSpPr/>
          <p:nvPr/>
        </p:nvSpPr>
        <p:spPr>
          <a:xfrm>
            <a:off x="5093243" y="1326165"/>
            <a:ext cx="4102022" cy="507831"/>
          </a:xfrm>
          <a:prstGeom prst="rect">
            <a:avLst/>
          </a:prstGeom>
        </p:spPr>
        <p:txBody>
          <a:bodyPr wrap="square">
            <a:spAutoFit/>
          </a:bodyPr>
          <a:lstStyle/>
          <a:p>
            <a:r>
              <a:rPr lang="en-US" sz="900" dirty="0" err="1">
                <a:latin typeface="Calibri Light" panose="020F0302020204030204" pitchFamily="34" charset="0"/>
                <a:cs typeface="Calibri Light" panose="020F0302020204030204" pitchFamily="34" charset="0"/>
              </a:rPr>
              <a:t>Wittek</a:t>
            </a:r>
            <a:r>
              <a:rPr lang="en-US" sz="900" dirty="0">
                <a:latin typeface="Calibri Light" panose="020F0302020204030204" pitchFamily="34" charset="0"/>
                <a:cs typeface="Calibri Light" panose="020F0302020204030204" pitchFamily="34" charset="0"/>
              </a:rPr>
              <a:t>, A., Miller, K., </a:t>
            </a:r>
            <a:r>
              <a:rPr lang="en-US" sz="900" dirty="0" err="1">
                <a:latin typeface="Calibri Light" panose="020F0302020204030204" pitchFamily="34" charset="0"/>
                <a:cs typeface="Calibri Light" panose="020F0302020204030204" pitchFamily="34" charset="0"/>
              </a:rPr>
              <a:t>Kikinis</a:t>
            </a:r>
            <a:r>
              <a:rPr lang="en-US" sz="900" dirty="0">
                <a:latin typeface="Calibri Light" panose="020F0302020204030204" pitchFamily="34" charset="0"/>
                <a:cs typeface="Calibri Light" panose="020F0302020204030204" pitchFamily="34" charset="0"/>
              </a:rPr>
              <a:t>, R., &amp; Warfield, S. K. (2007). Patient-specific model of brain deformation: Application to medical image registration. </a:t>
            </a:r>
            <a:r>
              <a:rPr lang="en-US" sz="900" i="1" dirty="0">
                <a:latin typeface="Calibri Light" panose="020F0302020204030204" pitchFamily="34" charset="0"/>
                <a:cs typeface="Calibri Light" panose="020F0302020204030204" pitchFamily="34" charset="0"/>
              </a:rPr>
              <a:t>Journal of biomechanics</a:t>
            </a:r>
            <a:r>
              <a:rPr lang="en-US" sz="900" dirty="0">
                <a:latin typeface="Calibri Light" panose="020F0302020204030204" pitchFamily="34" charset="0"/>
                <a:cs typeface="Calibri Light" panose="020F0302020204030204" pitchFamily="34" charset="0"/>
              </a:rPr>
              <a:t>, </a:t>
            </a:r>
            <a:r>
              <a:rPr lang="en-US" sz="900" i="1" dirty="0">
                <a:latin typeface="Calibri Light" panose="020F0302020204030204" pitchFamily="34" charset="0"/>
                <a:cs typeface="Calibri Light" panose="020F0302020204030204" pitchFamily="34" charset="0"/>
              </a:rPr>
              <a:t>40</a:t>
            </a:r>
            <a:r>
              <a:rPr lang="en-US" sz="900" dirty="0">
                <a:latin typeface="Calibri Light" panose="020F0302020204030204" pitchFamily="34" charset="0"/>
                <a:cs typeface="Calibri Light" panose="020F0302020204030204" pitchFamily="34" charset="0"/>
              </a:rPr>
              <a:t>(4), 919-929.</a:t>
            </a:r>
          </a:p>
        </p:txBody>
      </p:sp>
      <p:sp>
        <p:nvSpPr>
          <p:cNvPr id="22" name="ZoneTexte 21"/>
          <p:cNvSpPr txBox="1"/>
          <p:nvPr/>
        </p:nvSpPr>
        <p:spPr>
          <a:xfrm>
            <a:off x="6924452" y="2282245"/>
            <a:ext cx="2298032" cy="523220"/>
          </a:xfrm>
          <a:prstGeom prst="rect">
            <a:avLst/>
          </a:prstGeom>
          <a:noFill/>
        </p:spPr>
        <p:txBody>
          <a:bodyPr wrap="square" rtlCol="0">
            <a:spAutoFit/>
          </a:bodyPr>
          <a:lstStyle/>
          <a:p>
            <a:r>
              <a:rPr lang="fr-FR" sz="1400" dirty="0">
                <a:latin typeface="Calibri Light" panose="020F0302020204030204" pitchFamily="34" charset="0"/>
              </a:rPr>
              <a:t>Simulation de la déformation de la structure vasculaire</a:t>
            </a:r>
          </a:p>
        </p:txBody>
      </p:sp>
    </p:spTree>
    <p:extLst>
      <p:ext uri="{BB962C8B-B14F-4D97-AF65-F5344CB8AC3E}">
        <p14:creationId xmlns:p14="http://schemas.microsoft.com/office/powerpoint/2010/main" val="4264394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Contexte</a:t>
            </a:r>
          </a:p>
        </p:txBody>
      </p:sp>
      <p:sp>
        <p:nvSpPr>
          <p:cNvPr id="6" name="Espace réservé du contenu 5"/>
          <p:cNvSpPr>
            <a:spLocks noGrp="1"/>
          </p:cNvSpPr>
          <p:nvPr>
            <p:ph sz="quarter" idx="12"/>
          </p:nvPr>
        </p:nvSpPr>
        <p:spPr/>
        <p:txBody>
          <a:bodyPr>
            <a:normAutofit/>
          </a:bodyPr>
          <a:lstStyle/>
          <a:p>
            <a:r>
              <a:rPr lang="fr-FR" dirty="0"/>
              <a:t>Objectifs de la modélisation :</a:t>
            </a:r>
          </a:p>
          <a:p>
            <a:pPr lvl="1"/>
            <a:r>
              <a:rPr lang="fr-FR" dirty="0"/>
              <a:t>Améliorer le diagnostic, anticiper une évolution pathologique</a:t>
            </a:r>
          </a:p>
          <a:p>
            <a:pPr lvl="1"/>
            <a:r>
              <a:rPr lang="fr-FR" dirty="0"/>
              <a:t>Assister le praticien (en pré et per-op) pour améliorer le traitement</a:t>
            </a:r>
          </a:p>
          <a:p>
            <a:pPr lvl="1"/>
            <a:r>
              <a:rPr lang="fr-FR" dirty="0"/>
              <a:t>Développer et optimiser des dispositifs médicaux</a:t>
            </a:r>
          </a:p>
        </p:txBody>
      </p:sp>
      <p:sp>
        <p:nvSpPr>
          <p:cNvPr id="4" name="ZoneTexte 3"/>
          <p:cNvSpPr txBox="1"/>
          <p:nvPr/>
        </p:nvSpPr>
        <p:spPr>
          <a:xfrm>
            <a:off x="4289444" y="2737796"/>
            <a:ext cx="1347536" cy="230832"/>
          </a:xfrm>
          <a:prstGeom prst="rect">
            <a:avLst/>
          </a:prstGeom>
          <a:noFill/>
        </p:spPr>
        <p:txBody>
          <a:bodyPr wrap="square" rtlCol="0">
            <a:spAutoFit/>
          </a:bodyPr>
          <a:lstStyle/>
          <a:p>
            <a:r>
              <a:rPr lang="fr-FR" sz="900" i="1" dirty="0" err="1">
                <a:latin typeface="Calibri Light" panose="020F0302020204030204" pitchFamily="34" charset="0"/>
              </a:rPr>
              <a:t>Predisurge</a:t>
            </a:r>
            <a:r>
              <a:rPr lang="fr-FR" sz="900" i="1" dirty="0">
                <a:latin typeface="Calibri Light" panose="020F0302020204030204" pitchFamily="34" charset="0"/>
              </a:rPr>
              <a:t>©</a:t>
            </a:r>
          </a:p>
        </p:txBody>
      </p:sp>
      <p:sp>
        <p:nvSpPr>
          <p:cNvPr id="7" name="ZoneTexte 6"/>
          <p:cNvSpPr txBox="1"/>
          <p:nvPr/>
        </p:nvSpPr>
        <p:spPr>
          <a:xfrm>
            <a:off x="4770475" y="4921256"/>
            <a:ext cx="4437321" cy="523220"/>
          </a:xfrm>
          <a:prstGeom prst="rect">
            <a:avLst/>
          </a:prstGeom>
          <a:noFill/>
        </p:spPr>
        <p:txBody>
          <a:bodyPr wrap="square" rtlCol="0">
            <a:spAutoFit/>
          </a:bodyPr>
          <a:lstStyle/>
          <a:p>
            <a:pPr algn="ctr"/>
            <a:r>
              <a:rPr lang="fr-FR" sz="1400" dirty="0">
                <a:latin typeface="Calibri Light" panose="020F0302020204030204" pitchFamily="34" charset="0"/>
              </a:rPr>
              <a:t>Simulation du déploiement d’une </a:t>
            </a:r>
            <a:r>
              <a:rPr lang="fr-FR" sz="1400" dirty="0" err="1">
                <a:latin typeface="Calibri Light" panose="020F0302020204030204" pitchFamily="34" charset="0"/>
              </a:rPr>
              <a:t>endoprothèse</a:t>
            </a:r>
            <a:r>
              <a:rPr lang="fr-FR" sz="1400" dirty="0">
                <a:latin typeface="Calibri Light" panose="020F0302020204030204" pitchFamily="34" charset="0"/>
              </a:rPr>
              <a:t> dans un anévrisme en vue de son optimisation</a:t>
            </a:r>
          </a:p>
        </p:txBody>
      </p:sp>
      <p:pic>
        <p:nvPicPr>
          <p:cNvPr id="8" name="Image 7"/>
          <p:cNvPicPr>
            <a:picLocks noChangeAspect="1"/>
          </p:cNvPicPr>
          <p:nvPr/>
        </p:nvPicPr>
        <p:blipFill>
          <a:blip r:embed="rId2"/>
          <a:stretch>
            <a:fillRect/>
          </a:stretch>
        </p:blipFill>
        <p:spPr>
          <a:xfrm>
            <a:off x="178870" y="2406552"/>
            <a:ext cx="3379493" cy="3977746"/>
          </a:xfrm>
          <a:prstGeom prst="rect">
            <a:avLst/>
          </a:prstGeom>
        </p:spPr>
      </p:pic>
      <p:sp>
        <p:nvSpPr>
          <p:cNvPr id="9" name="ZoneTexte 8"/>
          <p:cNvSpPr txBox="1"/>
          <p:nvPr/>
        </p:nvSpPr>
        <p:spPr>
          <a:xfrm>
            <a:off x="3508743" y="5526885"/>
            <a:ext cx="2320840" cy="738664"/>
          </a:xfrm>
          <a:prstGeom prst="rect">
            <a:avLst/>
          </a:prstGeom>
          <a:noFill/>
        </p:spPr>
        <p:txBody>
          <a:bodyPr wrap="square" rtlCol="0">
            <a:spAutoFit/>
          </a:bodyPr>
          <a:lstStyle/>
          <a:p>
            <a:r>
              <a:rPr lang="fr-FR" sz="1400" dirty="0">
                <a:latin typeface="Calibri Light" panose="020F0302020204030204" pitchFamily="34" charset="0"/>
              </a:rPr>
              <a:t>Simulation de la compression du sein pour mieux situer la tumeur lors de l’opération</a:t>
            </a:r>
          </a:p>
        </p:txBody>
      </p:sp>
      <p:sp>
        <p:nvSpPr>
          <p:cNvPr id="10" name="Rectangle 9"/>
          <p:cNvSpPr/>
          <p:nvPr/>
        </p:nvSpPr>
        <p:spPr>
          <a:xfrm>
            <a:off x="2094614" y="6238698"/>
            <a:ext cx="4572000" cy="507831"/>
          </a:xfrm>
          <a:prstGeom prst="rect">
            <a:avLst/>
          </a:prstGeom>
        </p:spPr>
        <p:txBody>
          <a:bodyPr>
            <a:spAutoFit/>
          </a:bodyPr>
          <a:lstStyle/>
          <a:p>
            <a:r>
              <a:rPr lang="fr-FR" sz="900" i="1" dirty="0">
                <a:latin typeface="Calibri Light" panose="020F0302020204030204" pitchFamily="34" charset="0"/>
                <a:cs typeface="Calibri Light" panose="020F0302020204030204" pitchFamily="34" charset="0"/>
              </a:rPr>
              <a:t>Lee, A. W., </a:t>
            </a:r>
            <a:r>
              <a:rPr lang="fr-FR" sz="900" i="1" dirty="0" err="1">
                <a:latin typeface="Calibri Light" panose="020F0302020204030204" pitchFamily="34" charset="0"/>
                <a:cs typeface="Calibri Light" panose="020F0302020204030204" pitchFamily="34" charset="0"/>
              </a:rPr>
              <a:t>Rajagopal</a:t>
            </a:r>
            <a:r>
              <a:rPr lang="fr-FR" sz="900" i="1" dirty="0">
                <a:latin typeface="Calibri Light" panose="020F0302020204030204" pitchFamily="34" charset="0"/>
                <a:cs typeface="Calibri Light" panose="020F0302020204030204" pitchFamily="34" charset="0"/>
              </a:rPr>
              <a:t>, V., </a:t>
            </a:r>
            <a:r>
              <a:rPr lang="fr-FR" sz="900" i="1" dirty="0" err="1">
                <a:latin typeface="Calibri Light" panose="020F0302020204030204" pitchFamily="34" charset="0"/>
                <a:cs typeface="Calibri Light" panose="020F0302020204030204" pitchFamily="34" charset="0"/>
              </a:rPr>
              <a:t>Gamage</a:t>
            </a:r>
            <a:r>
              <a:rPr lang="fr-FR" sz="900" i="1" dirty="0">
                <a:latin typeface="Calibri Light" panose="020F0302020204030204" pitchFamily="34" charset="0"/>
                <a:cs typeface="Calibri Light" panose="020F0302020204030204" pitchFamily="34" charset="0"/>
              </a:rPr>
              <a:t>, T. P. B., Doyle, A. J., Nielsen, P. M., &amp; Nash, M. P. (2013). </a:t>
            </a:r>
            <a:r>
              <a:rPr lang="fr-FR" sz="900" i="1" dirty="0" err="1">
                <a:latin typeface="Calibri Light" panose="020F0302020204030204" pitchFamily="34" charset="0"/>
                <a:cs typeface="Calibri Light" panose="020F0302020204030204" pitchFamily="34" charset="0"/>
              </a:rPr>
              <a:t>Breast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lesion</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co</a:t>
            </a:r>
            <a:r>
              <a:rPr lang="fr-FR" sz="900" i="1" dirty="0">
                <a:latin typeface="Calibri Light" panose="020F0302020204030204" pitchFamily="34" charset="0"/>
                <a:cs typeface="Calibri Light" panose="020F0302020204030204" pitchFamily="34" charset="0"/>
              </a:rPr>
              <a:t>-localisation </a:t>
            </a:r>
            <a:r>
              <a:rPr lang="fr-FR" sz="900" i="1" dirty="0" err="1">
                <a:latin typeface="Calibri Light" panose="020F0302020204030204" pitchFamily="34" charset="0"/>
                <a:cs typeface="Calibri Light" panose="020F0302020204030204" pitchFamily="34" charset="0"/>
              </a:rPr>
              <a:t>between</a:t>
            </a:r>
            <a:r>
              <a:rPr lang="fr-FR" sz="900" i="1" dirty="0">
                <a:latin typeface="Calibri Light" panose="020F0302020204030204" pitchFamily="34" charset="0"/>
                <a:cs typeface="Calibri Light" panose="020F0302020204030204" pitchFamily="34" charset="0"/>
              </a:rPr>
              <a:t> X-ray and MR images </a:t>
            </a:r>
            <a:r>
              <a:rPr lang="fr-FR" sz="900" i="1" dirty="0" err="1">
                <a:latin typeface="Calibri Light" panose="020F0302020204030204" pitchFamily="34" charset="0"/>
                <a:cs typeface="Calibri Light" panose="020F0302020204030204" pitchFamily="34" charset="0"/>
              </a:rPr>
              <a:t>using</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finite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element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modelling</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Medical</a:t>
            </a:r>
            <a:r>
              <a:rPr lang="fr-FR" sz="900" i="1" dirty="0">
                <a:latin typeface="Calibri Light" panose="020F0302020204030204" pitchFamily="34" charset="0"/>
                <a:cs typeface="Calibri Light" panose="020F0302020204030204" pitchFamily="34" charset="0"/>
              </a:rPr>
              <a:t> image </a:t>
            </a:r>
            <a:r>
              <a:rPr lang="fr-FR" sz="900" i="1" dirty="0" err="1">
                <a:latin typeface="Calibri Light" panose="020F0302020204030204" pitchFamily="34" charset="0"/>
                <a:cs typeface="Calibri Light" panose="020F0302020204030204" pitchFamily="34" charset="0"/>
              </a:rPr>
              <a:t>analysis</a:t>
            </a:r>
            <a:r>
              <a:rPr lang="fr-FR" sz="900" i="1" dirty="0">
                <a:latin typeface="Calibri Light" panose="020F0302020204030204" pitchFamily="34" charset="0"/>
                <a:cs typeface="Calibri Light" panose="020F0302020204030204" pitchFamily="34" charset="0"/>
              </a:rPr>
              <a:t>, 17(8), 1256-1264.</a:t>
            </a: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3212" y="2490683"/>
            <a:ext cx="3909769" cy="2430573"/>
          </a:xfrm>
          <a:prstGeom prst="rect">
            <a:avLst/>
          </a:prstGeom>
        </p:spPr>
      </p:pic>
    </p:spTree>
    <p:extLst>
      <p:ext uri="{BB962C8B-B14F-4D97-AF65-F5344CB8AC3E}">
        <p14:creationId xmlns:p14="http://schemas.microsoft.com/office/powerpoint/2010/main" val="797142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r>
              <a:rPr lang="fr-FR" dirty="0"/>
              <a:t>Imagerie médicale</a:t>
            </a:r>
          </a:p>
        </p:txBody>
      </p:sp>
      <p:sp>
        <p:nvSpPr>
          <p:cNvPr id="6" name="Sous-titre 5"/>
          <p:cNvSpPr>
            <a:spLocks noGrp="1"/>
          </p:cNvSpPr>
          <p:nvPr>
            <p:ph type="subTitle" idx="1"/>
          </p:nvPr>
        </p:nvSpPr>
        <p:spPr/>
        <p:txBody>
          <a:bodyPr>
            <a:normAutofit fontScale="92500" lnSpcReduction="10000"/>
          </a:bodyPr>
          <a:lstStyle/>
          <a:p>
            <a:r>
              <a:rPr lang="fr-FR" dirty="0"/>
              <a:t>Modalités d’imagerie</a:t>
            </a:r>
          </a:p>
        </p:txBody>
      </p:sp>
      <p:sp>
        <p:nvSpPr>
          <p:cNvPr id="3" name="Espace réservé du pied de page 2"/>
          <p:cNvSpPr>
            <a:spLocks noGrp="1"/>
          </p:cNvSpPr>
          <p:nvPr>
            <p:ph type="ftr" sz="quarter" idx="4294967295"/>
          </p:nvPr>
        </p:nvSpPr>
        <p:spPr>
          <a:xfrm>
            <a:off x="0" y="6356350"/>
            <a:ext cx="2895600" cy="365125"/>
          </a:xfrm>
        </p:spPr>
        <p:txBody>
          <a:bodyPr/>
          <a:lstStyle/>
          <a:p>
            <a:fld id="{3466D8FE-5733-7B45-8963-854D3AC5C96E}" type="slidenum">
              <a:rPr lang="fr-FR" smtClean="0">
                <a:solidFill>
                  <a:prstClr val="black">
                    <a:tint val="75000"/>
                  </a:prstClr>
                </a:solidFill>
              </a:rPr>
              <a:pPr/>
              <a:t>19</a:t>
            </a:fld>
            <a:endParaRPr lang="fr-FR">
              <a:solidFill>
                <a:prstClr val="black">
                  <a:tint val="75000"/>
                </a:prstClr>
              </a:solidFill>
            </a:endParaRPr>
          </a:p>
        </p:txBody>
      </p:sp>
    </p:spTree>
    <p:extLst>
      <p:ext uri="{BB962C8B-B14F-4D97-AF65-F5344CB8AC3E}">
        <p14:creationId xmlns:p14="http://schemas.microsoft.com/office/powerpoint/2010/main" val="1756227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A38B5B67-46A4-4AFB-AB41-9C979991E75C}"/>
              </a:ext>
            </a:extLst>
          </p:cNvPr>
          <p:cNvPicPr>
            <a:picLocks noChangeAspect="1"/>
          </p:cNvPicPr>
          <p:nvPr/>
        </p:nvPicPr>
        <p:blipFill>
          <a:blip r:embed="rId2"/>
          <a:stretch>
            <a:fillRect/>
          </a:stretch>
        </p:blipFill>
        <p:spPr>
          <a:xfrm>
            <a:off x="5286844" y="1321224"/>
            <a:ext cx="3651161" cy="1638342"/>
          </a:xfrm>
          <a:prstGeom prst="rect">
            <a:avLst/>
          </a:prstGeom>
        </p:spPr>
      </p:pic>
      <p:sp>
        <p:nvSpPr>
          <p:cNvPr id="4" name="Titre 3">
            <a:extLst>
              <a:ext uri="{FF2B5EF4-FFF2-40B4-BE49-F238E27FC236}">
                <a16:creationId xmlns:a16="http://schemas.microsoft.com/office/drawing/2014/main" id="{7D554124-6C9E-4D9E-A6B8-CAFE771F0385}"/>
              </a:ext>
            </a:extLst>
          </p:cNvPr>
          <p:cNvSpPr>
            <a:spLocks noGrp="1"/>
          </p:cNvSpPr>
          <p:nvPr>
            <p:ph type="title"/>
          </p:nvPr>
        </p:nvSpPr>
        <p:spPr/>
        <p:txBody>
          <a:bodyPr/>
          <a:lstStyle/>
          <a:p>
            <a:r>
              <a:rPr lang="fr-FR" dirty="0"/>
              <a:t>Exemples de stage réalisés par des étudiants GM</a:t>
            </a:r>
          </a:p>
        </p:txBody>
      </p:sp>
      <p:pic>
        <p:nvPicPr>
          <p:cNvPr id="7" name="Image 6">
            <a:extLst>
              <a:ext uri="{FF2B5EF4-FFF2-40B4-BE49-F238E27FC236}">
                <a16:creationId xmlns:a16="http://schemas.microsoft.com/office/drawing/2014/main" id="{087A933F-A3B5-405D-995D-08E37939E34C}"/>
              </a:ext>
            </a:extLst>
          </p:cNvPr>
          <p:cNvPicPr>
            <a:picLocks noChangeAspect="1"/>
          </p:cNvPicPr>
          <p:nvPr/>
        </p:nvPicPr>
        <p:blipFill>
          <a:blip r:embed="rId3"/>
          <a:stretch>
            <a:fillRect/>
          </a:stretch>
        </p:blipFill>
        <p:spPr>
          <a:xfrm>
            <a:off x="1042724" y="1289316"/>
            <a:ext cx="3518820" cy="1670251"/>
          </a:xfrm>
          <a:prstGeom prst="rect">
            <a:avLst/>
          </a:prstGeom>
        </p:spPr>
      </p:pic>
      <p:sp>
        <p:nvSpPr>
          <p:cNvPr id="8" name="ZoneTexte 7">
            <a:extLst>
              <a:ext uri="{FF2B5EF4-FFF2-40B4-BE49-F238E27FC236}">
                <a16:creationId xmlns:a16="http://schemas.microsoft.com/office/drawing/2014/main" id="{BFDF88EB-8C20-4141-BBAF-6D9DE0BEA60B}"/>
              </a:ext>
            </a:extLst>
          </p:cNvPr>
          <p:cNvSpPr txBox="1"/>
          <p:nvPr/>
        </p:nvSpPr>
        <p:spPr>
          <a:xfrm>
            <a:off x="554771" y="3018131"/>
            <a:ext cx="3518820" cy="461665"/>
          </a:xfrm>
          <a:prstGeom prst="rect">
            <a:avLst/>
          </a:prstGeom>
          <a:noFill/>
        </p:spPr>
        <p:txBody>
          <a:bodyPr wrap="square" rtlCol="0">
            <a:spAutoFit/>
          </a:bodyPr>
          <a:lstStyle/>
          <a:p>
            <a:pPr algn="ctr"/>
            <a:r>
              <a:rPr lang="fr-FR" sz="1200" dirty="0">
                <a:latin typeface="Arial" panose="020B0604020202020204" pitchFamily="34" charset="0"/>
                <a:cs typeface="Arial" panose="020B0604020202020204" pitchFamily="34" charset="0"/>
              </a:rPr>
              <a:t>Robot d’aide au traitement de l’angioplastie des artères coronariennes</a:t>
            </a:r>
          </a:p>
        </p:txBody>
      </p:sp>
      <p:pic>
        <p:nvPicPr>
          <p:cNvPr id="9" name="Image 8">
            <a:extLst>
              <a:ext uri="{FF2B5EF4-FFF2-40B4-BE49-F238E27FC236}">
                <a16:creationId xmlns:a16="http://schemas.microsoft.com/office/drawing/2014/main" id="{C05E9E47-F20C-4787-888E-1F58B66E1112}"/>
              </a:ext>
            </a:extLst>
          </p:cNvPr>
          <p:cNvPicPr>
            <a:picLocks noChangeAspect="1"/>
          </p:cNvPicPr>
          <p:nvPr/>
        </p:nvPicPr>
        <p:blipFill>
          <a:blip r:embed="rId4"/>
          <a:stretch>
            <a:fillRect/>
          </a:stretch>
        </p:blipFill>
        <p:spPr>
          <a:xfrm>
            <a:off x="194946" y="1523505"/>
            <a:ext cx="1678338" cy="1385811"/>
          </a:xfrm>
          <a:prstGeom prst="rect">
            <a:avLst/>
          </a:prstGeom>
        </p:spPr>
      </p:pic>
      <p:pic>
        <p:nvPicPr>
          <p:cNvPr id="11" name="Image 10">
            <a:extLst>
              <a:ext uri="{FF2B5EF4-FFF2-40B4-BE49-F238E27FC236}">
                <a16:creationId xmlns:a16="http://schemas.microsoft.com/office/drawing/2014/main" id="{4E6FEB3F-41C5-4D48-BD3E-E04EF3A57E95}"/>
              </a:ext>
            </a:extLst>
          </p:cNvPr>
          <p:cNvPicPr>
            <a:picLocks noChangeAspect="1"/>
          </p:cNvPicPr>
          <p:nvPr/>
        </p:nvPicPr>
        <p:blipFill>
          <a:blip r:embed="rId5"/>
          <a:stretch>
            <a:fillRect/>
          </a:stretch>
        </p:blipFill>
        <p:spPr>
          <a:xfrm>
            <a:off x="1243761" y="1239775"/>
            <a:ext cx="1259049" cy="434671"/>
          </a:xfrm>
          <a:prstGeom prst="rect">
            <a:avLst/>
          </a:prstGeom>
        </p:spPr>
      </p:pic>
      <p:pic>
        <p:nvPicPr>
          <p:cNvPr id="14" name="Image 13">
            <a:extLst>
              <a:ext uri="{FF2B5EF4-FFF2-40B4-BE49-F238E27FC236}">
                <a16:creationId xmlns:a16="http://schemas.microsoft.com/office/drawing/2014/main" id="{E6E43F22-F0CE-44D0-BC63-9C9287FD19EB}"/>
              </a:ext>
            </a:extLst>
          </p:cNvPr>
          <p:cNvPicPr>
            <a:picLocks noChangeAspect="1"/>
          </p:cNvPicPr>
          <p:nvPr/>
        </p:nvPicPr>
        <p:blipFill>
          <a:blip r:embed="rId6"/>
          <a:stretch>
            <a:fillRect/>
          </a:stretch>
        </p:blipFill>
        <p:spPr>
          <a:xfrm>
            <a:off x="7869058" y="3075356"/>
            <a:ext cx="1171447" cy="408768"/>
          </a:xfrm>
          <a:prstGeom prst="rect">
            <a:avLst/>
          </a:prstGeom>
        </p:spPr>
      </p:pic>
      <p:sp>
        <p:nvSpPr>
          <p:cNvPr id="16" name="ZoneTexte 15">
            <a:extLst>
              <a:ext uri="{FF2B5EF4-FFF2-40B4-BE49-F238E27FC236}">
                <a16:creationId xmlns:a16="http://schemas.microsoft.com/office/drawing/2014/main" id="{1E8E9785-70DA-4731-BFFE-5B59D698832B}"/>
              </a:ext>
            </a:extLst>
          </p:cNvPr>
          <p:cNvSpPr txBox="1"/>
          <p:nvPr/>
        </p:nvSpPr>
        <p:spPr>
          <a:xfrm>
            <a:off x="5305461" y="2960905"/>
            <a:ext cx="2563597" cy="646331"/>
          </a:xfrm>
          <a:prstGeom prst="rect">
            <a:avLst/>
          </a:prstGeom>
          <a:noFill/>
        </p:spPr>
        <p:txBody>
          <a:bodyPr wrap="square" rtlCol="0">
            <a:spAutoFit/>
          </a:bodyPr>
          <a:lstStyle/>
          <a:p>
            <a:pPr algn="ctr"/>
            <a:r>
              <a:rPr lang="fr-FR" sz="1200" dirty="0">
                <a:latin typeface="Arial" panose="020B0604020202020204" pitchFamily="34" charset="0"/>
                <a:cs typeface="Arial" panose="020B0604020202020204" pitchFamily="34" charset="0"/>
              </a:rPr>
              <a:t>Amélioration d’ancillaires, vis et agrafes utilisées en chirurgie orthopédique</a:t>
            </a:r>
          </a:p>
        </p:txBody>
      </p:sp>
      <p:pic>
        <p:nvPicPr>
          <p:cNvPr id="17" name="Image 16">
            <a:extLst>
              <a:ext uri="{FF2B5EF4-FFF2-40B4-BE49-F238E27FC236}">
                <a16:creationId xmlns:a16="http://schemas.microsoft.com/office/drawing/2014/main" id="{34BF4651-FA4C-4FA4-8F01-C82D7CD9A94D}"/>
              </a:ext>
            </a:extLst>
          </p:cNvPr>
          <p:cNvPicPr>
            <a:picLocks noChangeAspect="1"/>
          </p:cNvPicPr>
          <p:nvPr/>
        </p:nvPicPr>
        <p:blipFill>
          <a:blip r:embed="rId7"/>
          <a:stretch>
            <a:fillRect/>
          </a:stretch>
        </p:blipFill>
        <p:spPr>
          <a:xfrm>
            <a:off x="514524" y="3872416"/>
            <a:ext cx="2234415" cy="2010974"/>
          </a:xfrm>
          <a:prstGeom prst="rect">
            <a:avLst/>
          </a:prstGeom>
        </p:spPr>
      </p:pic>
      <p:sp>
        <p:nvSpPr>
          <p:cNvPr id="18" name="ZoneTexte 17">
            <a:extLst>
              <a:ext uri="{FF2B5EF4-FFF2-40B4-BE49-F238E27FC236}">
                <a16:creationId xmlns:a16="http://schemas.microsoft.com/office/drawing/2014/main" id="{7E327198-FD46-4485-AFC5-99F77BF8D92E}"/>
              </a:ext>
            </a:extLst>
          </p:cNvPr>
          <p:cNvSpPr txBox="1"/>
          <p:nvPr/>
        </p:nvSpPr>
        <p:spPr>
          <a:xfrm>
            <a:off x="2748938" y="4503498"/>
            <a:ext cx="1823062" cy="830997"/>
          </a:xfrm>
          <a:prstGeom prst="rect">
            <a:avLst/>
          </a:prstGeom>
          <a:noFill/>
        </p:spPr>
        <p:txBody>
          <a:bodyPr wrap="square" rtlCol="0">
            <a:spAutoFit/>
          </a:bodyPr>
          <a:lstStyle/>
          <a:p>
            <a:r>
              <a:rPr lang="fr-FR" sz="1200" dirty="0">
                <a:latin typeface="Arial" panose="020B0604020202020204" pitchFamily="34" charset="0"/>
                <a:cs typeface="Arial" panose="020B0604020202020204" pitchFamily="34" charset="0"/>
              </a:rPr>
              <a:t>Dispositif de repérage dans l’assistance robotique à la réparation de la hanche</a:t>
            </a:r>
          </a:p>
        </p:txBody>
      </p:sp>
      <p:pic>
        <p:nvPicPr>
          <p:cNvPr id="20" name="Image 19">
            <a:extLst>
              <a:ext uri="{FF2B5EF4-FFF2-40B4-BE49-F238E27FC236}">
                <a16:creationId xmlns:a16="http://schemas.microsoft.com/office/drawing/2014/main" id="{93AB67AB-EDCE-45C1-97D2-B464745ACDA4}"/>
              </a:ext>
            </a:extLst>
          </p:cNvPr>
          <p:cNvPicPr>
            <a:picLocks noChangeAspect="1"/>
          </p:cNvPicPr>
          <p:nvPr/>
        </p:nvPicPr>
        <p:blipFill>
          <a:blip r:embed="rId8"/>
          <a:stretch>
            <a:fillRect/>
          </a:stretch>
        </p:blipFill>
        <p:spPr>
          <a:xfrm>
            <a:off x="217305" y="5507597"/>
            <a:ext cx="2293479" cy="455055"/>
          </a:xfrm>
          <a:prstGeom prst="rect">
            <a:avLst/>
          </a:prstGeom>
        </p:spPr>
      </p:pic>
      <p:pic>
        <p:nvPicPr>
          <p:cNvPr id="23" name="Image 22">
            <a:extLst>
              <a:ext uri="{FF2B5EF4-FFF2-40B4-BE49-F238E27FC236}">
                <a16:creationId xmlns:a16="http://schemas.microsoft.com/office/drawing/2014/main" id="{51D59BF1-6645-48FB-B9A6-CEE927603C21}"/>
              </a:ext>
            </a:extLst>
          </p:cNvPr>
          <p:cNvPicPr>
            <a:picLocks noChangeAspect="1"/>
          </p:cNvPicPr>
          <p:nvPr/>
        </p:nvPicPr>
        <p:blipFill>
          <a:blip r:embed="rId9"/>
          <a:stretch>
            <a:fillRect/>
          </a:stretch>
        </p:blipFill>
        <p:spPr>
          <a:xfrm>
            <a:off x="7918508" y="4127407"/>
            <a:ext cx="1077341" cy="636120"/>
          </a:xfrm>
          <a:prstGeom prst="rect">
            <a:avLst/>
          </a:prstGeom>
        </p:spPr>
      </p:pic>
      <p:pic>
        <p:nvPicPr>
          <p:cNvPr id="25" name="Image 24">
            <a:extLst>
              <a:ext uri="{FF2B5EF4-FFF2-40B4-BE49-F238E27FC236}">
                <a16:creationId xmlns:a16="http://schemas.microsoft.com/office/drawing/2014/main" id="{6F61DE92-9D0F-46DD-8210-5188D890E2E9}"/>
              </a:ext>
            </a:extLst>
          </p:cNvPr>
          <p:cNvPicPr>
            <a:picLocks noChangeAspect="1"/>
          </p:cNvPicPr>
          <p:nvPr/>
        </p:nvPicPr>
        <p:blipFill>
          <a:blip r:embed="rId10"/>
          <a:stretch>
            <a:fillRect/>
          </a:stretch>
        </p:blipFill>
        <p:spPr>
          <a:xfrm>
            <a:off x="6853183" y="3950145"/>
            <a:ext cx="911302" cy="2010974"/>
          </a:xfrm>
          <a:prstGeom prst="rect">
            <a:avLst/>
          </a:prstGeom>
        </p:spPr>
      </p:pic>
      <p:sp>
        <p:nvSpPr>
          <p:cNvPr id="26" name="ZoneTexte 25">
            <a:extLst>
              <a:ext uri="{FF2B5EF4-FFF2-40B4-BE49-F238E27FC236}">
                <a16:creationId xmlns:a16="http://schemas.microsoft.com/office/drawing/2014/main" id="{7E4904FF-D98D-4E94-8167-F6F1045CD794}"/>
              </a:ext>
            </a:extLst>
          </p:cNvPr>
          <p:cNvSpPr txBox="1"/>
          <p:nvPr/>
        </p:nvSpPr>
        <p:spPr>
          <a:xfrm>
            <a:off x="5106903" y="4850152"/>
            <a:ext cx="1823062" cy="646331"/>
          </a:xfrm>
          <a:prstGeom prst="rect">
            <a:avLst/>
          </a:prstGeom>
          <a:noFill/>
        </p:spPr>
        <p:txBody>
          <a:bodyPr wrap="square" rtlCol="0">
            <a:spAutoFit/>
          </a:bodyPr>
          <a:lstStyle/>
          <a:p>
            <a:pPr algn="r"/>
            <a:r>
              <a:rPr lang="fr-FR" sz="1200" dirty="0">
                <a:latin typeface="Arial" panose="020B0604020202020204" pitchFamily="34" charset="0"/>
                <a:cs typeface="Arial" panose="020B0604020202020204" pitchFamily="34" charset="0"/>
              </a:rPr>
              <a:t>Développement de prothèses esthétiques par fabrication additive</a:t>
            </a:r>
          </a:p>
        </p:txBody>
      </p:sp>
    </p:spTree>
    <p:extLst>
      <p:ext uri="{BB962C8B-B14F-4D97-AF65-F5344CB8AC3E}">
        <p14:creationId xmlns:p14="http://schemas.microsoft.com/office/powerpoint/2010/main" val="4116799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Imagerie médicale</a:t>
            </a:r>
          </a:p>
        </p:txBody>
      </p:sp>
      <p:sp>
        <p:nvSpPr>
          <p:cNvPr id="5" name="Espace réservé du contenu 4"/>
          <p:cNvSpPr>
            <a:spLocks noGrp="1"/>
          </p:cNvSpPr>
          <p:nvPr>
            <p:ph sz="quarter" idx="12"/>
          </p:nvPr>
        </p:nvSpPr>
        <p:spPr/>
        <p:txBody>
          <a:bodyPr/>
          <a:lstStyle/>
          <a:p>
            <a:r>
              <a:rPr lang="fr-FR" dirty="0"/>
              <a:t>On parlera principalement d’imagerie de </a:t>
            </a:r>
            <a:r>
              <a:rPr lang="fr-FR" b="1" dirty="0">
                <a:solidFill>
                  <a:srgbClr val="FF0000"/>
                </a:solidFill>
              </a:rPr>
              <a:t>routine clinique</a:t>
            </a:r>
            <a:r>
              <a:rPr lang="fr-FR" dirty="0"/>
              <a:t>, c’est-à-dire utilisée dans les protocoles de soin.</a:t>
            </a:r>
          </a:p>
          <a:p>
            <a:r>
              <a:rPr lang="fr-FR" dirty="0"/>
              <a:t>Des informations plus riches pourraient être obtenues :</a:t>
            </a:r>
          </a:p>
          <a:p>
            <a:pPr lvl="1"/>
            <a:r>
              <a:rPr lang="fr-FR" dirty="0"/>
              <a:t>En combinant différentes modalités d’imagerie (ex : IRM + CT-scan pour la plaque d’athérome)</a:t>
            </a:r>
          </a:p>
          <a:p>
            <a:pPr lvl="1"/>
            <a:r>
              <a:rPr lang="fr-FR" dirty="0"/>
              <a:t>En utilisant des équipements dédiés à la recherche (meilleure fréquence d’acquisition, meilleure résolution spatiale, </a:t>
            </a:r>
            <a:r>
              <a:rPr lang="fr-FR" dirty="0" err="1"/>
              <a:t>etc</a:t>
            </a:r>
            <a:r>
              <a:rPr lang="fr-FR" dirty="0"/>
              <a:t>)</a:t>
            </a:r>
          </a:p>
          <a:p>
            <a:pPr lvl="1"/>
            <a:endParaRPr lang="fr-FR" dirty="0"/>
          </a:p>
          <a:p>
            <a:r>
              <a:rPr lang="fr-FR" dirty="0"/>
              <a:t>Postulat de ce cours : on souhaite développer une procédure depuis l’image jusqu’au modèle </a:t>
            </a:r>
            <a:r>
              <a:rPr lang="fr-FR" b="1" dirty="0"/>
              <a:t>adaptée à la routine clinique</a:t>
            </a:r>
            <a:r>
              <a:rPr lang="fr-FR" dirty="0"/>
              <a:t> pour </a:t>
            </a:r>
            <a:r>
              <a:rPr lang="fr-FR" b="1" dirty="0"/>
              <a:t>généraliser son application au plus grand nombre de patients</a:t>
            </a:r>
            <a:r>
              <a:rPr lang="fr-FR" dirty="0"/>
              <a:t> et </a:t>
            </a:r>
            <a:r>
              <a:rPr lang="fr-FR" b="1" dirty="0"/>
              <a:t>intégrer cette routine clinique.</a:t>
            </a:r>
          </a:p>
        </p:txBody>
      </p:sp>
    </p:spTree>
    <p:extLst>
      <p:ext uri="{BB962C8B-B14F-4D97-AF65-F5344CB8AC3E}">
        <p14:creationId xmlns:p14="http://schemas.microsoft.com/office/powerpoint/2010/main" val="3566973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médicale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21</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b="1" dirty="0"/>
              <a:t>Structurelle</a:t>
            </a:r>
            <a:r>
              <a:rPr lang="fr-FR" dirty="0"/>
              <a:t> = anatomie des organes (taille, volume, localisation, éventuellement déplacements et vitesses, </a:t>
            </a:r>
            <a:r>
              <a:rPr lang="fr-FR" dirty="0" err="1"/>
              <a:t>etc</a:t>
            </a:r>
            <a:r>
              <a:rPr lang="fr-FR" dirty="0"/>
              <a:t>)</a:t>
            </a:r>
          </a:p>
          <a:p>
            <a:pPr lvl="1"/>
            <a:r>
              <a:rPr lang="fr-FR" dirty="0"/>
              <a:t>Rayons X (radiographie, CT-scan, angiographie…)</a:t>
            </a:r>
          </a:p>
          <a:p>
            <a:pPr lvl="1"/>
            <a:r>
              <a:rPr lang="fr-FR" dirty="0"/>
              <a:t>Résonance magnétique (IRM)</a:t>
            </a:r>
          </a:p>
          <a:p>
            <a:pPr lvl="1"/>
            <a:r>
              <a:rPr lang="fr-FR" dirty="0"/>
              <a:t>Échographie (ultra-sons)</a:t>
            </a:r>
          </a:p>
          <a:p>
            <a:pPr lvl="1"/>
            <a:r>
              <a:rPr lang="fr-FR" dirty="0"/>
              <a:t>…</a:t>
            </a:r>
          </a:p>
          <a:p>
            <a:r>
              <a:rPr lang="fr-FR" b="1" dirty="0"/>
              <a:t>Fonctionnelle</a:t>
            </a:r>
            <a:r>
              <a:rPr lang="fr-FR" dirty="0"/>
              <a:t> = fonctionnement des organes (métabolisme, physiologie, </a:t>
            </a:r>
            <a:r>
              <a:rPr lang="fr-FR" dirty="0" err="1"/>
              <a:t>etc</a:t>
            </a:r>
            <a:r>
              <a:rPr lang="fr-FR" dirty="0"/>
              <a:t>)</a:t>
            </a:r>
          </a:p>
          <a:p>
            <a:pPr lvl="1"/>
            <a:r>
              <a:rPr lang="fr-FR" dirty="0"/>
              <a:t>Médecine nucléaire (TEP…)</a:t>
            </a:r>
          </a:p>
          <a:p>
            <a:pPr lvl="1"/>
            <a:r>
              <a:rPr lang="fr-FR" dirty="0"/>
              <a:t>Électrophysiologie : activité des muscles ou du cerveau</a:t>
            </a:r>
          </a:p>
          <a:p>
            <a:pPr lvl="1"/>
            <a:r>
              <a:rPr lang="fr-FR" dirty="0"/>
              <a:t>IRM fonctionnelle : activité du cerveau</a:t>
            </a:r>
          </a:p>
          <a:p>
            <a:pPr lvl="1"/>
            <a:r>
              <a:rPr lang="fr-FR" dirty="0"/>
              <a:t>…</a:t>
            </a:r>
          </a:p>
          <a:p>
            <a:pPr lvl="1"/>
            <a:endParaRPr lang="fr-FR" dirty="0"/>
          </a:p>
          <a:p>
            <a:r>
              <a:rPr lang="fr-FR" b="1" dirty="0" err="1"/>
              <a:t>Elastographie</a:t>
            </a:r>
            <a:r>
              <a:rPr lang="fr-FR" dirty="0"/>
              <a:t> = élasticité des tissus</a:t>
            </a:r>
          </a:p>
          <a:p>
            <a:pPr lvl="1"/>
            <a:r>
              <a:rPr lang="fr-FR" dirty="0"/>
              <a:t>Par Ultrasons</a:t>
            </a:r>
          </a:p>
          <a:p>
            <a:pPr lvl="1"/>
            <a:r>
              <a:rPr lang="fr-FR" dirty="0"/>
              <a:t>Par IRM</a:t>
            </a:r>
          </a:p>
        </p:txBody>
      </p:sp>
    </p:spTree>
    <p:extLst>
      <p:ext uri="{BB962C8B-B14F-4D97-AF65-F5344CB8AC3E}">
        <p14:creationId xmlns:p14="http://schemas.microsoft.com/office/powerpoint/2010/main" val="3218804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structurelle : Rayons X</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22</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b="1" dirty="0"/>
              <a:t>Radiographie</a:t>
            </a:r>
            <a:r>
              <a:rPr lang="fr-FR" dirty="0"/>
              <a:t> : imagerie de transmission (projection)</a:t>
            </a:r>
          </a:p>
          <a:p>
            <a:r>
              <a:rPr lang="fr-FR" dirty="0"/>
              <a:t>Image obtenue dépend du coefficient d’atténuation des matériaux et de l’épaisseur des structures traversées</a:t>
            </a:r>
          </a:p>
          <a:p>
            <a:r>
              <a:rPr lang="fr-FR" dirty="0"/>
              <a:t>Adaptée au système osseux mais possibilité d’imager les structures vasculaires avec injection de produit de contraste (alors </a:t>
            </a:r>
            <a:r>
              <a:rPr lang="fr-FR" b="1" dirty="0"/>
              <a:t>angiographie</a:t>
            </a:r>
            <a:r>
              <a:rPr lang="fr-FR" dirty="0"/>
              <a:t>)</a:t>
            </a:r>
          </a:p>
          <a:p>
            <a:r>
              <a:rPr lang="fr-FR" dirty="0"/>
              <a:t>Qualité de l’image associée au contraste, au grain (bruit) et à la netteté (principalement affectée par les mouvements pendant l’acquisition – </a:t>
            </a:r>
            <a:r>
              <a:rPr lang="fr-FR" dirty="0" err="1"/>
              <a:t>qq</a:t>
            </a:r>
            <a:r>
              <a:rPr lang="fr-FR" dirty="0"/>
              <a:t> minutes)</a:t>
            </a: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072" y="3356815"/>
            <a:ext cx="2220714" cy="2712046"/>
          </a:xfrm>
          <a:prstGeom prst="rect">
            <a:avLst/>
          </a:prstGeom>
        </p:spPr>
      </p:pic>
      <p:sp>
        <p:nvSpPr>
          <p:cNvPr id="6" name="Rectangle 5"/>
          <p:cNvSpPr/>
          <p:nvPr/>
        </p:nvSpPr>
        <p:spPr>
          <a:xfrm>
            <a:off x="2637809" y="3356815"/>
            <a:ext cx="909223" cy="230832"/>
          </a:xfrm>
          <a:prstGeom prst="rect">
            <a:avLst/>
          </a:prstGeom>
        </p:spPr>
        <p:txBody>
          <a:bodyPr wrap="none">
            <a:spAutoFit/>
          </a:bodyPr>
          <a:lstStyle/>
          <a:p>
            <a:r>
              <a:rPr lang="fr-FR" sz="900" dirty="0">
                <a:latin typeface="Calibri Light" panose="020F0302020204030204" pitchFamily="34" charset="0"/>
                <a:cs typeface="Calibri Light" panose="020F0302020204030204" pitchFamily="34" charset="0"/>
              </a:rPr>
              <a:t>© </a:t>
            </a:r>
            <a:r>
              <a:rPr lang="fr-FR" sz="900" dirty="0" err="1">
                <a:latin typeface="Calibri Light" panose="020F0302020204030204" pitchFamily="34" charset="0"/>
                <a:cs typeface="Calibri Light" panose="020F0302020204030204" pitchFamily="34" charset="0"/>
              </a:rPr>
              <a:t>Nevit</a:t>
            </a:r>
            <a:r>
              <a:rPr lang="fr-FR" sz="900" dirty="0">
                <a:latin typeface="Calibri Light" panose="020F0302020204030204" pitchFamily="34" charset="0"/>
                <a:cs typeface="Calibri Light" panose="020F0302020204030204" pitchFamily="34" charset="0"/>
              </a:rPr>
              <a:t> </a:t>
            </a:r>
            <a:r>
              <a:rPr lang="fr-FR" sz="900" dirty="0" err="1">
                <a:latin typeface="Calibri Light" panose="020F0302020204030204" pitchFamily="34" charset="0"/>
                <a:cs typeface="Calibri Light" panose="020F0302020204030204" pitchFamily="34" charset="0"/>
              </a:rPr>
              <a:t>Dilmen</a:t>
            </a:r>
            <a:endParaRPr lang="fr-FR" sz="900" dirty="0">
              <a:latin typeface="Calibri Light" panose="020F0302020204030204" pitchFamily="34" charset="0"/>
              <a:cs typeface="Calibri Light" panose="020F0302020204030204" pitchFamily="34" charset="0"/>
            </a:endParaRPr>
          </a:p>
        </p:txBody>
      </p:sp>
      <p:sp>
        <p:nvSpPr>
          <p:cNvPr id="7" name="ZoneTexte 6"/>
          <p:cNvSpPr txBox="1"/>
          <p:nvPr/>
        </p:nvSpPr>
        <p:spPr>
          <a:xfrm>
            <a:off x="2680759" y="3673709"/>
            <a:ext cx="1301692" cy="523220"/>
          </a:xfrm>
          <a:prstGeom prst="rect">
            <a:avLst/>
          </a:prstGeom>
          <a:noFill/>
        </p:spPr>
        <p:txBody>
          <a:bodyPr wrap="square" rtlCol="0">
            <a:spAutoFit/>
          </a:bodyPr>
          <a:lstStyle/>
          <a:p>
            <a:r>
              <a:rPr lang="fr-FR" sz="1400" dirty="0">
                <a:latin typeface="Calibri Light" panose="020F0302020204030204" pitchFamily="34" charset="0"/>
              </a:rPr>
              <a:t>Radiographie pulmonaire</a:t>
            </a: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7526" y="3356815"/>
            <a:ext cx="2245894" cy="1923983"/>
          </a:xfrm>
          <a:prstGeom prst="rect">
            <a:avLst/>
          </a:prstGeom>
        </p:spPr>
      </p:pic>
      <p:sp>
        <p:nvSpPr>
          <p:cNvPr id="9" name="Rectangle 8"/>
          <p:cNvSpPr/>
          <p:nvPr/>
        </p:nvSpPr>
        <p:spPr>
          <a:xfrm>
            <a:off x="7889247" y="5296164"/>
            <a:ext cx="1146468" cy="230832"/>
          </a:xfrm>
          <a:prstGeom prst="rect">
            <a:avLst/>
          </a:prstGeom>
        </p:spPr>
        <p:txBody>
          <a:bodyPr wrap="none">
            <a:spAutoFit/>
          </a:bodyPr>
          <a:lstStyle/>
          <a:p>
            <a:r>
              <a:rPr lang="fr-FR" sz="900" dirty="0">
                <a:latin typeface="Calibri Light" panose="020F0302020204030204" pitchFamily="34" charset="0"/>
                <a:cs typeface="Calibri Light" panose="020F0302020204030204" pitchFamily="34" charset="0"/>
              </a:rPr>
              <a:t>© </a:t>
            </a:r>
            <a:r>
              <a:rPr lang="fr-FR" sz="900" dirty="0" err="1">
                <a:latin typeface="Calibri Light" panose="020F0302020204030204" pitchFamily="34" charset="0"/>
                <a:cs typeface="Calibri Light" panose="020F0302020204030204" pitchFamily="34" charset="0"/>
              </a:rPr>
              <a:t>University</a:t>
            </a:r>
            <a:r>
              <a:rPr lang="fr-FR" sz="900" dirty="0">
                <a:latin typeface="Calibri Light" panose="020F0302020204030204" pitchFamily="34" charset="0"/>
                <a:cs typeface="Calibri Light" panose="020F0302020204030204" pitchFamily="34" charset="0"/>
              </a:rPr>
              <a:t> of Iowa</a:t>
            </a:r>
          </a:p>
        </p:txBody>
      </p:sp>
      <p:sp>
        <p:nvSpPr>
          <p:cNvPr id="10" name="ZoneTexte 9"/>
          <p:cNvSpPr txBox="1"/>
          <p:nvPr/>
        </p:nvSpPr>
        <p:spPr>
          <a:xfrm>
            <a:off x="6677526" y="5520749"/>
            <a:ext cx="2358189" cy="307777"/>
          </a:xfrm>
          <a:prstGeom prst="rect">
            <a:avLst/>
          </a:prstGeom>
          <a:noFill/>
        </p:spPr>
        <p:txBody>
          <a:bodyPr wrap="square" rtlCol="0">
            <a:spAutoFit/>
          </a:bodyPr>
          <a:lstStyle/>
          <a:p>
            <a:r>
              <a:rPr lang="fr-FR" sz="1400" dirty="0">
                <a:latin typeface="Calibri Light" panose="020F0302020204030204" pitchFamily="34" charset="0"/>
              </a:rPr>
              <a:t>Angiographie rétinienne</a:t>
            </a:r>
          </a:p>
        </p:txBody>
      </p:sp>
      <p:pic>
        <p:nvPicPr>
          <p:cNvPr id="11" name="Imag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0579" y="4188975"/>
            <a:ext cx="1592239" cy="2010770"/>
          </a:xfrm>
          <a:prstGeom prst="rect">
            <a:avLst/>
          </a:prstGeom>
        </p:spPr>
      </p:pic>
      <p:sp>
        <p:nvSpPr>
          <p:cNvPr id="12" name="Rectangle 11"/>
          <p:cNvSpPr/>
          <p:nvPr/>
        </p:nvSpPr>
        <p:spPr>
          <a:xfrm>
            <a:off x="3344814" y="5593214"/>
            <a:ext cx="705793" cy="646331"/>
          </a:xfrm>
          <a:prstGeom prst="rect">
            <a:avLst/>
          </a:prstGeom>
        </p:spPr>
        <p:txBody>
          <a:bodyPr wrap="square">
            <a:spAutoFit/>
          </a:bodyPr>
          <a:lstStyle/>
          <a:p>
            <a:pPr algn="r"/>
            <a:r>
              <a:rPr lang="fr-FR" sz="900" dirty="0">
                <a:latin typeface="Calibri Light" panose="020F0302020204030204" pitchFamily="34" charset="0"/>
                <a:cs typeface="Calibri Light" panose="020F0302020204030204" pitchFamily="34" charset="0"/>
              </a:rPr>
              <a:t>Hôpital de la Croix Saint Simon</a:t>
            </a:r>
          </a:p>
        </p:txBody>
      </p:sp>
      <p:sp>
        <p:nvSpPr>
          <p:cNvPr id="13" name="ZoneTexte 12"/>
          <p:cNvSpPr txBox="1"/>
          <p:nvPr/>
        </p:nvSpPr>
        <p:spPr>
          <a:xfrm>
            <a:off x="4030579" y="3889152"/>
            <a:ext cx="2358189" cy="307777"/>
          </a:xfrm>
          <a:prstGeom prst="rect">
            <a:avLst/>
          </a:prstGeom>
          <a:noFill/>
        </p:spPr>
        <p:txBody>
          <a:bodyPr wrap="square" rtlCol="0">
            <a:spAutoFit/>
          </a:bodyPr>
          <a:lstStyle/>
          <a:p>
            <a:r>
              <a:rPr lang="fr-FR" sz="1400" dirty="0">
                <a:latin typeface="Calibri Light" panose="020F0302020204030204" pitchFamily="34" charset="0"/>
              </a:rPr>
              <a:t>Prothèse de hanche</a:t>
            </a:r>
          </a:p>
        </p:txBody>
      </p:sp>
    </p:spTree>
    <p:extLst>
      <p:ext uri="{BB962C8B-B14F-4D97-AF65-F5344CB8AC3E}">
        <p14:creationId xmlns:p14="http://schemas.microsoft.com/office/powerpoint/2010/main" val="480952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structurelle : Rayons X</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23</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b="1" dirty="0"/>
              <a:t>Scanner à rayons X </a:t>
            </a:r>
            <a:r>
              <a:rPr lang="fr-FR" dirty="0"/>
              <a:t>(tomodensitométrie ou encore </a:t>
            </a:r>
            <a:r>
              <a:rPr lang="fr-FR" i="1" dirty="0"/>
              <a:t>CT-scan</a:t>
            </a:r>
            <a:r>
              <a:rPr lang="fr-FR" dirty="0"/>
              <a:t>) = vues en coupe (0.4 à 10mm) possible dans tous les plans</a:t>
            </a:r>
            <a:endParaRPr lang="fr-FR" dirty="0">
              <a:sym typeface="Wingdings" panose="05000000000000000000" pitchFamily="2" charset="2"/>
            </a:endParaRPr>
          </a:p>
          <a:p>
            <a:r>
              <a:rPr lang="fr-FR" dirty="0">
                <a:sym typeface="Wingdings" panose="05000000000000000000" pitchFamily="2" charset="2"/>
              </a:rPr>
              <a:t>Image générée par une poutre de rayons X qui traverse le patient et est détectée par un capteur</a:t>
            </a:r>
          </a:p>
          <a:p>
            <a:r>
              <a:rPr lang="fr-FR" dirty="0">
                <a:sym typeface="Wingdings" panose="05000000000000000000" pitchFamily="2" charset="2"/>
              </a:rPr>
              <a:t>Déplacement de la poutre = acquisition d’un plan. Plusieurs plans à différents angles d’incidence = reconstruction 3D (balayage hélicoïdal par ex)</a:t>
            </a:r>
          </a:p>
          <a:p>
            <a:r>
              <a:rPr lang="fr-FR" dirty="0">
                <a:sym typeface="Wingdings" panose="05000000000000000000" pitchFamily="2" charset="2"/>
              </a:rPr>
              <a:t>Résolution en médecine : 1 à 2 mm ; temps d’acquisition : </a:t>
            </a:r>
            <a:r>
              <a:rPr lang="fr-FR" dirty="0" err="1">
                <a:sym typeface="Wingdings" panose="05000000000000000000" pitchFamily="2" charset="2"/>
              </a:rPr>
              <a:t>qques</a:t>
            </a:r>
            <a:r>
              <a:rPr lang="fr-FR" dirty="0">
                <a:sym typeface="Wingdings" panose="05000000000000000000" pitchFamily="2" charset="2"/>
              </a:rPr>
              <a:t> minutes  </a:t>
            </a:r>
          </a:p>
          <a:p>
            <a:r>
              <a:rPr lang="fr-FR" dirty="0">
                <a:sym typeface="Wingdings" panose="05000000000000000000" pitchFamily="2" charset="2"/>
              </a:rPr>
              <a:t>Si injection de produit de contraste : </a:t>
            </a:r>
            <a:r>
              <a:rPr lang="fr-FR" b="1" dirty="0">
                <a:sym typeface="Wingdings" panose="05000000000000000000" pitchFamily="2" charset="2"/>
              </a:rPr>
              <a:t>angioscanner</a:t>
            </a:r>
            <a:endParaRPr lang="fr-FR" b="1" dirty="0"/>
          </a:p>
        </p:txBody>
      </p:sp>
      <p:sp>
        <p:nvSpPr>
          <p:cNvPr id="10" name="Rectangle 9"/>
          <p:cNvSpPr/>
          <p:nvPr/>
        </p:nvSpPr>
        <p:spPr>
          <a:xfrm>
            <a:off x="1584668" y="5974578"/>
            <a:ext cx="4572000" cy="369332"/>
          </a:xfrm>
          <a:prstGeom prst="rect">
            <a:avLst/>
          </a:prstGeom>
        </p:spPr>
        <p:txBody>
          <a:bodyPr>
            <a:spAutoFit/>
          </a:bodyPr>
          <a:lstStyle/>
          <a:p>
            <a:r>
              <a:rPr lang="fr-FR" dirty="0">
                <a:latin typeface="Calibri Light" panose="020F0302020204030204" pitchFamily="34" charset="0"/>
                <a:cs typeface="Calibri Light" panose="020F0302020204030204" pitchFamily="34" charset="0"/>
                <a:hlinkClick r:id="rId2"/>
              </a:rPr>
              <a:t>CT-scan consultable en ligne</a:t>
            </a:r>
            <a:endParaRPr lang="fr-FR" dirty="0">
              <a:latin typeface="Calibri Light" panose="020F0302020204030204" pitchFamily="34" charset="0"/>
              <a:cs typeface="Calibri Light" panose="020F0302020204030204" pitchFamily="34" charset="0"/>
            </a:endParaRP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012" y="3554449"/>
            <a:ext cx="3248247" cy="2451802"/>
          </a:xfrm>
          <a:prstGeom prst="rect">
            <a:avLst/>
          </a:prstGeom>
        </p:spPr>
      </p:pic>
      <p:sp>
        <p:nvSpPr>
          <p:cNvPr id="12" name="Rectangle 11"/>
          <p:cNvSpPr/>
          <p:nvPr/>
        </p:nvSpPr>
        <p:spPr>
          <a:xfrm>
            <a:off x="3824242" y="4121253"/>
            <a:ext cx="1889779" cy="1815882"/>
          </a:xfrm>
          <a:prstGeom prst="rect">
            <a:avLst/>
          </a:prstGeom>
        </p:spPr>
        <p:txBody>
          <a:bodyPr wrap="square">
            <a:spAutoFit/>
          </a:bodyPr>
          <a:lstStyle/>
          <a:p>
            <a:pPr algn="r"/>
            <a:r>
              <a:rPr lang="en-US" sz="1400" dirty="0">
                <a:latin typeface="Calibri Light" panose="020F0302020204030204" pitchFamily="34" charset="0"/>
                <a:cs typeface="Calibri Light" panose="020F0302020204030204" pitchFamily="34" charset="0"/>
              </a:rPr>
              <a:t>CBCT images (axial, coronal and sagittal) in a patient with a </a:t>
            </a:r>
            <a:r>
              <a:rPr lang="en-US" sz="1400" dirty="0" err="1">
                <a:latin typeface="Calibri Light" panose="020F0302020204030204" pitchFamily="34" charset="0"/>
                <a:cs typeface="Calibri Light" panose="020F0302020204030204" pitchFamily="34" charset="0"/>
              </a:rPr>
              <a:t>radiopacity</a:t>
            </a:r>
            <a:r>
              <a:rPr lang="en-US" sz="1400" dirty="0">
                <a:latin typeface="Calibri Light" panose="020F0302020204030204" pitchFamily="34" charset="0"/>
                <a:cs typeface="Calibri Light" panose="020F0302020204030204" pitchFamily="34" charset="0"/>
              </a:rPr>
              <a:t>, suggestive for an </a:t>
            </a:r>
            <a:r>
              <a:rPr lang="en-US" sz="1400" dirty="0" err="1">
                <a:latin typeface="Calibri Light" panose="020F0302020204030204" pitchFamily="34" charset="0"/>
                <a:cs typeface="Calibri Light" panose="020F0302020204030204" pitchFamily="34" charset="0"/>
              </a:rPr>
              <a:t>odontoma</a:t>
            </a:r>
            <a:r>
              <a:rPr lang="en-US" sz="1400" dirty="0">
                <a:latin typeface="Calibri Light" panose="020F0302020204030204" pitchFamily="34" charset="0"/>
                <a:cs typeface="Calibri Light" panose="020F0302020204030204" pitchFamily="34" charset="0"/>
              </a:rPr>
              <a:t> in the maxilla ( arrow ) and </a:t>
            </a:r>
            <a:r>
              <a:rPr lang="en-US" sz="1400" dirty="0" err="1">
                <a:latin typeface="Calibri Light" panose="020F0302020204030204" pitchFamily="34" charset="0"/>
                <a:cs typeface="Calibri Light" panose="020F0302020204030204" pitchFamily="34" charset="0"/>
              </a:rPr>
              <a:t>enostosis</a:t>
            </a:r>
            <a:r>
              <a:rPr lang="en-US" sz="1400" dirty="0">
                <a:latin typeface="Calibri Light" panose="020F0302020204030204" pitchFamily="34" charset="0"/>
                <a:cs typeface="Calibri Light" panose="020F0302020204030204" pitchFamily="34" charset="0"/>
              </a:rPr>
              <a:t> in the mandible ( blue arrow )</a:t>
            </a:r>
            <a:endParaRPr lang="fr-FR" sz="1400" dirty="0">
              <a:latin typeface="Calibri Light" panose="020F0302020204030204" pitchFamily="34" charset="0"/>
              <a:cs typeface="Calibri Light" panose="020F0302020204030204" pitchFamily="34" charset="0"/>
            </a:endParaRPr>
          </a:p>
        </p:txBody>
      </p:sp>
      <p:sp>
        <p:nvSpPr>
          <p:cNvPr id="13" name="Rectangle 12"/>
          <p:cNvSpPr/>
          <p:nvPr/>
        </p:nvSpPr>
        <p:spPr>
          <a:xfrm>
            <a:off x="5578549" y="5962371"/>
            <a:ext cx="3416594" cy="646331"/>
          </a:xfrm>
          <a:prstGeom prst="rect">
            <a:avLst/>
          </a:prstGeom>
        </p:spPr>
        <p:txBody>
          <a:bodyPr wrap="square">
            <a:spAutoFit/>
          </a:bodyPr>
          <a:lstStyle/>
          <a:p>
            <a:r>
              <a:rPr lang="fr-FR" sz="900" i="1" dirty="0" err="1">
                <a:latin typeface="Calibri Light" panose="020F0302020204030204" pitchFamily="34" charset="0"/>
                <a:cs typeface="Calibri Light" panose="020F0302020204030204" pitchFamily="34" charset="0"/>
              </a:rPr>
              <a:t>Kuijpers</a:t>
            </a:r>
            <a:r>
              <a:rPr lang="fr-FR" sz="900" i="1" dirty="0">
                <a:latin typeface="Calibri Light" panose="020F0302020204030204" pitchFamily="34" charset="0"/>
                <a:cs typeface="Calibri Light" panose="020F0302020204030204" pitchFamily="34" charset="0"/>
              </a:rPr>
              <a:t>, M. A., </a:t>
            </a:r>
            <a:r>
              <a:rPr lang="fr-FR" sz="900" i="1" dirty="0" err="1">
                <a:latin typeface="Calibri Light" panose="020F0302020204030204" pitchFamily="34" charset="0"/>
                <a:cs typeface="Calibri Light" panose="020F0302020204030204" pitchFamily="34" charset="0"/>
              </a:rPr>
              <a:t>Pazera</a:t>
            </a:r>
            <a:r>
              <a:rPr lang="fr-FR" sz="900" i="1" dirty="0">
                <a:latin typeface="Calibri Light" panose="020F0302020204030204" pitchFamily="34" charset="0"/>
                <a:cs typeface="Calibri Light" panose="020F0302020204030204" pitchFamily="34" charset="0"/>
              </a:rPr>
              <a:t>, A., </a:t>
            </a:r>
            <a:r>
              <a:rPr lang="fr-FR" sz="900" i="1" dirty="0" err="1">
                <a:latin typeface="Calibri Light" panose="020F0302020204030204" pitchFamily="34" charset="0"/>
                <a:cs typeface="Calibri Light" panose="020F0302020204030204" pitchFamily="34" charset="0"/>
              </a:rPr>
              <a:t>Admiraal</a:t>
            </a:r>
            <a:r>
              <a:rPr lang="fr-FR" sz="900" i="1" dirty="0">
                <a:latin typeface="Calibri Light" panose="020F0302020204030204" pitchFamily="34" charset="0"/>
                <a:cs typeface="Calibri Light" panose="020F0302020204030204" pitchFamily="34" charset="0"/>
              </a:rPr>
              <a:t>, R. J., Bergé, S. J., </a:t>
            </a:r>
            <a:r>
              <a:rPr lang="fr-FR" sz="900" i="1" dirty="0" err="1">
                <a:latin typeface="Calibri Light" panose="020F0302020204030204" pitchFamily="34" charset="0"/>
                <a:cs typeface="Calibri Light" panose="020F0302020204030204" pitchFamily="34" charset="0"/>
              </a:rPr>
              <a:t>Vissink</a:t>
            </a:r>
            <a:r>
              <a:rPr lang="fr-FR" sz="900" i="1" dirty="0">
                <a:latin typeface="Calibri Light" panose="020F0302020204030204" pitchFamily="34" charset="0"/>
                <a:cs typeface="Calibri Light" panose="020F0302020204030204" pitchFamily="34" charset="0"/>
              </a:rPr>
              <a:t>, A., &amp; </a:t>
            </a:r>
            <a:r>
              <a:rPr lang="fr-FR" sz="900" i="1" dirty="0" err="1">
                <a:latin typeface="Calibri Light" panose="020F0302020204030204" pitchFamily="34" charset="0"/>
                <a:cs typeface="Calibri Light" panose="020F0302020204030204" pitchFamily="34" charset="0"/>
              </a:rPr>
              <a:t>Pazera</a:t>
            </a:r>
            <a:r>
              <a:rPr lang="fr-FR" sz="900" i="1" dirty="0">
                <a:latin typeface="Calibri Light" panose="020F0302020204030204" pitchFamily="34" charset="0"/>
                <a:cs typeface="Calibri Light" panose="020F0302020204030204" pitchFamily="34" charset="0"/>
              </a:rPr>
              <a:t>, P. (2014). </a:t>
            </a:r>
            <a:r>
              <a:rPr lang="fr-FR" sz="900" i="1" dirty="0" err="1">
                <a:latin typeface="Calibri Light" panose="020F0302020204030204" pitchFamily="34" charset="0"/>
                <a:cs typeface="Calibri Light" panose="020F0302020204030204" pitchFamily="34" charset="0"/>
              </a:rPr>
              <a:t>Incidental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findings</a:t>
            </a:r>
            <a:r>
              <a:rPr lang="fr-FR" sz="900" i="1" dirty="0">
                <a:latin typeface="Calibri Light" panose="020F0302020204030204" pitchFamily="34" charset="0"/>
                <a:cs typeface="Calibri Light" panose="020F0302020204030204" pitchFamily="34" charset="0"/>
              </a:rPr>
              <a:t> on </a:t>
            </a:r>
            <a:r>
              <a:rPr lang="fr-FR" sz="900" i="1" dirty="0" err="1">
                <a:latin typeface="Calibri Light" panose="020F0302020204030204" pitchFamily="34" charset="0"/>
                <a:cs typeface="Calibri Light" panose="020F0302020204030204" pitchFamily="34" charset="0"/>
              </a:rPr>
              <a:t>cone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beam</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computed</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tomography</a:t>
            </a:r>
            <a:r>
              <a:rPr lang="fr-FR" sz="900" i="1" dirty="0">
                <a:latin typeface="Calibri Light" panose="020F0302020204030204" pitchFamily="34" charset="0"/>
                <a:cs typeface="Calibri Light" panose="020F0302020204030204" pitchFamily="34" charset="0"/>
              </a:rPr>
              <a:t> scans in </a:t>
            </a:r>
            <a:r>
              <a:rPr lang="fr-FR" sz="900" i="1" dirty="0" err="1">
                <a:latin typeface="Calibri Light" panose="020F0302020204030204" pitchFamily="34" charset="0"/>
                <a:cs typeface="Calibri Light" panose="020F0302020204030204" pitchFamily="34" charset="0"/>
              </a:rPr>
              <a:t>cleft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lip</a:t>
            </a:r>
            <a:r>
              <a:rPr lang="fr-FR" sz="900" i="1" dirty="0">
                <a:latin typeface="Calibri Light" panose="020F0302020204030204" pitchFamily="34" charset="0"/>
                <a:cs typeface="Calibri Light" panose="020F0302020204030204" pitchFamily="34" charset="0"/>
              </a:rPr>
              <a:t> and </a:t>
            </a:r>
            <a:r>
              <a:rPr lang="fr-FR" sz="900" i="1" dirty="0" err="1">
                <a:latin typeface="Calibri Light" panose="020F0302020204030204" pitchFamily="34" charset="0"/>
                <a:cs typeface="Calibri Light" panose="020F0302020204030204" pitchFamily="34" charset="0"/>
              </a:rPr>
              <a:t>palate</a:t>
            </a:r>
            <a:r>
              <a:rPr lang="fr-FR" sz="900" i="1" dirty="0">
                <a:latin typeface="Calibri Light" panose="020F0302020204030204" pitchFamily="34" charset="0"/>
                <a:cs typeface="Calibri Light" panose="020F0302020204030204" pitchFamily="34" charset="0"/>
              </a:rPr>
              <a:t> patients. </a:t>
            </a:r>
            <a:r>
              <a:rPr lang="fr-FR" sz="900" i="1" dirty="0" err="1">
                <a:latin typeface="Calibri Light" panose="020F0302020204030204" pitchFamily="34" charset="0"/>
                <a:cs typeface="Calibri Light" panose="020F0302020204030204" pitchFamily="34" charset="0"/>
              </a:rPr>
              <a:t>Clinical</a:t>
            </a:r>
            <a:r>
              <a:rPr lang="fr-FR" sz="900" i="1" dirty="0">
                <a:latin typeface="Calibri Light" panose="020F0302020204030204" pitchFamily="34" charset="0"/>
                <a:cs typeface="Calibri Light" panose="020F0302020204030204" pitchFamily="34" charset="0"/>
              </a:rPr>
              <a:t> oral investigations, 18(4), 1237-1244.</a:t>
            </a:r>
          </a:p>
        </p:txBody>
      </p:sp>
      <p:pic>
        <p:nvPicPr>
          <p:cNvPr id="14"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5741" y="3692295"/>
            <a:ext cx="2485549" cy="1673603"/>
          </a:xfrm>
          <a:prstGeom prst="rect">
            <a:avLst/>
          </a:prstGeom>
        </p:spPr>
      </p:pic>
      <p:sp>
        <p:nvSpPr>
          <p:cNvPr id="15" name="ZoneTexte 14"/>
          <p:cNvSpPr txBox="1"/>
          <p:nvPr/>
        </p:nvSpPr>
        <p:spPr>
          <a:xfrm>
            <a:off x="148857" y="5380475"/>
            <a:ext cx="2485549" cy="523220"/>
          </a:xfrm>
          <a:prstGeom prst="rect">
            <a:avLst/>
          </a:prstGeom>
          <a:noFill/>
        </p:spPr>
        <p:txBody>
          <a:bodyPr wrap="square" rtlCol="0">
            <a:spAutoFit/>
          </a:bodyPr>
          <a:lstStyle/>
          <a:p>
            <a:r>
              <a:rPr lang="fr-FR" sz="1400" dirty="0">
                <a:latin typeface="Calibri Light" panose="020F0302020204030204" pitchFamily="34" charset="0"/>
              </a:rPr>
              <a:t>Radiologie interventionnelle avec scanner CBCT</a:t>
            </a:r>
          </a:p>
        </p:txBody>
      </p:sp>
    </p:spTree>
    <p:extLst>
      <p:ext uri="{BB962C8B-B14F-4D97-AF65-F5344CB8AC3E}">
        <p14:creationId xmlns:p14="http://schemas.microsoft.com/office/powerpoint/2010/main" val="2073390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structurelle : Rayons X</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24</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4625163" cy="5130800"/>
          </a:xfrm>
        </p:spPr>
        <p:txBody>
          <a:bodyPr/>
          <a:lstStyle/>
          <a:p>
            <a:r>
              <a:rPr lang="fr-FR" dirty="0"/>
              <a:t>CT-scan associé à l’unité Hounsfield = mesure de la </a:t>
            </a:r>
            <a:r>
              <a:rPr lang="fr-FR" dirty="0" err="1"/>
              <a:t>radiodensité</a:t>
            </a:r>
            <a:endParaRPr lang="fr-FR" dirty="0"/>
          </a:p>
          <a:p>
            <a:pPr lvl="1"/>
            <a:r>
              <a:rPr lang="fr-FR" dirty="0"/>
              <a:t>Air : -1000</a:t>
            </a:r>
          </a:p>
          <a:p>
            <a:pPr lvl="1"/>
            <a:r>
              <a:rPr lang="fr-FR" dirty="0"/>
              <a:t>Poumon : -500</a:t>
            </a:r>
          </a:p>
          <a:p>
            <a:pPr lvl="1"/>
            <a:r>
              <a:rPr lang="fr-FR" dirty="0"/>
              <a:t>Eau : 0</a:t>
            </a:r>
          </a:p>
          <a:p>
            <a:pPr lvl="1"/>
            <a:r>
              <a:rPr lang="fr-FR" dirty="0"/>
              <a:t>Tissus mous : +100 à +300</a:t>
            </a:r>
          </a:p>
          <a:p>
            <a:pPr lvl="1"/>
            <a:r>
              <a:rPr lang="fr-FR" dirty="0"/>
              <a:t>Os : +700 à +3000</a:t>
            </a:r>
          </a:p>
          <a:p>
            <a:pPr lvl="1">
              <a:buFont typeface="Wingdings" panose="05000000000000000000" pitchFamily="2" charset="2"/>
              <a:buChar char="à"/>
            </a:pPr>
            <a:r>
              <a:rPr lang="fr-FR" dirty="0">
                <a:sym typeface="Wingdings" panose="05000000000000000000" pitchFamily="2" charset="2"/>
              </a:rPr>
              <a:t>Le squelette est très visible.</a:t>
            </a:r>
          </a:p>
          <a:p>
            <a:pPr lvl="1">
              <a:buFont typeface="Wingdings" panose="05000000000000000000" pitchFamily="2" charset="2"/>
              <a:buChar char="à"/>
            </a:pPr>
            <a:r>
              <a:rPr lang="fr-FR" dirty="0">
                <a:sym typeface="Wingdings" panose="05000000000000000000" pitchFamily="2" charset="2"/>
              </a:rPr>
              <a:t>Les tissus mous sont difficilement différentiables.</a:t>
            </a:r>
          </a:p>
          <a:p>
            <a:pPr lvl="1">
              <a:buFont typeface="Wingdings" panose="05000000000000000000" pitchFamily="2" charset="2"/>
              <a:buChar char="à"/>
            </a:pPr>
            <a:r>
              <a:rPr lang="fr-FR" dirty="0">
                <a:sym typeface="Wingdings" panose="05000000000000000000" pitchFamily="2" charset="2"/>
              </a:rPr>
              <a:t>Pas de lien direct entre comportement mécanique du tissu mou et son unité Hounsfield, pas utilisable pour caractériser </a:t>
            </a:r>
            <a:r>
              <a:rPr lang="fr-FR" i="1" dirty="0">
                <a:sym typeface="Wingdings" panose="05000000000000000000" pitchFamily="2" charset="2"/>
              </a:rPr>
              <a:t>mécaniquement</a:t>
            </a:r>
            <a:r>
              <a:rPr lang="fr-FR" dirty="0">
                <a:sym typeface="Wingdings" panose="05000000000000000000" pitchFamily="2" charset="2"/>
              </a:rPr>
              <a:t> les tissus mous</a:t>
            </a:r>
            <a:endParaRPr lang="fr-FR" dirty="0"/>
          </a:p>
        </p:txBody>
      </p:sp>
      <p:sp>
        <p:nvSpPr>
          <p:cNvPr id="5" name="Rectangle 4"/>
          <p:cNvSpPr/>
          <p:nvPr/>
        </p:nvSpPr>
        <p:spPr>
          <a:xfrm>
            <a:off x="148856" y="6066911"/>
            <a:ext cx="8739963" cy="230832"/>
          </a:xfrm>
          <a:prstGeom prst="rect">
            <a:avLst/>
          </a:prstGeom>
        </p:spPr>
        <p:txBody>
          <a:bodyPr wrap="square">
            <a:spAutoFit/>
          </a:bodyPr>
          <a:lstStyle/>
          <a:p>
            <a:r>
              <a:rPr lang="en-US" sz="900" dirty="0">
                <a:latin typeface="Calibri Light" panose="020F0302020204030204" pitchFamily="34" charset="0"/>
                <a:cs typeface="Calibri Light" panose="020F0302020204030204" pitchFamily="34" charset="0"/>
              </a:rPr>
              <a:t>Bibb, R., </a:t>
            </a:r>
            <a:r>
              <a:rPr lang="en-US" sz="900" dirty="0" err="1">
                <a:latin typeface="Calibri Light" panose="020F0302020204030204" pitchFamily="34" charset="0"/>
                <a:cs typeface="Calibri Light" panose="020F0302020204030204" pitchFamily="34" charset="0"/>
              </a:rPr>
              <a:t>Eggbeer</a:t>
            </a:r>
            <a:r>
              <a:rPr lang="en-US" sz="900" dirty="0">
                <a:latin typeface="Calibri Light" panose="020F0302020204030204" pitchFamily="34" charset="0"/>
                <a:cs typeface="Calibri Light" panose="020F0302020204030204" pitchFamily="34" charset="0"/>
              </a:rPr>
              <a:t>, D., &amp; Paterson, A. (2014). </a:t>
            </a:r>
            <a:r>
              <a:rPr lang="en-US" sz="900" i="1" dirty="0">
                <a:latin typeface="Calibri Light" panose="020F0302020204030204" pitchFamily="34" charset="0"/>
                <a:cs typeface="Calibri Light" panose="020F0302020204030204" pitchFamily="34" charset="0"/>
              </a:rPr>
              <a:t>Medical modelling: the application of advanced design and rapid prototyping techniques in medicine</a:t>
            </a:r>
            <a:r>
              <a:rPr lang="en-US" sz="900" dirty="0">
                <a:latin typeface="Calibri Light" panose="020F0302020204030204" pitchFamily="34" charset="0"/>
                <a:cs typeface="Calibri Light" panose="020F0302020204030204" pitchFamily="34" charset="0"/>
              </a:rPr>
              <a:t>. </a:t>
            </a:r>
            <a:r>
              <a:rPr lang="en-US" sz="900" dirty="0" err="1">
                <a:latin typeface="Calibri Light" panose="020F0302020204030204" pitchFamily="34" charset="0"/>
                <a:cs typeface="Calibri Light" panose="020F0302020204030204" pitchFamily="34" charset="0"/>
              </a:rPr>
              <a:t>Woodhead</a:t>
            </a:r>
            <a:r>
              <a:rPr lang="en-US" sz="900" dirty="0">
                <a:latin typeface="Calibri Light" panose="020F0302020204030204" pitchFamily="34" charset="0"/>
                <a:cs typeface="Calibri Light" panose="020F0302020204030204" pitchFamily="34" charset="0"/>
              </a:rPr>
              <a:t> Publishing.</a:t>
            </a:r>
            <a:endParaRPr lang="fr-FR" sz="900" dirty="0">
              <a:latin typeface="Calibri Light" panose="020F0302020204030204" pitchFamily="34" charset="0"/>
              <a:cs typeface="Calibri Light" panose="020F0302020204030204" pitchFamily="34"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5551" y="203069"/>
            <a:ext cx="3523268" cy="2618103"/>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8188" y="3750253"/>
            <a:ext cx="3268612" cy="1601468"/>
          </a:xfrm>
          <a:prstGeom prst="rect">
            <a:avLst/>
          </a:prstGeom>
        </p:spPr>
      </p:pic>
      <p:sp>
        <p:nvSpPr>
          <p:cNvPr id="8" name="ZoneTexte 7"/>
          <p:cNvSpPr txBox="1"/>
          <p:nvPr/>
        </p:nvSpPr>
        <p:spPr>
          <a:xfrm>
            <a:off x="5352568" y="5376609"/>
            <a:ext cx="3388241" cy="369332"/>
          </a:xfrm>
          <a:prstGeom prst="rect">
            <a:avLst/>
          </a:prstGeom>
          <a:noFill/>
        </p:spPr>
        <p:txBody>
          <a:bodyPr wrap="square" rtlCol="0">
            <a:spAutoFit/>
          </a:bodyPr>
          <a:lstStyle/>
          <a:p>
            <a:r>
              <a:rPr lang="fr-FR" sz="900" i="1" dirty="0" err="1">
                <a:latin typeface="Calibri Light" panose="020F0302020204030204" pitchFamily="34" charset="0"/>
              </a:rPr>
              <a:t>Bontolo</a:t>
            </a:r>
            <a:r>
              <a:rPr lang="fr-FR" sz="900" i="1" dirty="0">
                <a:latin typeface="Calibri Light" panose="020F0302020204030204" pitchFamily="34" charset="0"/>
              </a:rPr>
              <a:t>, F. M. et al. (2015). Anévrysme de l’aorte thoracique d’origine traumatique: cas clinique suspect. Pan </a:t>
            </a:r>
            <a:r>
              <a:rPr lang="fr-FR" sz="900" i="1" dirty="0" err="1">
                <a:latin typeface="Calibri Light" panose="020F0302020204030204" pitchFamily="34" charset="0"/>
              </a:rPr>
              <a:t>African</a:t>
            </a:r>
            <a:r>
              <a:rPr lang="fr-FR" sz="900" i="1" dirty="0">
                <a:latin typeface="Calibri Light" panose="020F0302020204030204" pitchFamily="34" charset="0"/>
              </a:rPr>
              <a:t> </a:t>
            </a:r>
            <a:r>
              <a:rPr lang="fr-FR" sz="900" i="1" dirty="0" err="1">
                <a:latin typeface="Calibri Light" panose="020F0302020204030204" pitchFamily="34" charset="0"/>
              </a:rPr>
              <a:t>Medical</a:t>
            </a:r>
            <a:r>
              <a:rPr lang="fr-FR" sz="900" i="1" dirty="0">
                <a:latin typeface="Calibri Light" panose="020F0302020204030204" pitchFamily="34" charset="0"/>
              </a:rPr>
              <a:t> Journal, 21(1).</a:t>
            </a:r>
          </a:p>
        </p:txBody>
      </p:sp>
      <p:sp>
        <p:nvSpPr>
          <p:cNvPr id="9" name="ZoneTexte 8"/>
          <p:cNvSpPr txBox="1"/>
          <p:nvPr/>
        </p:nvSpPr>
        <p:spPr>
          <a:xfrm>
            <a:off x="7637535" y="3453456"/>
            <a:ext cx="1251284" cy="307777"/>
          </a:xfrm>
          <a:prstGeom prst="rect">
            <a:avLst/>
          </a:prstGeom>
          <a:noFill/>
        </p:spPr>
        <p:txBody>
          <a:bodyPr wrap="square" rtlCol="0">
            <a:spAutoFit/>
          </a:bodyPr>
          <a:lstStyle/>
          <a:p>
            <a:r>
              <a:rPr lang="fr-FR" sz="1400" dirty="0">
                <a:latin typeface="Calibri Light" panose="020F0302020204030204" pitchFamily="34" charset="0"/>
              </a:rPr>
              <a:t>Angioscanner</a:t>
            </a:r>
          </a:p>
        </p:txBody>
      </p:sp>
    </p:spTree>
    <p:extLst>
      <p:ext uri="{BB962C8B-B14F-4D97-AF65-F5344CB8AC3E}">
        <p14:creationId xmlns:p14="http://schemas.microsoft.com/office/powerpoint/2010/main" val="123374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structurelle : IRM</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25</a:t>
            </a:fld>
            <a:endParaRPr lang="fr-FR">
              <a:solidFill>
                <a:prstClr val="black">
                  <a:tint val="75000"/>
                </a:prstClr>
              </a:solidFill>
            </a:endParaRPr>
          </a:p>
        </p:txBody>
      </p:sp>
      <p:sp>
        <p:nvSpPr>
          <p:cNvPr id="4" name="Espace réservé du contenu 3"/>
          <p:cNvSpPr>
            <a:spLocks noGrp="1"/>
          </p:cNvSpPr>
          <p:nvPr>
            <p:ph sz="quarter" idx="12"/>
          </p:nvPr>
        </p:nvSpPr>
        <p:spPr>
          <a:xfrm>
            <a:off x="457200" y="1000801"/>
            <a:ext cx="8229600" cy="5130800"/>
          </a:xfrm>
        </p:spPr>
        <p:txBody>
          <a:bodyPr>
            <a:normAutofit lnSpcReduction="10000"/>
          </a:bodyPr>
          <a:lstStyle/>
          <a:p>
            <a:r>
              <a:rPr lang="fr-FR" dirty="0"/>
              <a:t>Imagerie basée sur la réponse des protons à un champ magnétique créé autour du patient</a:t>
            </a:r>
          </a:p>
          <a:p>
            <a:r>
              <a:rPr lang="fr-FR" dirty="0"/>
              <a:t>Acquisition de coupes (sagittale, coronale, axiale) </a:t>
            </a:r>
            <a:r>
              <a:rPr lang="fr-FR" dirty="0">
                <a:sym typeface="Wingdings" panose="05000000000000000000" pitchFamily="2" charset="2"/>
              </a:rPr>
              <a:t> reconstruction possible du volume</a:t>
            </a:r>
          </a:p>
          <a:p>
            <a:r>
              <a:rPr lang="fr-FR" dirty="0">
                <a:sym typeface="Wingdings" panose="05000000000000000000" pitchFamily="2" charset="2"/>
              </a:rPr>
              <a:t>Très adaptée aux tissus mous : cerveau, muscles, cœur + tumeurs</a:t>
            </a: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endParaRPr lang="fr-FR" dirty="0">
              <a:sym typeface="Wingdings" panose="05000000000000000000" pitchFamily="2" charset="2"/>
            </a:endParaRPr>
          </a:p>
          <a:p>
            <a:r>
              <a:rPr lang="fr-FR" dirty="0">
                <a:sym typeface="Wingdings" panose="05000000000000000000" pitchFamily="2" charset="2"/>
              </a:rPr>
              <a:t>Basse fréquence, résolution de l’ordre du mm</a:t>
            </a:r>
            <a:endParaRPr lang="fr-FR"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996365"/>
            <a:ext cx="2562225" cy="1924050"/>
          </a:xfrm>
          <a:prstGeom prst="rect">
            <a:avLst/>
          </a:prstGeom>
        </p:spPr>
      </p:pic>
      <p:sp>
        <p:nvSpPr>
          <p:cNvPr id="7" name="ZoneTexte 6"/>
          <p:cNvSpPr txBox="1"/>
          <p:nvPr/>
        </p:nvSpPr>
        <p:spPr>
          <a:xfrm>
            <a:off x="1612646" y="4878101"/>
            <a:ext cx="1459054" cy="230832"/>
          </a:xfrm>
          <a:prstGeom prst="rect">
            <a:avLst/>
          </a:prstGeom>
          <a:noFill/>
        </p:spPr>
        <p:txBody>
          <a:bodyPr wrap="none" rtlCol="0">
            <a:spAutoFit/>
          </a:bodyPr>
          <a:lstStyle/>
          <a:p>
            <a:r>
              <a:rPr lang="fr-FR" sz="900" i="1" dirty="0">
                <a:latin typeface="Calibri Light" panose="020F0302020204030204" pitchFamily="34" charset="0"/>
              </a:rPr>
              <a:t>Centre radiologie Bordeaux</a:t>
            </a:r>
          </a:p>
        </p:txBody>
      </p:sp>
      <p:pic>
        <p:nvPicPr>
          <p:cNvPr id="8" name="Image 7"/>
          <p:cNvPicPr>
            <a:picLocks noChangeAspect="1"/>
          </p:cNvPicPr>
          <p:nvPr/>
        </p:nvPicPr>
        <p:blipFill rotWithShape="1">
          <a:blip r:embed="rId3">
            <a:extLst>
              <a:ext uri="{28A0092B-C50C-407E-A947-70E740481C1C}">
                <a14:useLocalDpi xmlns:a14="http://schemas.microsoft.com/office/drawing/2010/main" val="0"/>
              </a:ext>
            </a:extLst>
          </a:blip>
          <a:srcRect l="9211" t="1377" r="61974" b="55315"/>
          <a:stretch/>
        </p:blipFill>
        <p:spPr>
          <a:xfrm>
            <a:off x="3384885" y="2598817"/>
            <a:ext cx="2634915" cy="2646947"/>
          </a:xfrm>
          <a:prstGeom prst="rect">
            <a:avLst/>
          </a:prstGeom>
        </p:spPr>
      </p:pic>
      <p:sp>
        <p:nvSpPr>
          <p:cNvPr id="9" name="Rectangle 8"/>
          <p:cNvSpPr/>
          <p:nvPr/>
        </p:nvSpPr>
        <p:spPr>
          <a:xfrm>
            <a:off x="5286375" y="5254883"/>
            <a:ext cx="733425" cy="230832"/>
          </a:xfrm>
          <a:prstGeom prst="rect">
            <a:avLst/>
          </a:prstGeom>
        </p:spPr>
        <p:txBody>
          <a:bodyPr wrap="square">
            <a:spAutoFit/>
          </a:bodyPr>
          <a:lstStyle/>
          <a:p>
            <a:pPr algn="ctr"/>
            <a:r>
              <a:rPr lang="fr-FR" sz="900" i="1" dirty="0">
                <a:latin typeface="Calibri Light" panose="020F0302020204030204" pitchFamily="34" charset="0"/>
                <a:cs typeface="Calibri Light" panose="020F0302020204030204" pitchFamily="34" charset="0"/>
              </a:rPr>
              <a:t>JFR 2008</a:t>
            </a:r>
          </a:p>
        </p:txBody>
      </p:sp>
      <p:sp>
        <p:nvSpPr>
          <p:cNvPr id="10" name="ZoneTexte 9"/>
          <p:cNvSpPr txBox="1"/>
          <p:nvPr/>
        </p:nvSpPr>
        <p:spPr>
          <a:xfrm>
            <a:off x="3300664" y="5278264"/>
            <a:ext cx="2077452" cy="307777"/>
          </a:xfrm>
          <a:prstGeom prst="rect">
            <a:avLst/>
          </a:prstGeom>
          <a:noFill/>
        </p:spPr>
        <p:txBody>
          <a:bodyPr wrap="square" rtlCol="0">
            <a:spAutoFit/>
          </a:bodyPr>
          <a:lstStyle/>
          <a:p>
            <a:r>
              <a:rPr lang="fr-FR" sz="1400" dirty="0">
                <a:latin typeface="Calibri Light" panose="020F0302020204030204" pitchFamily="34" charset="0"/>
              </a:rPr>
              <a:t>Plaque d’athérome</a:t>
            </a:r>
          </a:p>
        </p:txBody>
      </p:sp>
      <p:sp>
        <p:nvSpPr>
          <p:cNvPr id="11" name="ZoneTexte 10"/>
          <p:cNvSpPr txBox="1"/>
          <p:nvPr/>
        </p:nvSpPr>
        <p:spPr>
          <a:xfrm>
            <a:off x="589548" y="4902665"/>
            <a:ext cx="866273" cy="307777"/>
          </a:xfrm>
          <a:prstGeom prst="rect">
            <a:avLst/>
          </a:prstGeom>
          <a:noFill/>
        </p:spPr>
        <p:txBody>
          <a:bodyPr wrap="square" rtlCol="0">
            <a:spAutoFit/>
          </a:bodyPr>
          <a:lstStyle/>
          <a:p>
            <a:r>
              <a:rPr lang="fr-FR" sz="1400" dirty="0">
                <a:latin typeface="Calibri Light" panose="020F0302020204030204" pitchFamily="34" charset="0"/>
              </a:rPr>
              <a:t>Cerveau</a:t>
            </a:r>
          </a:p>
        </p:txBody>
      </p:sp>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2688" y="2983830"/>
            <a:ext cx="2000250" cy="2286000"/>
          </a:xfrm>
          <a:prstGeom prst="rect">
            <a:avLst/>
          </a:prstGeom>
        </p:spPr>
      </p:pic>
      <p:sp>
        <p:nvSpPr>
          <p:cNvPr id="13" name="Rectangle 12"/>
          <p:cNvSpPr/>
          <p:nvPr/>
        </p:nvSpPr>
        <p:spPr>
          <a:xfrm>
            <a:off x="8221580" y="5266791"/>
            <a:ext cx="733425" cy="230832"/>
          </a:xfrm>
          <a:prstGeom prst="rect">
            <a:avLst/>
          </a:prstGeom>
        </p:spPr>
        <p:txBody>
          <a:bodyPr wrap="square">
            <a:spAutoFit/>
          </a:bodyPr>
          <a:lstStyle/>
          <a:p>
            <a:pPr algn="ctr"/>
            <a:r>
              <a:rPr lang="fr-FR" sz="900" i="1" dirty="0">
                <a:latin typeface="Calibri Light" panose="020F0302020204030204" pitchFamily="34" charset="0"/>
                <a:cs typeface="Calibri Light" panose="020F0302020204030204" pitchFamily="34" charset="0"/>
              </a:rPr>
              <a:t>RISF</a:t>
            </a:r>
          </a:p>
        </p:txBody>
      </p:sp>
      <p:sp>
        <p:nvSpPr>
          <p:cNvPr id="14" name="ZoneTexte 13"/>
          <p:cNvSpPr txBox="1"/>
          <p:nvPr/>
        </p:nvSpPr>
        <p:spPr>
          <a:xfrm>
            <a:off x="6622417" y="5328915"/>
            <a:ext cx="837162" cy="307777"/>
          </a:xfrm>
          <a:prstGeom prst="rect">
            <a:avLst/>
          </a:prstGeom>
          <a:noFill/>
        </p:spPr>
        <p:txBody>
          <a:bodyPr wrap="square" rtlCol="0">
            <a:spAutoFit/>
          </a:bodyPr>
          <a:lstStyle/>
          <a:p>
            <a:r>
              <a:rPr lang="fr-FR" sz="1400" dirty="0">
                <a:latin typeface="Calibri Light" panose="020F0302020204030204" pitchFamily="34" charset="0"/>
              </a:rPr>
              <a:t>Pelvis</a:t>
            </a:r>
          </a:p>
        </p:txBody>
      </p:sp>
    </p:spTree>
    <p:extLst>
      <p:ext uri="{BB962C8B-B14F-4D97-AF65-F5344CB8AC3E}">
        <p14:creationId xmlns:p14="http://schemas.microsoft.com/office/powerpoint/2010/main" val="67494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structurelle : IRM</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26</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Possibilité d’imager le flux sanguin : </a:t>
            </a:r>
          </a:p>
          <a:p>
            <a:pPr lvl="1"/>
            <a:r>
              <a:rPr lang="fr-FR" dirty="0"/>
              <a:t>IRM 4D (IRM par contraste de phase) synchronisé avec le flux sanguin (</a:t>
            </a:r>
            <a:r>
              <a:rPr lang="fr-FR" i="1" dirty="0" err="1"/>
              <a:t>gating</a:t>
            </a:r>
            <a:r>
              <a:rPr lang="fr-FR" dirty="0"/>
              <a:t>)</a:t>
            </a:r>
          </a:p>
          <a:p>
            <a:pPr lvl="1"/>
            <a:r>
              <a:rPr lang="fr-FR" dirty="0"/>
              <a:t>Également possible par des séquences ultrasonores particulières </a:t>
            </a: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428509"/>
            <a:ext cx="5261934" cy="2959838"/>
          </a:xfrm>
          <a:prstGeom prst="rect">
            <a:avLst/>
          </a:prstGeom>
        </p:spPr>
      </p:pic>
      <p:sp>
        <p:nvSpPr>
          <p:cNvPr id="8" name="ZoneTexte 7"/>
          <p:cNvSpPr txBox="1"/>
          <p:nvPr/>
        </p:nvSpPr>
        <p:spPr>
          <a:xfrm>
            <a:off x="396949" y="5474409"/>
            <a:ext cx="3250057" cy="307777"/>
          </a:xfrm>
          <a:prstGeom prst="rect">
            <a:avLst/>
          </a:prstGeom>
          <a:noFill/>
        </p:spPr>
        <p:txBody>
          <a:bodyPr wrap="none" rtlCol="0">
            <a:spAutoFit/>
          </a:bodyPr>
          <a:lstStyle/>
          <a:p>
            <a:r>
              <a:rPr lang="fr-FR" sz="1400" dirty="0">
                <a:latin typeface="Calibri Light" panose="020F0302020204030204" pitchFamily="34" charset="0"/>
              </a:rPr>
              <a:t>Circulation sanguine au voisinage du </a:t>
            </a:r>
            <a:r>
              <a:rPr lang="fr-FR" sz="1400" dirty="0" err="1">
                <a:latin typeface="Calibri Light" panose="020F0302020204030204" pitchFamily="34" charset="0"/>
              </a:rPr>
              <a:t>coeur</a:t>
            </a:r>
            <a:endParaRPr lang="fr-FR" sz="1400" dirty="0">
              <a:latin typeface="Calibri Light" panose="020F0302020204030204" pitchFamily="34" charset="0"/>
            </a:endParaRPr>
          </a:p>
        </p:txBody>
      </p:sp>
      <p:sp>
        <p:nvSpPr>
          <p:cNvPr id="9" name="ZoneTexte 8"/>
          <p:cNvSpPr txBox="1"/>
          <p:nvPr/>
        </p:nvSpPr>
        <p:spPr>
          <a:xfrm>
            <a:off x="4638157" y="5388347"/>
            <a:ext cx="1978987" cy="230832"/>
          </a:xfrm>
          <a:prstGeom prst="rect">
            <a:avLst/>
          </a:prstGeom>
          <a:noFill/>
        </p:spPr>
        <p:txBody>
          <a:bodyPr wrap="square" rtlCol="0">
            <a:spAutoFit/>
          </a:bodyPr>
          <a:lstStyle/>
          <a:p>
            <a:r>
              <a:rPr lang="fr-FR" sz="900" i="1" dirty="0">
                <a:latin typeface="Calibri Light" panose="020F0302020204030204" pitchFamily="34" charset="0"/>
              </a:rPr>
              <a:t>Ecole Centrale Nantes</a:t>
            </a:r>
          </a:p>
        </p:txBody>
      </p:sp>
    </p:spTree>
    <p:extLst>
      <p:ext uri="{BB962C8B-B14F-4D97-AF65-F5344CB8AC3E}">
        <p14:creationId xmlns:p14="http://schemas.microsoft.com/office/powerpoint/2010/main" val="3738098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structurelle : Echographie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27</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Ondes US générées par la sonde – acquisition des échos générés par les obstacles</a:t>
            </a:r>
          </a:p>
          <a:p>
            <a:r>
              <a:rPr lang="fr-FR" dirty="0"/>
              <a:t>Haute fréquence des US envoyés </a:t>
            </a:r>
            <a:r>
              <a:rPr lang="fr-FR" dirty="0">
                <a:sym typeface="Wingdings" panose="05000000000000000000" pitchFamily="2" charset="2"/>
              </a:rPr>
              <a:t> plus grande résolution mais plus petite profondeur</a:t>
            </a:r>
          </a:p>
          <a:p>
            <a:r>
              <a:rPr lang="fr-FR" dirty="0">
                <a:sym typeface="Wingdings" panose="05000000000000000000" pitchFamily="2" charset="2"/>
              </a:rPr>
              <a:t>Distingue : liquides simples (noir), liquides avec particules (sang, gris), structures solides (blanc), tissus mous (gris clair), gaz et air (blanc)</a:t>
            </a:r>
          </a:p>
          <a:p>
            <a:r>
              <a:rPr lang="fr-FR" dirty="0">
                <a:sym typeface="Wingdings" panose="05000000000000000000" pitchFamily="2" charset="2"/>
              </a:rPr>
              <a:t>En clinique, image acquise dans un plan (2D)</a:t>
            </a:r>
          </a:p>
          <a:p>
            <a:r>
              <a:rPr lang="fr-FR" dirty="0">
                <a:sym typeface="Wingdings" panose="05000000000000000000" pitchFamily="2" charset="2"/>
              </a:rPr>
              <a:t>Signal acquis et traité en temps réel  visualisation du mouvement</a:t>
            </a:r>
          </a:p>
          <a:p>
            <a:r>
              <a:rPr lang="fr-FR" dirty="0">
                <a:sym typeface="Wingdings" panose="05000000000000000000" pitchFamily="2" charset="2"/>
              </a:rPr>
              <a:t>Inconvénient : mauvaise qualité d’image due au </a:t>
            </a:r>
            <a:r>
              <a:rPr lang="fr-FR" i="1" dirty="0" err="1">
                <a:sym typeface="Wingdings" panose="05000000000000000000" pitchFamily="2" charset="2"/>
              </a:rPr>
              <a:t>speckle</a:t>
            </a:r>
            <a:endParaRPr lang="fr-FR" i="1" dirty="0">
              <a:sym typeface="Wingdings" panose="05000000000000000000" pitchFamily="2" charset="2"/>
            </a:endParaRPr>
          </a:p>
          <a:p>
            <a:endParaRPr lang="fr-FR"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888706"/>
            <a:ext cx="2466975" cy="1847850"/>
          </a:xfrm>
          <a:prstGeom prst="rect">
            <a:avLst/>
          </a:prstGeom>
        </p:spPr>
      </p:pic>
      <p:sp>
        <p:nvSpPr>
          <p:cNvPr id="6" name="ZoneTexte 5"/>
          <p:cNvSpPr txBox="1"/>
          <p:nvPr/>
        </p:nvSpPr>
        <p:spPr>
          <a:xfrm>
            <a:off x="1922319" y="5711992"/>
            <a:ext cx="1098378" cy="230832"/>
          </a:xfrm>
          <a:prstGeom prst="rect">
            <a:avLst/>
          </a:prstGeom>
          <a:noFill/>
        </p:spPr>
        <p:txBody>
          <a:bodyPr wrap="none" rtlCol="0">
            <a:spAutoFit/>
          </a:bodyPr>
          <a:lstStyle/>
          <a:p>
            <a:r>
              <a:rPr lang="fr-FR" sz="900" i="1" dirty="0">
                <a:latin typeface="Calibri Light" panose="020F0302020204030204" pitchFamily="34" charset="0"/>
              </a:rPr>
              <a:t>Echographie Angers</a:t>
            </a:r>
          </a:p>
        </p:txBody>
      </p:sp>
      <p:sp>
        <p:nvSpPr>
          <p:cNvPr id="7" name="ZoneTexte 6"/>
          <p:cNvSpPr txBox="1"/>
          <p:nvPr/>
        </p:nvSpPr>
        <p:spPr>
          <a:xfrm>
            <a:off x="442023" y="5736556"/>
            <a:ext cx="1480296" cy="523220"/>
          </a:xfrm>
          <a:prstGeom prst="rect">
            <a:avLst/>
          </a:prstGeom>
          <a:noFill/>
        </p:spPr>
        <p:txBody>
          <a:bodyPr wrap="square" rtlCol="0">
            <a:spAutoFit/>
          </a:bodyPr>
          <a:lstStyle/>
          <a:p>
            <a:r>
              <a:rPr lang="fr-FR" sz="1400" dirty="0">
                <a:latin typeface="Calibri Light" panose="020F0302020204030204" pitchFamily="34" charset="0"/>
              </a:rPr>
              <a:t>Echographie prénatale</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7031" y="3719378"/>
            <a:ext cx="3125819" cy="2483910"/>
          </a:xfrm>
          <a:prstGeom prst="rect">
            <a:avLst/>
          </a:prstGeom>
        </p:spPr>
      </p:pic>
      <p:sp>
        <p:nvSpPr>
          <p:cNvPr id="9" name="ZoneTexte 8"/>
          <p:cNvSpPr txBox="1"/>
          <p:nvPr/>
        </p:nvSpPr>
        <p:spPr>
          <a:xfrm>
            <a:off x="5106348" y="5971256"/>
            <a:ext cx="620683" cy="230832"/>
          </a:xfrm>
          <a:prstGeom prst="rect">
            <a:avLst/>
          </a:prstGeom>
          <a:noFill/>
        </p:spPr>
        <p:txBody>
          <a:bodyPr wrap="none" rtlCol="0">
            <a:spAutoFit/>
          </a:bodyPr>
          <a:lstStyle/>
          <a:p>
            <a:r>
              <a:rPr lang="fr-FR" sz="900" i="1" dirty="0">
                <a:latin typeface="Calibri Light" panose="020F0302020204030204" pitchFamily="34" charset="0"/>
              </a:rPr>
              <a:t>Free Med</a:t>
            </a:r>
          </a:p>
        </p:txBody>
      </p:sp>
      <p:sp>
        <p:nvSpPr>
          <p:cNvPr id="10" name="ZoneTexte 9"/>
          <p:cNvSpPr txBox="1"/>
          <p:nvPr/>
        </p:nvSpPr>
        <p:spPr>
          <a:xfrm>
            <a:off x="3561089" y="3888706"/>
            <a:ext cx="2021821" cy="523220"/>
          </a:xfrm>
          <a:prstGeom prst="rect">
            <a:avLst/>
          </a:prstGeom>
          <a:noFill/>
        </p:spPr>
        <p:txBody>
          <a:bodyPr wrap="square" rtlCol="0">
            <a:spAutoFit/>
          </a:bodyPr>
          <a:lstStyle/>
          <a:p>
            <a:pPr algn="r"/>
            <a:r>
              <a:rPr lang="fr-FR" sz="1400" dirty="0">
                <a:latin typeface="Calibri Light" panose="020F0302020204030204" pitchFamily="34" charset="0"/>
              </a:rPr>
              <a:t>Echographie </a:t>
            </a:r>
            <a:r>
              <a:rPr lang="fr-FR" sz="1400">
                <a:latin typeface="Calibri Light" panose="020F0302020204030204" pitchFamily="34" charset="0"/>
              </a:rPr>
              <a:t>cardiaque </a:t>
            </a:r>
            <a:r>
              <a:rPr lang="fr-FR" sz="1400" dirty="0" err="1">
                <a:latin typeface="Calibri Light" panose="020F0302020204030204" pitchFamily="34" charset="0"/>
              </a:rPr>
              <a:t>transoesophagienne</a:t>
            </a:r>
            <a:endParaRPr lang="fr-FR" sz="1400" dirty="0">
              <a:latin typeface="Calibri Light" panose="020F0302020204030204" pitchFamily="34" charset="0"/>
            </a:endParaRPr>
          </a:p>
        </p:txBody>
      </p:sp>
    </p:spTree>
    <p:extLst>
      <p:ext uri="{BB962C8B-B14F-4D97-AF65-F5344CB8AC3E}">
        <p14:creationId xmlns:p14="http://schemas.microsoft.com/office/powerpoint/2010/main" val="1862317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fonctionnelle : TEP </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28</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Tomographie par émission de positons (TEP) : injection et imagerie d’un traceur faiblement radioactif</a:t>
            </a:r>
          </a:p>
          <a:p>
            <a:r>
              <a:rPr lang="fr-FR" dirty="0"/>
              <a:t>Désintégration du traceur </a:t>
            </a:r>
            <a:r>
              <a:rPr lang="fr-FR" dirty="0">
                <a:sym typeface="Wingdings" panose="05000000000000000000" pitchFamily="2" charset="2"/>
              </a:rPr>
              <a:t> positon qui s’annihile avec un électron en émettant des photons gamma qui sont détectés par la caméra TEP</a:t>
            </a:r>
            <a:endParaRPr lang="fr-FR" dirty="0"/>
          </a:p>
          <a:p>
            <a:r>
              <a:rPr lang="fr-FR" dirty="0"/>
              <a:t>Le traceur se fixe sur les tissus qui consomment beaucoup de glucose (métabolisme élevé) :</a:t>
            </a:r>
          </a:p>
          <a:p>
            <a:pPr lvl="1"/>
            <a:r>
              <a:rPr lang="fr-FR" dirty="0"/>
              <a:t>Muscle cardiaque</a:t>
            </a:r>
          </a:p>
          <a:p>
            <a:pPr lvl="1"/>
            <a:r>
              <a:rPr lang="fr-FR" dirty="0"/>
              <a:t>Cerveau</a:t>
            </a:r>
          </a:p>
          <a:p>
            <a:pPr lvl="1"/>
            <a:r>
              <a:rPr lang="fr-FR" dirty="0"/>
              <a:t>Tumeurs cancéreuses</a:t>
            </a:r>
          </a:p>
          <a:p>
            <a:pPr marL="271463" lvl="1" indent="0">
              <a:buNone/>
            </a:pPr>
            <a:r>
              <a:rPr lang="fr-FR" dirty="0">
                <a:sym typeface="Wingdings" panose="05000000000000000000" pitchFamily="2" charset="2"/>
              </a:rPr>
              <a:t> application pour le diagnostic</a:t>
            </a:r>
            <a:endParaRPr lang="fr-FR"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564" y="4439093"/>
            <a:ext cx="1725168" cy="1524000"/>
          </a:xfrm>
          <a:prstGeom prst="rect">
            <a:avLst/>
          </a:prstGeom>
        </p:spPr>
      </p:pic>
      <p:sp>
        <p:nvSpPr>
          <p:cNvPr id="6" name="ZoneTexte 5"/>
          <p:cNvSpPr txBox="1"/>
          <p:nvPr/>
        </p:nvSpPr>
        <p:spPr>
          <a:xfrm>
            <a:off x="2478732" y="5388414"/>
            <a:ext cx="1978987" cy="230832"/>
          </a:xfrm>
          <a:prstGeom prst="rect">
            <a:avLst/>
          </a:prstGeom>
          <a:noFill/>
        </p:spPr>
        <p:txBody>
          <a:bodyPr wrap="square" rtlCol="0">
            <a:spAutoFit/>
          </a:bodyPr>
          <a:lstStyle/>
          <a:p>
            <a:r>
              <a:rPr lang="fr-FR" sz="900" i="1" dirty="0">
                <a:latin typeface="Calibri Light" panose="020F0302020204030204" pitchFamily="34" charset="0"/>
              </a:rPr>
              <a:t>© Jens </a:t>
            </a:r>
            <a:r>
              <a:rPr lang="fr-FR" sz="900" i="1" dirty="0" err="1">
                <a:latin typeface="Calibri Light" panose="020F0302020204030204" pitchFamily="34" charset="0"/>
              </a:rPr>
              <a:t>Maus</a:t>
            </a:r>
            <a:endParaRPr lang="fr-FR" sz="900" i="1" dirty="0">
              <a:latin typeface="Calibri Light" panose="020F0302020204030204" pitchFamily="34" charset="0"/>
            </a:endParaRPr>
          </a:p>
        </p:txBody>
      </p:sp>
      <p:sp>
        <p:nvSpPr>
          <p:cNvPr id="7" name="ZoneTexte 6"/>
          <p:cNvSpPr txBox="1"/>
          <p:nvPr/>
        </p:nvSpPr>
        <p:spPr>
          <a:xfrm>
            <a:off x="2478732" y="4367441"/>
            <a:ext cx="1251284" cy="523220"/>
          </a:xfrm>
          <a:prstGeom prst="rect">
            <a:avLst/>
          </a:prstGeom>
          <a:noFill/>
        </p:spPr>
        <p:txBody>
          <a:bodyPr wrap="square" rtlCol="0">
            <a:spAutoFit/>
          </a:bodyPr>
          <a:lstStyle/>
          <a:p>
            <a:r>
              <a:rPr lang="fr-FR" sz="1400" dirty="0">
                <a:latin typeface="Calibri Light" panose="020F0302020204030204" pitchFamily="34" charset="0"/>
              </a:rPr>
              <a:t>Cerveau en imagerie TEP</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8619" y="2948172"/>
            <a:ext cx="2122899" cy="3198628"/>
          </a:xfrm>
          <a:prstGeom prst="rect">
            <a:avLst/>
          </a:prstGeom>
        </p:spPr>
      </p:pic>
      <p:sp>
        <p:nvSpPr>
          <p:cNvPr id="9" name="Rectangle 8"/>
          <p:cNvSpPr/>
          <p:nvPr/>
        </p:nvSpPr>
        <p:spPr>
          <a:xfrm>
            <a:off x="6731518" y="2838655"/>
            <a:ext cx="2358749" cy="2893100"/>
          </a:xfrm>
          <a:prstGeom prst="rect">
            <a:avLst/>
          </a:prstGeom>
        </p:spPr>
        <p:txBody>
          <a:bodyPr wrap="square">
            <a:spAutoFit/>
          </a:bodyPr>
          <a:lstStyle/>
          <a:p>
            <a:r>
              <a:rPr lang="fr-FR" sz="1400" dirty="0">
                <a:latin typeface="Calibri Light" panose="020F0302020204030204" pitchFamily="34" charset="0"/>
                <a:cs typeface="Calibri Light" panose="020F0302020204030204" pitchFamily="34" charset="0"/>
              </a:rPr>
              <a:t>Reconstruction tridimensionnelle de la distribution de glucose marqué au </a:t>
            </a:r>
            <a:r>
              <a:rPr lang="fr-FR" sz="1400" dirty="0">
                <a:latin typeface="Calibri Light" panose="020F0302020204030204" pitchFamily="34" charset="0"/>
                <a:cs typeface="Calibri Light" panose="020F0302020204030204" pitchFamily="34" charset="0"/>
                <a:hlinkClick r:id="rId4" tooltip="Fluor 18"/>
              </a:rPr>
              <a:t>fluor 18</a:t>
            </a:r>
            <a:r>
              <a:rPr lang="fr-FR" sz="1400" dirty="0">
                <a:latin typeface="Calibri Light" panose="020F0302020204030204" pitchFamily="34" charset="0"/>
                <a:cs typeface="Calibri Light" panose="020F0302020204030204" pitchFamily="34" charset="0"/>
              </a:rPr>
              <a:t> telle que mesurée par tomographie d'émission de positons. Outre l'accumulation normale du traceur dans le cœur, la vessie, les reins et le cerveau, des métastases hépatiques d'une tumeur colorectale sont clairement visibles dans la région abdominale de l'image</a:t>
            </a:r>
          </a:p>
        </p:txBody>
      </p:sp>
      <p:sp>
        <p:nvSpPr>
          <p:cNvPr id="10" name="ZoneTexte 9"/>
          <p:cNvSpPr txBox="1"/>
          <p:nvPr/>
        </p:nvSpPr>
        <p:spPr>
          <a:xfrm>
            <a:off x="6707813" y="5915968"/>
            <a:ext cx="1978987" cy="230832"/>
          </a:xfrm>
          <a:prstGeom prst="rect">
            <a:avLst/>
          </a:prstGeom>
          <a:noFill/>
        </p:spPr>
        <p:txBody>
          <a:bodyPr wrap="square" rtlCol="0">
            <a:spAutoFit/>
          </a:bodyPr>
          <a:lstStyle/>
          <a:p>
            <a:r>
              <a:rPr lang="fr-FR" sz="900" i="1" dirty="0">
                <a:latin typeface="Calibri Light" panose="020F0302020204030204" pitchFamily="34" charset="0"/>
              </a:rPr>
              <a:t>© Jens </a:t>
            </a:r>
            <a:r>
              <a:rPr lang="fr-FR" sz="900" i="1" dirty="0" err="1">
                <a:latin typeface="Calibri Light" panose="020F0302020204030204" pitchFamily="34" charset="0"/>
              </a:rPr>
              <a:t>Maus</a:t>
            </a:r>
            <a:endParaRPr lang="fr-FR" sz="900" i="1" dirty="0">
              <a:latin typeface="Calibri Light" panose="020F0302020204030204" pitchFamily="34" charset="0"/>
            </a:endParaRPr>
          </a:p>
        </p:txBody>
      </p:sp>
    </p:spTree>
    <p:extLst>
      <p:ext uri="{BB962C8B-B14F-4D97-AF65-F5344CB8AC3E}">
        <p14:creationId xmlns:p14="http://schemas.microsoft.com/office/powerpoint/2010/main" val="385753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Elastographie</a:t>
            </a:r>
            <a:endParaRPr lang="fr-FR" dirty="0"/>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29</a:t>
            </a:fld>
            <a:endParaRPr lang="fr-FR">
              <a:solidFill>
                <a:prstClr val="black">
                  <a:tint val="75000"/>
                </a:prstClr>
              </a:solidFill>
            </a:endParaRPr>
          </a:p>
        </p:txBody>
      </p:sp>
      <mc:AlternateContent xmlns:mc="http://schemas.openxmlformats.org/markup-compatibility/2006" xmlns:a14="http://schemas.microsoft.com/office/drawing/2010/main">
        <mc:Choice Requires="a14">
          <p:sp>
            <p:nvSpPr>
              <p:cNvPr id="4" name="Espace réservé du contenu 3"/>
              <p:cNvSpPr>
                <a:spLocks noGrp="1"/>
              </p:cNvSpPr>
              <p:nvPr>
                <p:ph sz="quarter" idx="12"/>
              </p:nvPr>
            </p:nvSpPr>
            <p:spPr>
              <a:xfrm>
                <a:off x="457199" y="1016000"/>
                <a:ext cx="8396177" cy="5130800"/>
              </a:xfrm>
            </p:spPr>
            <p:txBody>
              <a:bodyPr/>
              <a:lstStyle/>
              <a:p>
                <a:r>
                  <a:rPr lang="fr-FR" dirty="0"/>
                  <a:t>Principe : mesurer par l’imagerie la vitesse de propagation d’une onde de cisaillement dans un tissu mou</a:t>
                </a:r>
              </a:p>
              <a:p>
                <a:r>
                  <a:rPr lang="fr-FR" dirty="0"/>
                  <a:t>Génération d’une onde (mécaniquement, bruits corporels)</a:t>
                </a:r>
              </a:p>
              <a:p>
                <a:r>
                  <a:rPr lang="fr-FR" dirty="0"/>
                  <a:t>Mesure de sa vitesse de propagation : par ultrasons ou IRM, car propagation lente de l’onde de cisaillement (onde S : quelques m/s, onde P : 1500 m/s)</a:t>
                </a:r>
              </a:p>
              <a:p>
                <a:endParaRPr lang="fr-FR" dirty="0"/>
              </a:p>
              <a:p>
                <a:r>
                  <a:rPr lang="fr-FR" dirty="0"/>
                  <a:t>Hypothèse : tissu élastique linéaire, isotrope </a:t>
                </a:r>
                <a:r>
                  <a:rPr lang="fr-FR" dirty="0">
                    <a:sym typeface="Wingdings" panose="05000000000000000000" pitchFamily="2" charset="2"/>
                  </a:rPr>
                  <a:t> mesure du module de cisaillement : </a:t>
                </a:r>
              </a:p>
              <a:p>
                <a:pPr marL="0" indent="0" algn="ctr">
                  <a:buNone/>
                </a:pPr>
                <a14:m>
                  <m:oMath xmlns:m="http://schemas.openxmlformats.org/officeDocument/2006/math">
                    <m:r>
                      <a:rPr lang="fr-FR" i="1">
                        <a:latin typeface="Cambria Math" panose="02040503050406030204" pitchFamily="18" charset="0"/>
                        <a:ea typeface="Cambria Math" panose="02040503050406030204" pitchFamily="18" charset="0"/>
                        <a:sym typeface="Wingdings" panose="05000000000000000000" pitchFamily="2" charset="2"/>
                      </a:rPr>
                      <m:t>𝜇</m:t>
                    </m:r>
                    <m:r>
                      <a:rPr lang="fr-FR" i="1">
                        <a:latin typeface="Cambria Math" panose="02040503050406030204" pitchFamily="18" charset="0"/>
                        <a:ea typeface="Cambria Math" panose="02040503050406030204" pitchFamily="18" charset="0"/>
                        <a:sym typeface="Wingdings" panose="05000000000000000000" pitchFamily="2" charset="2"/>
                      </a:rPr>
                      <m:t>=</m:t>
                    </m:r>
                    <m:r>
                      <a:rPr lang="fr-FR" i="1">
                        <a:latin typeface="Cambria Math" panose="02040503050406030204" pitchFamily="18" charset="0"/>
                        <a:ea typeface="Cambria Math" panose="02040503050406030204" pitchFamily="18" charset="0"/>
                        <a:sym typeface="Wingdings" panose="05000000000000000000" pitchFamily="2" charset="2"/>
                      </a:rPr>
                      <m:t>𝜌</m:t>
                    </m:r>
                    <m:sSup>
                      <m:sSupPr>
                        <m:ctrlPr>
                          <a:rPr lang="fr-FR" i="1">
                            <a:latin typeface="Cambria Math" panose="02040503050406030204" pitchFamily="18" charset="0"/>
                            <a:ea typeface="Cambria Math" panose="02040503050406030204" pitchFamily="18" charset="0"/>
                            <a:sym typeface="Wingdings" panose="05000000000000000000" pitchFamily="2" charset="2"/>
                          </a:rPr>
                        </m:ctrlPr>
                      </m:sSupPr>
                      <m:e>
                        <m:r>
                          <a:rPr lang="fr-FR" i="1">
                            <a:latin typeface="Cambria Math" panose="02040503050406030204" pitchFamily="18" charset="0"/>
                            <a:ea typeface="Cambria Math" panose="02040503050406030204" pitchFamily="18" charset="0"/>
                            <a:sym typeface="Wingdings" panose="05000000000000000000" pitchFamily="2" charset="2"/>
                          </a:rPr>
                          <m:t>𝑐</m:t>
                        </m:r>
                      </m:e>
                      <m:sup>
                        <m:r>
                          <a:rPr lang="fr-FR" i="1">
                            <a:latin typeface="Cambria Math" panose="02040503050406030204" pitchFamily="18" charset="0"/>
                            <a:ea typeface="Cambria Math" panose="02040503050406030204" pitchFamily="18" charset="0"/>
                            <a:sym typeface="Wingdings" panose="05000000000000000000" pitchFamily="2" charset="2"/>
                          </a:rPr>
                          <m:t>2</m:t>
                        </m:r>
                      </m:sup>
                    </m:sSup>
                  </m:oMath>
                </a14:m>
                <a:r>
                  <a:rPr lang="fr-FR" dirty="0"/>
                  <a:t> </a:t>
                </a:r>
              </a:p>
              <a:p>
                <a:r>
                  <a:rPr lang="fr-FR" dirty="0"/>
                  <a:t>Hypothèse d’incompressibilité : calcul du module d’Young : </a:t>
                </a:r>
                <a14:m>
                  <m:oMath xmlns:m="http://schemas.openxmlformats.org/officeDocument/2006/math">
                    <m:r>
                      <m:rPr>
                        <m:sty m:val="p"/>
                      </m:rPr>
                      <a:rPr lang="fr-FR">
                        <a:latin typeface="Cambria Math" panose="02040503050406030204" pitchFamily="18" charset="0"/>
                        <a:ea typeface="Cambria Math" panose="02040503050406030204" pitchFamily="18" charset="0"/>
                        <a:sym typeface="Wingdings" panose="05000000000000000000" pitchFamily="2" charset="2"/>
                      </a:rPr>
                      <m:t>E</m:t>
                    </m:r>
                    <m:r>
                      <a:rPr lang="fr-FR">
                        <a:latin typeface="Cambria Math" panose="02040503050406030204" pitchFamily="18" charset="0"/>
                        <a:ea typeface="Cambria Math" panose="02040503050406030204" pitchFamily="18" charset="0"/>
                        <a:sym typeface="Wingdings" panose="05000000000000000000" pitchFamily="2" charset="2"/>
                      </a:rPr>
                      <m:t>=3</m:t>
                    </m:r>
                    <m:r>
                      <a:rPr lang="fr-FR" i="1">
                        <a:latin typeface="Cambria Math" panose="02040503050406030204" pitchFamily="18" charset="0"/>
                        <a:ea typeface="Cambria Math" panose="02040503050406030204" pitchFamily="18" charset="0"/>
                        <a:sym typeface="Wingdings" panose="05000000000000000000" pitchFamily="2" charset="2"/>
                      </a:rPr>
                      <m:t>𝜇</m:t>
                    </m:r>
                  </m:oMath>
                </a14:m>
                <a:endParaRPr lang="fr-FR" dirty="0"/>
              </a:p>
              <a:p>
                <a:endParaRPr lang="fr-FR" dirty="0"/>
              </a:p>
            </p:txBody>
          </p:sp>
        </mc:Choice>
        <mc:Fallback xmlns="">
          <p:sp>
            <p:nvSpPr>
              <p:cNvPr id="4" name="Espace réservé du contenu 3"/>
              <p:cNvSpPr>
                <a:spLocks noGrp="1" noRot="1" noChangeAspect="1" noMove="1" noResize="1" noEditPoints="1" noAdjustHandles="1" noChangeArrowheads="1" noChangeShapeType="1" noTextEdit="1"/>
              </p:cNvSpPr>
              <p:nvPr>
                <p:ph sz="quarter" idx="12"/>
              </p:nvPr>
            </p:nvSpPr>
            <p:spPr>
              <a:xfrm>
                <a:off x="457199" y="1016000"/>
                <a:ext cx="8396177" cy="5130800"/>
              </a:xfrm>
              <a:blipFill>
                <a:blip r:embed="rId2"/>
                <a:stretch>
                  <a:fillRect l="-436" t="-713"/>
                </a:stretch>
              </a:blipFill>
            </p:spPr>
            <p:txBody>
              <a:bodyPr/>
              <a:lstStyle/>
              <a:p>
                <a:r>
                  <a:rPr lang="fr-FR">
                    <a:noFill/>
                  </a:rPr>
                  <a:t> </a:t>
                </a:r>
              </a:p>
            </p:txBody>
          </p:sp>
        </mc:Fallback>
      </mc:AlternateContent>
      <p:pic>
        <p:nvPicPr>
          <p:cNvPr id="5" name="Image 4"/>
          <p:cNvPicPr>
            <a:picLocks noChangeAspect="1"/>
          </p:cNvPicPr>
          <p:nvPr/>
        </p:nvPicPr>
        <p:blipFill>
          <a:blip r:embed="rId3"/>
          <a:stretch>
            <a:fillRect/>
          </a:stretch>
        </p:blipFill>
        <p:spPr>
          <a:xfrm>
            <a:off x="767897" y="3905469"/>
            <a:ext cx="2487907" cy="2031001"/>
          </a:xfrm>
          <a:prstGeom prst="rect">
            <a:avLst/>
          </a:prstGeom>
        </p:spPr>
      </p:pic>
      <p:sp>
        <p:nvSpPr>
          <p:cNvPr id="6" name="Rectangle 5"/>
          <p:cNvSpPr/>
          <p:nvPr/>
        </p:nvSpPr>
        <p:spPr>
          <a:xfrm>
            <a:off x="664839" y="5922505"/>
            <a:ext cx="2518282" cy="507831"/>
          </a:xfrm>
          <a:prstGeom prst="rect">
            <a:avLst/>
          </a:prstGeom>
        </p:spPr>
        <p:txBody>
          <a:bodyPr wrap="square">
            <a:spAutoFit/>
          </a:bodyPr>
          <a:lstStyle/>
          <a:p>
            <a:r>
              <a:rPr lang="fr-FR" sz="900" i="1" dirty="0" err="1">
                <a:latin typeface="Calibri Light" panose="020F0302020204030204" pitchFamily="34" charset="0"/>
                <a:cs typeface="Calibri Light" panose="020F0302020204030204" pitchFamily="34" charset="0"/>
              </a:rPr>
              <a:t>Catheline</a:t>
            </a:r>
            <a:r>
              <a:rPr lang="fr-FR" sz="900" i="1" dirty="0">
                <a:latin typeface="Calibri Light" panose="020F0302020204030204" pitchFamily="34" charset="0"/>
                <a:cs typeface="Calibri Light" panose="020F0302020204030204" pitchFamily="34" charset="0"/>
              </a:rPr>
              <a:t> S. Interférométrie-</a:t>
            </a:r>
            <a:r>
              <a:rPr lang="fr-FR" sz="900" i="1" dirty="0" err="1">
                <a:latin typeface="Calibri Light" panose="020F0302020204030204" pitchFamily="34" charset="0"/>
                <a:cs typeface="Calibri Light" panose="020F0302020204030204" pitchFamily="34" charset="0"/>
              </a:rPr>
              <a:t>Speckle</a:t>
            </a:r>
            <a:r>
              <a:rPr lang="fr-FR" sz="900" i="1" dirty="0">
                <a:latin typeface="Calibri Light" panose="020F0302020204030204" pitchFamily="34" charset="0"/>
                <a:cs typeface="Calibri Light" panose="020F0302020204030204" pitchFamily="34" charset="0"/>
              </a:rPr>
              <a:t> ultrasonore: Application à la mesure d’élasticité. Thèse de doctorat, Université Paris-Diderot-Paris VII, 1998.</a:t>
            </a:r>
          </a:p>
        </p:txBody>
      </p:sp>
      <p:sp>
        <p:nvSpPr>
          <p:cNvPr id="7" name="ZoneTexte 6"/>
          <p:cNvSpPr txBox="1"/>
          <p:nvPr/>
        </p:nvSpPr>
        <p:spPr>
          <a:xfrm>
            <a:off x="2978789" y="4137478"/>
            <a:ext cx="2021821" cy="1169551"/>
          </a:xfrm>
          <a:prstGeom prst="rect">
            <a:avLst/>
          </a:prstGeom>
          <a:noFill/>
        </p:spPr>
        <p:txBody>
          <a:bodyPr wrap="square" rtlCol="0">
            <a:spAutoFit/>
          </a:bodyPr>
          <a:lstStyle/>
          <a:p>
            <a:r>
              <a:rPr lang="fr-FR" sz="1400" dirty="0">
                <a:latin typeface="Calibri Light" panose="020F0302020204030204" pitchFamily="34" charset="0"/>
              </a:rPr>
              <a:t>Propagation d’une onde de cisaillement (S) et d’une onde de compression (P) dans un tissu biologique fantôme</a:t>
            </a:r>
          </a:p>
        </p:txBody>
      </p:sp>
      <p:sp>
        <p:nvSpPr>
          <p:cNvPr id="8" name="ZoneTexte 7"/>
          <p:cNvSpPr txBox="1"/>
          <p:nvPr/>
        </p:nvSpPr>
        <p:spPr>
          <a:xfrm>
            <a:off x="5147811" y="4890484"/>
            <a:ext cx="3558363" cy="646331"/>
          </a:xfrm>
          <a:prstGeom prst="rect">
            <a:avLst/>
          </a:prstGeom>
          <a:noFill/>
          <a:ln>
            <a:noFill/>
          </a:ln>
        </p:spPr>
        <p:txBody>
          <a:bodyPr wrap="square" rtlCol="0">
            <a:spAutoFit/>
          </a:bodyPr>
          <a:lstStyle/>
          <a:p>
            <a:pPr algn="ctr"/>
            <a:r>
              <a:rPr lang="fr-FR" b="1" dirty="0">
                <a:latin typeface="Calibri Light" panose="020F0302020204030204" pitchFamily="34" charset="0"/>
                <a:sym typeface="Wingdings" panose="05000000000000000000" pitchFamily="2" charset="2"/>
              </a:rPr>
              <a:t> Cartographie des propriétés élastiques</a:t>
            </a:r>
            <a:endParaRPr lang="fr-FR" b="1" dirty="0">
              <a:latin typeface="Calibri Light" panose="020F0302020204030204" pitchFamily="34" charset="0"/>
            </a:endParaRPr>
          </a:p>
        </p:txBody>
      </p:sp>
    </p:spTree>
    <p:extLst>
      <p:ext uri="{BB962C8B-B14F-4D97-AF65-F5344CB8AC3E}">
        <p14:creationId xmlns:p14="http://schemas.microsoft.com/office/powerpoint/2010/main" val="1585014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D554124-6C9E-4D9E-A6B8-CAFE771F0385}"/>
              </a:ext>
            </a:extLst>
          </p:cNvPr>
          <p:cNvSpPr>
            <a:spLocks noGrp="1"/>
          </p:cNvSpPr>
          <p:nvPr>
            <p:ph type="title"/>
          </p:nvPr>
        </p:nvSpPr>
        <p:spPr/>
        <p:txBody>
          <a:bodyPr/>
          <a:lstStyle/>
          <a:p>
            <a:r>
              <a:rPr lang="fr-FR" dirty="0"/>
              <a:t>Exemples de stage réalisés par des étudiants GM</a:t>
            </a:r>
          </a:p>
        </p:txBody>
      </p:sp>
      <p:sp>
        <p:nvSpPr>
          <p:cNvPr id="26" name="ZoneTexte 25">
            <a:extLst>
              <a:ext uri="{FF2B5EF4-FFF2-40B4-BE49-F238E27FC236}">
                <a16:creationId xmlns:a16="http://schemas.microsoft.com/office/drawing/2014/main" id="{7E4904FF-D98D-4E94-8167-F6F1045CD794}"/>
              </a:ext>
            </a:extLst>
          </p:cNvPr>
          <p:cNvSpPr txBox="1"/>
          <p:nvPr/>
        </p:nvSpPr>
        <p:spPr>
          <a:xfrm>
            <a:off x="470274" y="2237742"/>
            <a:ext cx="1979466" cy="830997"/>
          </a:xfrm>
          <a:prstGeom prst="rect">
            <a:avLst/>
          </a:prstGeom>
          <a:noFill/>
        </p:spPr>
        <p:txBody>
          <a:bodyPr wrap="square" rtlCol="0">
            <a:spAutoFit/>
          </a:bodyPr>
          <a:lstStyle/>
          <a:p>
            <a:pPr algn="r"/>
            <a:r>
              <a:rPr lang="fr-FR" sz="1200" dirty="0">
                <a:latin typeface="Arial" panose="020B0604020202020204" pitchFamily="34" charset="0"/>
                <a:cs typeface="Arial" panose="020B0604020202020204" pitchFamily="34" charset="0"/>
              </a:rPr>
              <a:t>Validation d’un nouveau matériau d’implant dentaire par simulation de la rupture à l’insertion</a:t>
            </a:r>
          </a:p>
        </p:txBody>
      </p:sp>
      <p:pic>
        <p:nvPicPr>
          <p:cNvPr id="29" name="Image 28">
            <a:extLst>
              <a:ext uri="{FF2B5EF4-FFF2-40B4-BE49-F238E27FC236}">
                <a16:creationId xmlns:a16="http://schemas.microsoft.com/office/drawing/2014/main" id="{967100ED-9286-4808-B0C1-403417FB3987}"/>
              </a:ext>
            </a:extLst>
          </p:cNvPr>
          <p:cNvPicPr>
            <a:picLocks noChangeAspect="1"/>
          </p:cNvPicPr>
          <p:nvPr/>
        </p:nvPicPr>
        <p:blipFill>
          <a:blip r:embed="rId2"/>
          <a:stretch>
            <a:fillRect/>
          </a:stretch>
        </p:blipFill>
        <p:spPr>
          <a:xfrm>
            <a:off x="161813" y="1728360"/>
            <a:ext cx="1376396" cy="368874"/>
          </a:xfrm>
          <a:prstGeom prst="rect">
            <a:avLst/>
          </a:prstGeom>
        </p:spPr>
      </p:pic>
      <p:pic>
        <p:nvPicPr>
          <p:cNvPr id="3" name="Image 2">
            <a:extLst>
              <a:ext uri="{FF2B5EF4-FFF2-40B4-BE49-F238E27FC236}">
                <a16:creationId xmlns:a16="http://schemas.microsoft.com/office/drawing/2014/main" id="{D72FEC3A-C4D1-409E-A79D-4AC5F6EC9096}"/>
              </a:ext>
            </a:extLst>
          </p:cNvPr>
          <p:cNvPicPr>
            <a:picLocks noChangeAspect="1"/>
          </p:cNvPicPr>
          <p:nvPr/>
        </p:nvPicPr>
        <p:blipFill>
          <a:blip r:embed="rId3"/>
          <a:stretch>
            <a:fillRect/>
          </a:stretch>
        </p:blipFill>
        <p:spPr>
          <a:xfrm>
            <a:off x="1855920" y="1180926"/>
            <a:ext cx="1376397" cy="916309"/>
          </a:xfrm>
          <a:prstGeom prst="rect">
            <a:avLst/>
          </a:prstGeom>
        </p:spPr>
      </p:pic>
      <p:pic>
        <p:nvPicPr>
          <p:cNvPr id="6" name="Image 5">
            <a:extLst>
              <a:ext uri="{FF2B5EF4-FFF2-40B4-BE49-F238E27FC236}">
                <a16:creationId xmlns:a16="http://schemas.microsoft.com/office/drawing/2014/main" id="{A4DB9B75-8681-4108-BEF2-B090380AB9E0}"/>
              </a:ext>
            </a:extLst>
          </p:cNvPr>
          <p:cNvPicPr>
            <a:picLocks noChangeAspect="1"/>
          </p:cNvPicPr>
          <p:nvPr/>
        </p:nvPicPr>
        <p:blipFill rotWithShape="1">
          <a:blip r:embed="rId4"/>
          <a:srcRect l="10823"/>
          <a:stretch/>
        </p:blipFill>
        <p:spPr>
          <a:xfrm>
            <a:off x="2544117" y="1870248"/>
            <a:ext cx="1291268" cy="1136754"/>
          </a:xfrm>
          <a:prstGeom prst="rect">
            <a:avLst/>
          </a:prstGeom>
        </p:spPr>
      </p:pic>
      <p:pic>
        <p:nvPicPr>
          <p:cNvPr id="12" name="Image 11">
            <a:extLst>
              <a:ext uri="{FF2B5EF4-FFF2-40B4-BE49-F238E27FC236}">
                <a16:creationId xmlns:a16="http://schemas.microsoft.com/office/drawing/2014/main" id="{3200819E-B6D2-474D-8490-9BD48C6A41E0}"/>
              </a:ext>
            </a:extLst>
          </p:cNvPr>
          <p:cNvPicPr>
            <a:picLocks noChangeAspect="1"/>
          </p:cNvPicPr>
          <p:nvPr/>
        </p:nvPicPr>
        <p:blipFill>
          <a:blip r:embed="rId5"/>
          <a:stretch>
            <a:fillRect/>
          </a:stretch>
        </p:blipFill>
        <p:spPr>
          <a:xfrm>
            <a:off x="6663470" y="1168743"/>
            <a:ext cx="2237267" cy="1488109"/>
          </a:xfrm>
          <a:prstGeom prst="rect">
            <a:avLst/>
          </a:prstGeom>
        </p:spPr>
      </p:pic>
      <p:sp>
        <p:nvSpPr>
          <p:cNvPr id="24" name="ZoneTexte 23">
            <a:extLst>
              <a:ext uri="{FF2B5EF4-FFF2-40B4-BE49-F238E27FC236}">
                <a16:creationId xmlns:a16="http://schemas.microsoft.com/office/drawing/2014/main" id="{B78F7B0D-BB7B-4568-A564-22CB682E6A12}"/>
              </a:ext>
            </a:extLst>
          </p:cNvPr>
          <p:cNvSpPr txBox="1"/>
          <p:nvPr/>
        </p:nvSpPr>
        <p:spPr>
          <a:xfrm>
            <a:off x="5786649" y="2715263"/>
            <a:ext cx="2985186" cy="461665"/>
          </a:xfrm>
          <a:prstGeom prst="rect">
            <a:avLst/>
          </a:prstGeom>
          <a:noFill/>
        </p:spPr>
        <p:txBody>
          <a:bodyPr wrap="square" rtlCol="0">
            <a:spAutoFit/>
          </a:bodyPr>
          <a:lstStyle/>
          <a:p>
            <a:pPr algn="r"/>
            <a:r>
              <a:rPr lang="fr-FR" sz="1200" dirty="0">
                <a:latin typeface="Arial" panose="020B0604020202020204" pitchFamily="34" charset="0"/>
                <a:cs typeface="Arial" panose="020B0604020202020204" pitchFamily="34" charset="0"/>
              </a:rPr>
              <a:t>Industrialisation d’un dispositif de mesure de mouvement à des fins cliniques</a:t>
            </a:r>
          </a:p>
        </p:txBody>
      </p:sp>
      <p:pic>
        <p:nvPicPr>
          <p:cNvPr id="13" name="Image 12">
            <a:extLst>
              <a:ext uri="{FF2B5EF4-FFF2-40B4-BE49-F238E27FC236}">
                <a16:creationId xmlns:a16="http://schemas.microsoft.com/office/drawing/2014/main" id="{6615E8AE-17E2-477E-A8D3-66D90F1C6E67}"/>
              </a:ext>
            </a:extLst>
          </p:cNvPr>
          <p:cNvPicPr>
            <a:picLocks noChangeAspect="1"/>
          </p:cNvPicPr>
          <p:nvPr/>
        </p:nvPicPr>
        <p:blipFill>
          <a:blip r:embed="rId6"/>
          <a:stretch>
            <a:fillRect/>
          </a:stretch>
        </p:blipFill>
        <p:spPr>
          <a:xfrm>
            <a:off x="5197996" y="1230322"/>
            <a:ext cx="1315127" cy="519934"/>
          </a:xfrm>
          <a:prstGeom prst="rect">
            <a:avLst/>
          </a:prstGeom>
        </p:spPr>
      </p:pic>
      <p:pic>
        <p:nvPicPr>
          <p:cNvPr id="21" name="Image 20">
            <a:extLst>
              <a:ext uri="{FF2B5EF4-FFF2-40B4-BE49-F238E27FC236}">
                <a16:creationId xmlns:a16="http://schemas.microsoft.com/office/drawing/2014/main" id="{5A0BDE92-599D-4F75-9203-B0D647383880}"/>
              </a:ext>
            </a:extLst>
          </p:cNvPr>
          <p:cNvPicPr>
            <a:picLocks noChangeAspect="1"/>
          </p:cNvPicPr>
          <p:nvPr/>
        </p:nvPicPr>
        <p:blipFill>
          <a:blip r:embed="rId7"/>
          <a:stretch>
            <a:fillRect/>
          </a:stretch>
        </p:blipFill>
        <p:spPr>
          <a:xfrm>
            <a:off x="5939292" y="3831152"/>
            <a:ext cx="2650901" cy="2091727"/>
          </a:xfrm>
          <a:prstGeom prst="rect">
            <a:avLst/>
          </a:prstGeom>
        </p:spPr>
      </p:pic>
      <p:pic>
        <p:nvPicPr>
          <p:cNvPr id="19" name="Image 18">
            <a:extLst>
              <a:ext uri="{FF2B5EF4-FFF2-40B4-BE49-F238E27FC236}">
                <a16:creationId xmlns:a16="http://schemas.microsoft.com/office/drawing/2014/main" id="{EF3E9B9E-DA1B-409A-9BDE-BBBB0968BE36}"/>
              </a:ext>
            </a:extLst>
          </p:cNvPr>
          <p:cNvPicPr>
            <a:picLocks noChangeAspect="1"/>
          </p:cNvPicPr>
          <p:nvPr/>
        </p:nvPicPr>
        <p:blipFill>
          <a:blip r:embed="rId8"/>
          <a:stretch>
            <a:fillRect/>
          </a:stretch>
        </p:blipFill>
        <p:spPr>
          <a:xfrm>
            <a:off x="4896830" y="3681072"/>
            <a:ext cx="1911576" cy="542793"/>
          </a:xfrm>
          <a:prstGeom prst="rect">
            <a:avLst/>
          </a:prstGeom>
        </p:spPr>
      </p:pic>
      <p:sp>
        <p:nvSpPr>
          <p:cNvPr id="27" name="ZoneTexte 26">
            <a:extLst>
              <a:ext uri="{FF2B5EF4-FFF2-40B4-BE49-F238E27FC236}">
                <a16:creationId xmlns:a16="http://schemas.microsoft.com/office/drawing/2014/main" id="{B6AEA602-50F9-414D-A4FB-0C484204CD9D}"/>
              </a:ext>
            </a:extLst>
          </p:cNvPr>
          <p:cNvSpPr txBox="1"/>
          <p:nvPr/>
        </p:nvSpPr>
        <p:spPr>
          <a:xfrm>
            <a:off x="4494727" y="5247358"/>
            <a:ext cx="2313679" cy="461665"/>
          </a:xfrm>
          <a:prstGeom prst="rect">
            <a:avLst/>
          </a:prstGeom>
          <a:noFill/>
        </p:spPr>
        <p:txBody>
          <a:bodyPr wrap="square" rtlCol="0">
            <a:spAutoFit/>
          </a:bodyPr>
          <a:lstStyle/>
          <a:p>
            <a:pPr algn="r"/>
            <a:r>
              <a:rPr lang="fr-FR" sz="1200" dirty="0">
                <a:latin typeface="Arial" panose="020B0604020202020204" pitchFamily="34" charset="0"/>
                <a:cs typeface="Arial" panose="020B0604020202020204" pitchFamily="34" charset="0"/>
              </a:rPr>
              <a:t>Conception d’implants et d’ancillaires orthopédiques </a:t>
            </a:r>
          </a:p>
        </p:txBody>
      </p:sp>
      <p:pic>
        <p:nvPicPr>
          <p:cNvPr id="28" name="Image 27">
            <a:extLst>
              <a:ext uri="{FF2B5EF4-FFF2-40B4-BE49-F238E27FC236}">
                <a16:creationId xmlns:a16="http://schemas.microsoft.com/office/drawing/2014/main" id="{59CA842B-E6B3-4F4B-82AD-22690279D1AC}"/>
              </a:ext>
            </a:extLst>
          </p:cNvPr>
          <p:cNvPicPr>
            <a:picLocks noChangeAspect="1"/>
          </p:cNvPicPr>
          <p:nvPr/>
        </p:nvPicPr>
        <p:blipFill>
          <a:blip r:embed="rId9"/>
          <a:stretch>
            <a:fillRect/>
          </a:stretch>
        </p:blipFill>
        <p:spPr>
          <a:xfrm>
            <a:off x="1498214" y="3887655"/>
            <a:ext cx="2238459" cy="818157"/>
          </a:xfrm>
          <a:prstGeom prst="rect">
            <a:avLst/>
          </a:prstGeom>
        </p:spPr>
      </p:pic>
      <p:pic>
        <p:nvPicPr>
          <p:cNvPr id="31" name="Image 30">
            <a:extLst>
              <a:ext uri="{FF2B5EF4-FFF2-40B4-BE49-F238E27FC236}">
                <a16:creationId xmlns:a16="http://schemas.microsoft.com/office/drawing/2014/main" id="{18521266-7A8B-4F7B-9447-44DB20FDAB67}"/>
              </a:ext>
            </a:extLst>
          </p:cNvPr>
          <p:cNvPicPr>
            <a:picLocks noChangeAspect="1"/>
          </p:cNvPicPr>
          <p:nvPr/>
        </p:nvPicPr>
        <p:blipFill>
          <a:blip r:embed="rId10"/>
          <a:stretch>
            <a:fillRect/>
          </a:stretch>
        </p:blipFill>
        <p:spPr>
          <a:xfrm>
            <a:off x="396561" y="4511644"/>
            <a:ext cx="1994258" cy="1329505"/>
          </a:xfrm>
          <a:prstGeom prst="rect">
            <a:avLst/>
          </a:prstGeom>
        </p:spPr>
      </p:pic>
      <p:sp>
        <p:nvSpPr>
          <p:cNvPr id="32" name="ZoneTexte 31">
            <a:extLst>
              <a:ext uri="{FF2B5EF4-FFF2-40B4-BE49-F238E27FC236}">
                <a16:creationId xmlns:a16="http://schemas.microsoft.com/office/drawing/2014/main" id="{19913FBD-9984-4C08-8EC1-1693F9026ADB}"/>
              </a:ext>
            </a:extLst>
          </p:cNvPr>
          <p:cNvSpPr txBox="1"/>
          <p:nvPr/>
        </p:nvSpPr>
        <p:spPr>
          <a:xfrm>
            <a:off x="1669812" y="4933633"/>
            <a:ext cx="2165573" cy="461665"/>
          </a:xfrm>
          <a:prstGeom prst="rect">
            <a:avLst/>
          </a:prstGeom>
          <a:noFill/>
        </p:spPr>
        <p:txBody>
          <a:bodyPr wrap="square" rtlCol="0">
            <a:spAutoFit/>
          </a:bodyPr>
          <a:lstStyle/>
          <a:p>
            <a:pPr algn="r"/>
            <a:r>
              <a:rPr lang="fr-FR" sz="1200" dirty="0">
                <a:latin typeface="Arial" panose="020B0604020202020204" pitchFamily="34" charset="0"/>
                <a:cs typeface="Arial" panose="020B0604020202020204" pitchFamily="34" charset="0"/>
              </a:rPr>
              <a:t>Conception d’une assistance de bras robotique</a:t>
            </a:r>
          </a:p>
        </p:txBody>
      </p:sp>
    </p:spTree>
    <p:extLst>
      <p:ext uri="{BB962C8B-B14F-4D97-AF65-F5344CB8AC3E}">
        <p14:creationId xmlns:p14="http://schemas.microsoft.com/office/powerpoint/2010/main" val="2232810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Elastographie</a:t>
            </a:r>
            <a:r>
              <a:rPr lang="fr-FR" dirty="0"/>
              <a:t> transitoire par ultrasons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30</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8382000" cy="5130800"/>
          </a:xfrm>
        </p:spPr>
        <p:txBody>
          <a:bodyPr/>
          <a:lstStyle/>
          <a:p>
            <a:r>
              <a:rPr lang="fr-FR" dirty="0"/>
              <a:t>Génération d’une onde de cisaillement : vibration mécanique, force de radiation acoustique, vibrations naturelles.</a:t>
            </a:r>
          </a:p>
          <a:p>
            <a:r>
              <a:rPr lang="fr-FR" dirty="0"/>
              <a:t>Mesure de la vitesse de propagation </a:t>
            </a:r>
            <a:r>
              <a:rPr lang="fr-FR" i="1" dirty="0"/>
              <a:t>c </a:t>
            </a:r>
            <a:r>
              <a:rPr lang="fr-FR" dirty="0"/>
              <a:t>grâce à une sonde US à haute fréquence d’acquisition</a:t>
            </a:r>
          </a:p>
          <a:p>
            <a:endParaRPr lang="fr-FR" dirty="0"/>
          </a:p>
          <a:p>
            <a:r>
              <a:rPr lang="fr-FR" dirty="0"/>
              <a:t>Limite : pas applicable au cerveau car les US ne traversent pas le crâne</a:t>
            </a:r>
          </a:p>
        </p:txBody>
      </p:sp>
      <p:pic>
        <p:nvPicPr>
          <p:cNvPr id="6" name="Image 5"/>
          <p:cNvPicPr>
            <a:picLocks noChangeAspect="1"/>
          </p:cNvPicPr>
          <p:nvPr/>
        </p:nvPicPr>
        <p:blipFill>
          <a:blip r:embed="rId2"/>
          <a:stretch>
            <a:fillRect/>
          </a:stretch>
        </p:blipFill>
        <p:spPr>
          <a:xfrm>
            <a:off x="315433" y="3776755"/>
            <a:ext cx="4405700" cy="2023898"/>
          </a:xfrm>
          <a:prstGeom prst="rect">
            <a:avLst/>
          </a:prstGeom>
        </p:spPr>
      </p:pic>
      <p:sp>
        <p:nvSpPr>
          <p:cNvPr id="7" name="Rectangle 6"/>
          <p:cNvSpPr/>
          <p:nvPr/>
        </p:nvSpPr>
        <p:spPr>
          <a:xfrm>
            <a:off x="232283" y="5777468"/>
            <a:ext cx="4572000" cy="369332"/>
          </a:xfrm>
          <a:prstGeom prst="rect">
            <a:avLst/>
          </a:prstGeom>
        </p:spPr>
        <p:txBody>
          <a:bodyPr>
            <a:spAutoFit/>
          </a:bodyPr>
          <a:lstStyle/>
          <a:p>
            <a:r>
              <a:rPr lang="fr-FR" sz="900" i="1" dirty="0" err="1">
                <a:latin typeface="Calibri Light" panose="020F0302020204030204" pitchFamily="34" charset="0"/>
                <a:cs typeface="Calibri Light" panose="020F0302020204030204" pitchFamily="34" charset="0"/>
              </a:rPr>
              <a:t>Itoh</a:t>
            </a:r>
            <a:r>
              <a:rPr lang="fr-FR" sz="900" i="1" dirty="0">
                <a:latin typeface="Calibri Light" panose="020F0302020204030204" pitchFamily="34" charset="0"/>
                <a:cs typeface="Calibri Light" panose="020F0302020204030204" pitchFamily="34" charset="0"/>
              </a:rPr>
              <a:t>, A., </a:t>
            </a:r>
            <a:r>
              <a:rPr lang="fr-FR" sz="900" i="1" dirty="0" err="1">
                <a:latin typeface="Calibri Light" panose="020F0302020204030204" pitchFamily="34" charset="0"/>
                <a:cs typeface="Calibri Light" panose="020F0302020204030204" pitchFamily="34" charset="0"/>
              </a:rPr>
              <a:t>Ueno</a:t>
            </a:r>
            <a:r>
              <a:rPr lang="fr-FR" sz="900" i="1" dirty="0">
                <a:latin typeface="Calibri Light" panose="020F0302020204030204" pitchFamily="34" charset="0"/>
                <a:cs typeface="Calibri Light" panose="020F0302020204030204" pitchFamily="34" charset="0"/>
              </a:rPr>
              <a:t>, E., </a:t>
            </a:r>
            <a:r>
              <a:rPr lang="fr-FR" sz="900" i="1" dirty="0" err="1">
                <a:latin typeface="Calibri Light" panose="020F0302020204030204" pitchFamily="34" charset="0"/>
                <a:cs typeface="Calibri Light" panose="020F0302020204030204" pitchFamily="34" charset="0"/>
              </a:rPr>
              <a:t>Tohno</a:t>
            </a:r>
            <a:r>
              <a:rPr lang="fr-FR" sz="900" i="1" dirty="0">
                <a:latin typeface="Calibri Light" panose="020F0302020204030204" pitchFamily="34" charset="0"/>
                <a:cs typeface="Calibri Light" panose="020F0302020204030204" pitchFamily="34" charset="0"/>
              </a:rPr>
              <a:t>, E., </a:t>
            </a:r>
            <a:r>
              <a:rPr lang="fr-FR" sz="900" i="1" dirty="0" err="1">
                <a:latin typeface="Calibri Light" panose="020F0302020204030204" pitchFamily="34" charset="0"/>
                <a:cs typeface="Calibri Light" panose="020F0302020204030204" pitchFamily="34" charset="0"/>
              </a:rPr>
              <a:t>Kamma</a:t>
            </a:r>
            <a:r>
              <a:rPr lang="fr-FR" sz="900" i="1" dirty="0">
                <a:latin typeface="Calibri Light" panose="020F0302020204030204" pitchFamily="34" charset="0"/>
                <a:cs typeface="Calibri Light" panose="020F0302020204030204" pitchFamily="34" charset="0"/>
              </a:rPr>
              <a:t>, H., Takahashi, H., </a:t>
            </a:r>
            <a:r>
              <a:rPr lang="fr-FR" sz="900" i="1" dirty="0" err="1">
                <a:latin typeface="Calibri Light" panose="020F0302020204030204" pitchFamily="34" charset="0"/>
                <a:cs typeface="Calibri Light" panose="020F0302020204030204" pitchFamily="34" charset="0"/>
              </a:rPr>
              <a:t>Shiina</a:t>
            </a:r>
            <a:r>
              <a:rPr lang="fr-FR" sz="900" i="1" dirty="0">
                <a:latin typeface="Calibri Light" panose="020F0302020204030204" pitchFamily="34" charset="0"/>
                <a:cs typeface="Calibri Light" panose="020F0302020204030204" pitchFamily="34" charset="0"/>
              </a:rPr>
              <a:t>, T., ... &amp; </a:t>
            </a:r>
            <a:r>
              <a:rPr lang="fr-FR" sz="900" i="1" dirty="0" err="1">
                <a:latin typeface="Calibri Light" panose="020F0302020204030204" pitchFamily="34" charset="0"/>
                <a:cs typeface="Calibri Light" panose="020F0302020204030204" pitchFamily="34" charset="0"/>
              </a:rPr>
              <a:t>Matsumura</a:t>
            </a:r>
            <a:r>
              <a:rPr lang="fr-FR" sz="900" i="1" dirty="0">
                <a:latin typeface="Calibri Light" panose="020F0302020204030204" pitchFamily="34" charset="0"/>
                <a:cs typeface="Calibri Light" panose="020F0302020204030204" pitchFamily="34" charset="0"/>
              </a:rPr>
              <a:t>, T. (2006). </a:t>
            </a:r>
            <a:r>
              <a:rPr lang="fr-FR" sz="900" i="1" dirty="0" err="1">
                <a:latin typeface="Calibri Light" panose="020F0302020204030204" pitchFamily="34" charset="0"/>
                <a:cs typeface="Calibri Light" panose="020F0302020204030204" pitchFamily="34" charset="0"/>
              </a:rPr>
              <a:t>Breast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disease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clinical</a:t>
            </a:r>
            <a:r>
              <a:rPr lang="fr-FR" sz="900" i="1" dirty="0">
                <a:latin typeface="Calibri Light" panose="020F0302020204030204" pitchFamily="34" charset="0"/>
                <a:cs typeface="Calibri Light" panose="020F0302020204030204" pitchFamily="34" charset="0"/>
              </a:rPr>
              <a:t> application of US </a:t>
            </a:r>
            <a:r>
              <a:rPr lang="fr-FR" sz="900" i="1" dirty="0" err="1">
                <a:latin typeface="Calibri Light" panose="020F0302020204030204" pitchFamily="34" charset="0"/>
                <a:cs typeface="Calibri Light" panose="020F0302020204030204" pitchFamily="34" charset="0"/>
              </a:rPr>
              <a:t>elastography</a:t>
            </a:r>
            <a:r>
              <a:rPr lang="fr-FR" sz="900" i="1" dirty="0">
                <a:latin typeface="Calibri Light" panose="020F0302020204030204" pitchFamily="34" charset="0"/>
                <a:cs typeface="Calibri Light" panose="020F0302020204030204" pitchFamily="34" charset="0"/>
              </a:rPr>
              <a:t> for </a:t>
            </a:r>
            <a:r>
              <a:rPr lang="fr-FR" sz="900" i="1" dirty="0" err="1">
                <a:latin typeface="Calibri Light" panose="020F0302020204030204" pitchFamily="34" charset="0"/>
                <a:cs typeface="Calibri Light" panose="020F0302020204030204" pitchFamily="34" charset="0"/>
              </a:rPr>
              <a:t>diagnosis</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Radiology</a:t>
            </a:r>
            <a:r>
              <a:rPr lang="fr-FR" sz="900" i="1" dirty="0">
                <a:latin typeface="Calibri Light" panose="020F0302020204030204" pitchFamily="34" charset="0"/>
                <a:cs typeface="Calibri Light" panose="020F0302020204030204" pitchFamily="34" charset="0"/>
              </a:rPr>
              <a:t>, 239(2), 341-350.</a:t>
            </a:r>
          </a:p>
        </p:txBody>
      </p:sp>
      <p:pic>
        <p:nvPicPr>
          <p:cNvPr id="13" name="Imag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5480" y="3413312"/>
            <a:ext cx="1411320" cy="2618000"/>
          </a:xfrm>
          <a:prstGeom prst="rect">
            <a:avLst/>
          </a:prstGeom>
        </p:spPr>
      </p:pic>
      <p:sp>
        <p:nvSpPr>
          <p:cNvPr id="14" name="ZoneTexte 13"/>
          <p:cNvSpPr txBox="1"/>
          <p:nvPr/>
        </p:nvSpPr>
        <p:spPr>
          <a:xfrm>
            <a:off x="232283" y="3413312"/>
            <a:ext cx="4097079" cy="307777"/>
          </a:xfrm>
          <a:prstGeom prst="rect">
            <a:avLst/>
          </a:prstGeom>
          <a:noFill/>
        </p:spPr>
        <p:txBody>
          <a:bodyPr wrap="square" rtlCol="0">
            <a:spAutoFit/>
          </a:bodyPr>
          <a:lstStyle/>
          <a:p>
            <a:r>
              <a:rPr lang="fr-FR" sz="1400" dirty="0">
                <a:latin typeface="Calibri Light" panose="020F0302020204030204" pitchFamily="34" charset="0"/>
              </a:rPr>
              <a:t>Mesure de l’élasticité du sein – détection de tumeurs</a:t>
            </a:r>
          </a:p>
        </p:txBody>
      </p:sp>
      <p:sp>
        <p:nvSpPr>
          <p:cNvPr id="15" name="ZoneTexte 14"/>
          <p:cNvSpPr txBox="1"/>
          <p:nvPr/>
        </p:nvSpPr>
        <p:spPr>
          <a:xfrm>
            <a:off x="6019800" y="3413312"/>
            <a:ext cx="1892915" cy="307777"/>
          </a:xfrm>
          <a:prstGeom prst="rect">
            <a:avLst/>
          </a:prstGeom>
          <a:noFill/>
        </p:spPr>
        <p:txBody>
          <a:bodyPr wrap="square" rtlCol="0">
            <a:spAutoFit/>
          </a:bodyPr>
          <a:lstStyle/>
          <a:p>
            <a:r>
              <a:rPr lang="fr-FR" sz="1400" dirty="0">
                <a:latin typeface="Calibri Light" panose="020F0302020204030204" pitchFamily="34" charset="0"/>
              </a:rPr>
              <a:t>Dispositif </a:t>
            </a:r>
            <a:r>
              <a:rPr lang="fr-FR" sz="1400" dirty="0" err="1">
                <a:latin typeface="Calibri Light" panose="020F0302020204030204" pitchFamily="34" charset="0"/>
              </a:rPr>
              <a:t>Aixplorer</a:t>
            </a:r>
            <a:r>
              <a:rPr lang="fr-FR" sz="1400" dirty="0">
                <a:latin typeface="Calibri Light" panose="020F0302020204030204" pitchFamily="34" charset="0"/>
              </a:rPr>
              <a:t>©</a:t>
            </a:r>
          </a:p>
        </p:txBody>
      </p:sp>
    </p:spTree>
    <p:extLst>
      <p:ext uri="{BB962C8B-B14F-4D97-AF65-F5344CB8AC3E}">
        <p14:creationId xmlns:p14="http://schemas.microsoft.com/office/powerpoint/2010/main" val="1810960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Elastographie</a:t>
            </a:r>
            <a:r>
              <a:rPr lang="fr-FR" dirty="0"/>
              <a:t> par IRM (ERM)</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31</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Génération d’une onde harmonique</a:t>
            </a:r>
          </a:p>
          <a:p>
            <a:r>
              <a:rPr lang="fr-FR" dirty="0"/>
              <a:t>Acquisition du signal IRM (</a:t>
            </a:r>
            <a:r>
              <a:rPr lang="fr-FR" i="1" dirty="0"/>
              <a:t>encodage</a:t>
            </a:r>
            <a:r>
              <a:rPr lang="fr-FR" dirty="0"/>
              <a:t>) en plusieurs </a:t>
            </a:r>
            <a:r>
              <a:rPr lang="fr-FR" dirty="0" err="1"/>
              <a:t>snapshots</a:t>
            </a:r>
            <a:r>
              <a:rPr lang="fr-FR" dirty="0"/>
              <a:t> (différents déphasages par rapport au signal mécanique) </a:t>
            </a:r>
            <a:r>
              <a:rPr lang="fr-FR" dirty="0">
                <a:sym typeface="Wingdings" panose="05000000000000000000" pitchFamily="2" charset="2"/>
              </a:rPr>
              <a:t> description discrète du mouvement du tissu</a:t>
            </a:r>
          </a:p>
          <a:p>
            <a:r>
              <a:rPr lang="fr-FR" dirty="0">
                <a:sym typeface="Wingdings" panose="05000000000000000000" pitchFamily="2" charset="2"/>
              </a:rPr>
              <a:t>Seule méthode applicable au cerveau</a:t>
            </a:r>
            <a:endParaRPr lang="fr-FR" dirty="0"/>
          </a:p>
        </p:txBody>
      </p:sp>
      <p:pic>
        <p:nvPicPr>
          <p:cNvPr id="5" name="Image 4"/>
          <p:cNvPicPr>
            <a:picLocks noChangeAspect="1"/>
          </p:cNvPicPr>
          <p:nvPr/>
        </p:nvPicPr>
        <p:blipFill>
          <a:blip r:embed="rId2"/>
          <a:stretch>
            <a:fillRect/>
          </a:stretch>
        </p:blipFill>
        <p:spPr>
          <a:xfrm>
            <a:off x="6019800" y="3308734"/>
            <a:ext cx="3023191" cy="2345624"/>
          </a:xfrm>
          <a:prstGeom prst="rect">
            <a:avLst/>
          </a:prstGeom>
        </p:spPr>
      </p:pic>
      <p:sp>
        <p:nvSpPr>
          <p:cNvPr id="6" name="Rectangle 5"/>
          <p:cNvSpPr/>
          <p:nvPr/>
        </p:nvSpPr>
        <p:spPr>
          <a:xfrm>
            <a:off x="5654888" y="5638969"/>
            <a:ext cx="3031912" cy="507831"/>
          </a:xfrm>
          <a:prstGeom prst="rect">
            <a:avLst/>
          </a:prstGeom>
        </p:spPr>
        <p:txBody>
          <a:bodyPr wrap="square">
            <a:spAutoFit/>
          </a:bodyPr>
          <a:lstStyle/>
          <a:p>
            <a:pPr algn="r"/>
            <a:r>
              <a:rPr lang="fr-FR" sz="900" i="1" dirty="0">
                <a:latin typeface="Calibri Light" panose="020F0302020204030204" pitchFamily="34" charset="0"/>
                <a:cs typeface="Calibri Light" panose="020F0302020204030204" pitchFamily="34" charset="0"/>
              </a:rPr>
              <a:t>Thèse Ali </a:t>
            </a:r>
            <a:r>
              <a:rPr lang="fr-FR" sz="900" i="1" dirty="0" err="1">
                <a:latin typeface="Calibri Light" panose="020F0302020204030204" pitchFamily="34" charset="0"/>
                <a:cs typeface="Calibri Light" panose="020F0302020204030204" pitchFamily="34" charset="0"/>
              </a:rPr>
              <a:t>Zorgani</a:t>
            </a:r>
            <a:r>
              <a:rPr lang="fr-FR" sz="900" i="1" dirty="0">
                <a:latin typeface="Calibri Light" panose="020F0302020204030204" pitchFamily="34" charset="0"/>
                <a:cs typeface="Calibri Light" panose="020F0302020204030204" pitchFamily="34" charset="0"/>
              </a:rPr>
              <a:t>, Passive </a:t>
            </a:r>
            <a:r>
              <a:rPr lang="fr-FR" sz="900" i="1" dirty="0" err="1">
                <a:latin typeface="Calibri Light" panose="020F0302020204030204" pitchFamily="34" charset="0"/>
                <a:cs typeface="Calibri Light" panose="020F0302020204030204" pitchFamily="34" charset="0"/>
              </a:rPr>
              <a:t>elastography</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tomography</a:t>
            </a:r>
            <a:r>
              <a:rPr lang="fr-FR" sz="900" i="1" dirty="0">
                <a:latin typeface="Calibri Light" panose="020F0302020204030204" pitchFamily="34" charset="0"/>
                <a:cs typeface="Calibri Light" panose="020F0302020204030204" pitchFamily="34" charset="0"/>
              </a:rPr>
              <a:t> and </a:t>
            </a:r>
            <a:r>
              <a:rPr lang="fr-FR" sz="900" i="1" dirty="0" err="1">
                <a:latin typeface="Calibri Light" panose="020F0302020204030204" pitchFamily="34" charset="0"/>
                <a:cs typeface="Calibri Light" panose="020F0302020204030204" pitchFamily="34" charset="0"/>
              </a:rPr>
              <a:t>mechanical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characterization</a:t>
            </a:r>
            <a:r>
              <a:rPr lang="fr-FR" sz="900" i="1" dirty="0">
                <a:latin typeface="Calibri Light" panose="020F0302020204030204" pitchFamily="34" charset="0"/>
                <a:cs typeface="Calibri Light" panose="020F0302020204030204" pitchFamily="34" charset="0"/>
              </a:rPr>
              <a:t> of </a:t>
            </a:r>
            <a:r>
              <a:rPr lang="fr-FR" sz="900" i="1" dirty="0" err="1">
                <a:latin typeface="Calibri Light" panose="020F0302020204030204" pitchFamily="34" charset="0"/>
                <a:cs typeface="Calibri Light" panose="020F0302020204030204" pitchFamily="34" charset="0"/>
              </a:rPr>
              <a:t>biological</a:t>
            </a:r>
            <a:r>
              <a:rPr lang="fr-FR" sz="900" i="1" dirty="0">
                <a:latin typeface="Calibri Light" panose="020F0302020204030204" pitchFamily="34" charset="0"/>
                <a:cs typeface="Calibri Light" panose="020F0302020204030204" pitchFamily="34" charset="0"/>
              </a:rPr>
              <a:t> tissue, 2016 </a:t>
            </a:r>
            <a:endParaRPr lang="fr-FR" sz="900" b="1" dirty="0"/>
          </a:p>
          <a:p>
            <a:pPr algn="r"/>
            <a:endParaRPr lang="fr-FR" sz="900" i="1" dirty="0">
              <a:latin typeface="Calibri Light" panose="020F0302020204030204" pitchFamily="34" charset="0"/>
              <a:cs typeface="Calibri Light" panose="020F0302020204030204" pitchFamily="34" charset="0"/>
            </a:endParaRPr>
          </a:p>
        </p:txBody>
      </p:sp>
      <p:sp>
        <p:nvSpPr>
          <p:cNvPr id="7" name="ZoneTexte 6"/>
          <p:cNvSpPr txBox="1"/>
          <p:nvPr/>
        </p:nvSpPr>
        <p:spPr>
          <a:xfrm>
            <a:off x="5810831" y="3000957"/>
            <a:ext cx="4097079" cy="307777"/>
          </a:xfrm>
          <a:prstGeom prst="rect">
            <a:avLst/>
          </a:prstGeom>
          <a:noFill/>
        </p:spPr>
        <p:txBody>
          <a:bodyPr wrap="square" rtlCol="0">
            <a:spAutoFit/>
          </a:bodyPr>
          <a:lstStyle/>
          <a:p>
            <a:r>
              <a:rPr lang="fr-FR" sz="1400" dirty="0" err="1">
                <a:latin typeface="Calibri Light" panose="020F0302020204030204" pitchFamily="34" charset="0"/>
              </a:rPr>
              <a:t>Elastographie</a:t>
            </a:r>
            <a:r>
              <a:rPr lang="fr-FR" sz="1400" dirty="0">
                <a:latin typeface="Calibri Light" panose="020F0302020204030204" pitchFamily="34" charset="0"/>
              </a:rPr>
              <a:t> passive du cerveau par IRM</a:t>
            </a:r>
          </a:p>
        </p:txBody>
      </p:sp>
      <p:pic>
        <p:nvPicPr>
          <p:cNvPr id="8" name="Image 7"/>
          <p:cNvPicPr>
            <a:picLocks noChangeAspect="1"/>
          </p:cNvPicPr>
          <p:nvPr/>
        </p:nvPicPr>
        <p:blipFill>
          <a:blip r:embed="rId3"/>
          <a:stretch>
            <a:fillRect/>
          </a:stretch>
        </p:blipFill>
        <p:spPr>
          <a:xfrm>
            <a:off x="196657" y="2660503"/>
            <a:ext cx="3694859" cy="3726247"/>
          </a:xfrm>
          <a:prstGeom prst="rect">
            <a:avLst/>
          </a:prstGeom>
        </p:spPr>
      </p:pic>
      <p:sp>
        <p:nvSpPr>
          <p:cNvPr id="9" name="ZoneTexte 8"/>
          <p:cNvSpPr txBox="1"/>
          <p:nvPr/>
        </p:nvSpPr>
        <p:spPr>
          <a:xfrm>
            <a:off x="3891516" y="2697261"/>
            <a:ext cx="1268819" cy="738664"/>
          </a:xfrm>
          <a:prstGeom prst="rect">
            <a:avLst/>
          </a:prstGeom>
          <a:noFill/>
        </p:spPr>
        <p:txBody>
          <a:bodyPr wrap="square" rtlCol="0">
            <a:spAutoFit/>
          </a:bodyPr>
          <a:lstStyle/>
          <a:p>
            <a:r>
              <a:rPr lang="fr-FR" sz="1400" dirty="0" err="1">
                <a:latin typeface="Calibri Light" panose="020F0302020204030204" pitchFamily="34" charset="0"/>
              </a:rPr>
              <a:t>Elastographie</a:t>
            </a:r>
            <a:r>
              <a:rPr lang="fr-FR" sz="1400" dirty="0">
                <a:latin typeface="Calibri Light" panose="020F0302020204030204" pitchFamily="34" charset="0"/>
              </a:rPr>
              <a:t> du foie par IRM</a:t>
            </a:r>
          </a:p>
        </p:txBody>
      </p:sp>
      <p:sp>
        <p:nvSpPr>
          <p:cNvPr id="10" name="Rectangle 9"/>
          <p:cNvSpPr/>
          <p:nvPr/>
        </p:nvSpPr>
        <p:spPr>
          <a:xfrm>
            <a:off x="3831312" y="4515353"/>
            <a:ext cx="1866059" cy="646331"/>
          </a:xfrm>
          <a:prstGeom prst="rect">
            <a:avLst/>
          </a:prstGeom>
        </p:spPr>
        <p:txBody>
          <a:bodyPr wrap="square">
            <a:spAutoFit/>
          </a:bodyPr>
          <a:lstStyle/>
          <a:p>
            <a:r>
              <a:rPr lang="fr-FR" sz="900" i="1" dirty="0" err="1">
                <a:latin typeface="Calibri Light" panose="020F0302020204030204" pitchFamily="34" charset="0"/>
                <a:cs typeface="Calibri Light" panose="020F0302020204030204" pitchFamily="34" charset="0"/>
              </a:rPr>
              <a:t>Mariappan</a:t>
            </a:r>
            <a:r>
              <a:rPr lang="fr-FR" sz="900" i="1" dirty="0">
                <a:latin typeface="Calibri Light" panose="020F0302020204030204" pitchFamily="34" charset="0"/>
                <a:cs typeface="Calibri Light" panose="020F0302020204030204" pitchFamily="34" charset="0"/>
              </a:rPr>
              <a:t>, Y. K., Glaser, K. J., &amp; </a:t>
            </a:r>
            <a:r>
              <a:rPr lang="fr-FR" sz="900" i="1" dirty="0" err="1">
                <a:latin typeface="Calibri Light" panose="020F0302020204030204" pitchFamily="34" charset="0"/>
                <a:cs typeface="Calibri Light" panose="020F0302020204030204" pitchFamily="34" charset="0"/>
              </a:rPr>
              <a:t>Ehman</a:t>
            </a:r>
            <a:r>
              <a:rPr lang="fr-FR" sz="900" i="1" dirty="0">
                <a:latin typeface="Calibri Light" panose="020F0302020204030204" pitchFamily="34" charset="0"/>
                <a:cs typeface="Calibri Light" panose="020F0302020204030204" pitchFamily="34" charset="0"/>
              </a:rPr>
              <a:t>, R. L. (2010). </a:t>
            </a:r>
            <a:r>
              <a:rPr lang="fr-FR" sz="900" i="1" dirty="0" err="1">
                <a:latin typeface="Calibri Light" panose="020F0302020204030204" pitchFamily="34" charset="0"/>
                <a:cs typeface="Calibri Light" panose="020F0302020204030204" pitchFamily="34" charset="0"/>
              </a:rPr>
              <a:t>Magnetic</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resonance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elastography</a:t>
            </a:r>
            <a:r>
              <a:rPr lang="fr-FR" sz="900" i="1" dirty="0">
                <a:latin typeface="Calibri Light" panose="020F0302020204030204" pitchFamily="34" charset="0"/>
                <a:cs typeface="Calibri Light" panose="020F0302020204030204" pitchFamily="34" charset="0"/>
              </a:rPr>
              <a:t>: a </a:t>
            </a:r>
            <a:r>
              <a:rPr lang="fr-FR" sz="900" i="1" dirty="0" err="1">
                <a:latin typeface="Calibri Light" panose="020F0302020204030204" pitchFamily="34" charset="0"/>
                <a:cs typeface="Calibri Light" panose="020F0302020204030204" pitchFamily="34" charset="0"/>
              </a:rPr>
              <a:t>review</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Clinical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anatomy</a:t>
            </a:r>
            <a:r>
              <a:rPr lang="fr-FR" sz="900" i="1" dirty="0">
                <a:latin typeface="Calibri Light" panose="020F0302020204030204" pitchFamily="34" charset="0"/>
                <a:cs typeface="Calibri Light" panose="020F0302020204030204" pitchFamily="34" charset="0"/>
              </a:rPr>
              <a:t>, 23(5), 497-511.</a:t>
            </a:r>
          </a:p>
        </p:txBody>
      </p:sp>
    </p:spTree>
    <p:extLst>
      <p:ext uri="{BB962C8B-B14F-4D97-AF65-F5344CB8AC3E}">
        <p14:creationId xmlns:p14="http://schemas.microsoft.com/office/powerpoint/2010/main" val="28171363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Imagerie médicale : bilan</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32</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Les techniques d’imagerie sont nombreuses et diverses.</a:t>
            </a:r>
          </a:p>
          <a:p>
            <a:r>
              <a:rPr lang="fr-FR" dirty="0"/>
              <a:t>Une technique sera adaptée au problème biomécanique à traiter si :</a:t>
            </a:r>
          </a:p>
          <a:p>
            <a:pPr lvl="1"/>
            <a:r>
              <a:rPr lang="fr-FR" dirty="0"/>
              <a:t>Elle fournit les informations nécessaires</a:t>
            </a:r>
          </a:p>
          <a:p>
            <a:pPr lvl="1"/>
            <a:r>
              <a:rPr lang="fr-FR" dirty="0"/>
              <a:t>Elle est utilisée en routine</a:t>
            </a:r>
          </a:p>
          <a:p>
            <a:pPr lvl="1"/>
            <a:endParaRPr lang="fr-FR" dirty="0"/>
          </a:p>
          <a:p>
            <a:pPr lvl="1">
              <a:buFont typeface="Wingdings" panose="05000000000000000000" pitchFamily="2" charset="2"/>
              <a:buChar char="à"/>
            </a:pPr>
            <a:r>
              <a:rPr lang="fr-FR" dirty="0">
                <a:sym typeface="Wingdings" panose="05000000000000000000" pitchFamily="2" charset="2"/>
              </a:rPr>
              <a:t>nécessite parfois un compromis, qui dépend de l’objectif visé</a:t>
            </a:r>
          </a:p>
          <a:p>
            <a:pPr lvl="1">
              <a:buFont typeface="Wingdings" panose="05000000000000000000" pitchFamily="2" charset="2"/>
              <a:buChar char="à"/>
            </a:pPr>
            <a:endParaRPr lang="fr-FR" dirty="0">
              <a:sym typeface="Wingdings" panose="05000000000000000000" pitchFamily="2" charset="2"/>
            </a:endParaRPr>
          </a:p>
          <a:p>
            <a:r>
              <a:rPr lang="fr-FR" dirty="0">
                <a:sym typeface="Wingdings" panose="05000000000000000000" pitchFamily="2" charset="2"/>
              </a:rPr>
              <a:t>A partir des images : créer un processus de traitement aussi automatique que possible pour être adaptable à tous les patients. Parfois besoin d’appliquer le même traitement à des images issues de dispositifs d’imagerie différents.</a:t>
            </a:r>
          </a:p>
        </p:txBody>
      </p:sp>
    </p:spTree>
    <p:extLst>
      <p:ext uri="{BB962C8B-B14F-4D97-AF65-F5344CB8AC3E}">
        <p14:creationId xmlns:p14="http://schemas.microsoft.com/office/powerpoint/2010/main" val="3146511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r>
              <a:rPr lang="fr-FR" dirty="0"/>
              <a:t>Images médicales</a:t>
            </a:r>
          </a:p>
        </p:txBody>
      </p:sp>
      <p:sp>
        <p:nvSpPr>
          <p:cNvPr id="6" name="Sous-titre 5"/>
          <p:cNvSpPr>
            <a:spLocks noGrp="1"/>
          </p:cNvSpPr>
          <p:nvPr>
            <p:ph type="subTitle" idx="1"/>
          </p:nvPr>
        </p:nvSpPr>
        <p:spPr/>
        <p:txBody>
          <a:bodyPr>
            <a:normAutofit fontScale="85000" lnSpcReduction="10000"/>
          </a:bodyPr>
          <a:lstStyle/>
          <a:p>
            <a:r>
              <a:rPr lang="fr-FR" dirty="0"/>
              <a:t>Segmentation/reconstruction/recalage</a:t>
            </a:r>
          </a:p>
        </p:txBody>
      </p:sp>
      <p:sp>
        <p:nvSpPr>
          <p:cNvPr id="3" name="Espace réservé du pied de page 2"/>
          <p:cNvSpPr>
            <a:spLocks noGrp="1"/>
          </p:cNvSpPr>
          <p:nvPr>
            <p:ph type="ftr" sz="quarter" idx="4294967295"/>
          </p:nvPr>
        </p:nvSpPr>
        <p:spPr>
          <a:xfrm>
            <a:off x="0" y="6356350"/>
            <a:ext cx="2895600" cy="365125"/>
          </a:xfrm>
        </p:spPr>
        <p:txBody>
          <a:bodyPr/>
          <a:lstStyle/>
          <a:p>
            <a:fld id="{3466D8FE-5733-7B45-8963-854D3AC5C96E}" type="slidenum">
              <a:rPr lang="fr-FR" smtClean="0">
                <a:solidFill>
                  <a:prstClr val="black">
                    <a:tint val="75000"/>
                  </a:prstClr>
                </a:solidFill>
              </a:rPr>
              <a:pPr/>
              <a:t>33</a:t>
            </a:fld>
            <a:endParaRPr lang="fr-FR">
              <a:solidFill>
                <a:prstClr val="black">
                  <a:tint val="75000"/>
                </a:prstClr>
              </a:solidFill>
            </a:endParaRPr>
          </a:p>
        </p:txBody>
      </p:sp>
      <p:sp>
        <p:nvSpPr>
          <p:cNvPr id="2" name="ZoneTexte 1"/>
          <p:cNvSpPr txBox="1"/>
          <p:nvPr/>
        </p:nvSpPr>
        <p:spPr>
          <a:xfrm>
            <a:off x="5041232" y="5871411"/>
            <a:ext cx="3934326" cy="461665"/>
          </a:xfrm>
          <a:prstGeom prst="rect">
            <a:avLst/>
          </a:prstGeom>
          <a:noFill/>
        </p:spPr>
        <p:txBody>
          <a:bodyPr wrap="square" rtlCol="0">
            <a:spAutoFit/>
          </a:bodyPr>
          <a:lstStyle/>
          <a:p>
            <a:pPr algn="ctr"/>
            <a:r>
              <a:rPr lang="fr-FR" sz="1200" i="1" dirty="0">
                <a:latin typeface="Calibri Light" panose="020F0302020204030204" pitchFamily="34" charset="0"/>
              </a:rPr>
              <a:t>Chapitre largement inspiré du cours de T. Grenier  et O. Bernard (CREATIS)</a:t>
            </a:r>
          </a:p>
        </p:txBody>
      </p:sp>
    </p:spTree>
    <p:extLst>
      <p:ext uri="{BB962C8B-B14F-4D97-AF65-F5344CB8AC3E}">
        <p14:creationId xmlns:p14="http://schemas.microsoft.com/office/powerpoint/2010/main" val="1523887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Traitement des images médicales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34</a:t>
            </a:fld>
            <a:endParaRPr lang="fr-FR">
              <a:solidFill>
                <a:prstClr val="black">
                  <a:tint val="75000"/>
                </a:prstClr>
              </a:solidFill>
            </a:endParaRPr>
          </a:p>
        </p:txBody>
      </p:sp>
      <p:sp>
        <p:nvSpPr>
          <p:cNvPr id="4" name="Espace réservé du contenu 3"/>
          <p:cNvSpPr>
            <a:spLocks noGrp="1"/>
          </p:cNvSpPr>
          <p:nvPr>
            <p:ph sz="quarter" idx="12"/>
          </p:nvPr>
        </p:nvSpPr>
        <p:spPr/>
        <p:txBody>
          <a:bodyPr>
            <a:normAutofit/>
          </a:bodyPr>
          <a:lstStyle/>
          <a:p>
            <a:r>
              <a:rPr lang="fr-FR" dirty="0"/>
              <a:t>Objectif : extraire des images :</a:t>
            </a:r>
          </a:p>
          <a:p>
            <a:pPr lvl="1"/>
            <a:r>
              <a:rPr lang="fr-FR" dirty="0"/>
              <a:t>l’information la plus riche possible, </a:t>
            </a:r>
          </a:p>
          <a:p>
            <a:pPr lvl="1"/>
            <a:r>
              <a:rPr lang="fr-FR" dirty="0"/>
              <a:t>de la façon la plus automatique possible</a:t>
            </a:r>
          </a:p>
          <a:p>
            <a:endParaRPr lang="fr-FR" dirty="0"/>
          </a:p>
          <a:p>
            <a:r>
              <a:rPr lang="fr-FR" dirty="0"/>
              <a:t>Focus de ce cours : être capable de distinguer les structures anatomiques et d’en extraire la géométrie, éventuellement au cours du temps.</a:t>
            </a:r>
          </a:p>
          <a:p>
            <a:r>
              <a:rPr lang="fr-FR" dirty="0"/>
              <a:t>Distinguer les structures anatomiques = segmenter / classifier</a:t>
            </a:r>
          </a:p>
          <a:p>
            <a:endParaRPr lang="fr-FR" dirty="0"/>
          </a:p>
          <a:p>
            <a:r>
              <a:rPr lang="fr-FR" dirty="0"/>
              <a:t>Possible nécessité de recalage si les images sont prises dans différentes configurations (position du patient, dispositif d’imagerie, </a:t>
            </a:r>
            <a:r>
              <a:rPr lang="fr-FR" dirty="0" err="1"/>
              <a:t>etc</a:t>
            </a:r>
            <a:r>
              <a:rPr lang="fr-FR" dirty="0"/>
              <a:t>)</a:t>
            </a:r>
          </a:p>
          <a:p>
            <a:pPr marL="0" indent="0">
              <a:buNone/>
            </a:pPr>
            <a:endParaRPr lang="fr-FR" dirty="0">
              <a:sym typeface="Wingdings" panose="05000000000000000000" pitchFamily="2" charset="2"/>
            </a:endParaRPr>
          </a:p>
        </p:txBody>
      </p:sp>
    </p:spTree>
    <p:extLst>
      <p:ext uri="{BB962C8B-B14F-4D97-AF65-F5344CB8AC3E}">
        <p14:creationId xmlns:p14="http://schemas.microsoft.com/office/powerpoint/2010/main" val="28193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35</a:t>
            </a:fld>
            <a:endParaRPr lang="fr-FR">
              <a:solidFill>
                <a:prstClr val="black">
                  <a:tint val="75000"/>
                </a:prstClr>
              </a:solidFill>
            </a:endParaRPr>
          </a:p>
        </p:txBody>
      </p:sp>
      <p:sp>
        <p:nvSpPr>
          <p:cNvPr id="4" name="Espace réservé du contenu 3"/>
          <p:cNvSpPr>
            <a:spLocks noGrp="1"/>
          </p:cNvSpPr>
          <p:nvPr>
            <p:ph sz="quarter" idx="12"/>
          </p:nvPr>
        </p:nvSpPr>
        <p:spPr/>
        <p:txBody>
          <a:bodyPr>
            <a:normAutofit/>
          </a:bodyPr>
          <a:lstStyle/>
          <a:p>
            <a:r>
              <a:rPr lang="fr-FR" dirty="0"/>
              <a:t>Définition : partition d’une image en </a:t>
            </a:r>
            <a:r>
              <a:rPr lang="fr-FR" i="1" dirty="0"/>
              <a:t>régions</a:t>
            </a:r>
            <a:r>
              <a:rPr lang="fr-FR" dirty="0"/>
              <a:t> disjointes</a:t>
            </a:r>
          </a:p>
          <a:p>
            <a:r>
              <a:rPr lang="fr-FR" dirty="0"/>
              <a:t>Région = ensemble de pixels </a:t>
            </a:r>
            <a:r>
              <a:rPr lang="fr-FR" b="1" dirty="0"/>
              <a:t>voisins</a:t>
            </a:r>
            <a:r>
              <a:rPr lang="fr-FR" dirty="0"/>
              <a:t> aux attributs similaires (plusieurs régions disjointes peuvent avoir les mêmes attributs)</a:t>
            </a:r>
          </a:p>
          <a:p>
            <a:pPr marL="0" indent="0">
              <a:buNone/>
            </a:pPr>
            <a:r>
              <a:rPr lang="fr-FR" dirty="0">
                <a:sym typeface="Wingdings" panose="05000000000000000000" pitchFamily="2" charset="2"/>
              </a:rPr>
              <a:t>			 étiqueter chaque région avec un </a:t>
            </a:r>
            <a:r>
              <a:rPr lang="fr-FR" b="1" dirty="0">
                <a:sym typeface="Wingdings" panose="05000000000000000000" pitchFamily="2" charset="2"/>
              </a:rPr>
              <a:t>label</a:t>
            </a:r>
            <a:r>
              <a:rPr lang="fr-FR" dirty="0">
                <a:sym typeface="Wingdings" panose="05000000000000000000" pitchFamily="2" charset="2"/>
              </a:rPr>
              <a:t> pour constituer des segments = ensemble des régions qui partagent les mêmes caractéristiques visuelles</a:t>
            </a:r>
          </a:p>
          <a:p>
            <a:pPr marL="0" indent="0">
              <a:buNone/>
            </a:pPr>
            <a:r>
              <a:rPr lang="fr-FR" dirty="0">
                <a:sym typeface="Wingdings" panose="05000000000000000000" pitchFamily="2" charset="2"/>
              </a:rPr>
              <a:t> </a:t>
            </a:r>
            <a:endParaRPr lang="fr-FR" b="1" dirty="0"/>
          </a:p>
          <a:p>
            <a:r>
              <a:rPr lang="fr-FR" dirty="0"/>
              <a:t>Dualité région – contour : il est équivalent de définir une région/un segment par sa surface et par son contour – cela dépend de la méthode utilisée</a:t>
            </a:r>
          </a:p>
          <a:p>
            <a:endParaRPr lang="fr-FR" dirty="0"/>
          </a:p>
        </p:txBody>
      </p:sp>
      <p:sp>
        <p:nvSpPr>
          <p:cNvPr id="5" name="ZoneTexte 4"/>
          <p:cNvSpPr txBox="1"/>
          <p:nvPr/>
        </p:nvSpPr>
        <p:spPr>
          <a:xfrm>
            <a:off x="328475" y="6155919"/>
            <a:ext cx="2430474" cy="230832"/>
          </a:xfrm>
          <a:prstGeom prst="rect">
            <a:avLst/>
          </a:prstGeom>
          <a:noFill/>
        </p:spPr>
        <p:txBody>
          <a:bodyPr wrap="none" rtlCol="0">
            <a:spAutoFit/>
          </a:bodyPr>
          <a:lstStyle/>
          <a:p>
            <a:r>
              <a:rPr lang="fr-FR" sz="900" dirty="0">
                <a:latin typeface="Calibri Light" panose="020F0302020204030204" pitchFamily="34" charset="0"/>
              </a:rPr>
              <a:t>Source : cours de Michèle </a:t>
            </a:r>
            <a:r>
              <a:rPr lang="fr-FR" sz="900" dirty="0" err="1">
                <a:latin typeface="Calibri Light" panose="020F0302020204030204" pitchFamily="34" charset="0"/>
              </a:rPr>
              <a:t>Gouiffès</a:t>
            </a:r>
            <a:r>
              <a:rPr lang="fr-FR" sz="900" dirty="0">
                <a:latin typeface="Calibri Light" panose="020F0302020204030204" pitchFamily="34" charset="0"/>
              </a:rPr>
              <a:t> – U Paris Sud</a:t>
            </a:r>
          </a:p>
        </p:txBody>
      </p:sp>
    </p:spTree>
    <p:extLst>
      <p:ext uri="{BB962C8B-B14F-4D97-AF65-F5344CB8AC3E}">
        <p14:creationId xmlns:p14="http://schemas.microsoft.com/office/powerpoint/2010/main" val="2200952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par les contours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36</a:t>
            </a:fld>
            <a:endParaRPr lang="fr-FR" dirty="0">
              <a:solidFill>
                <a:prstClr val="black">
                  <a:tint val="75000"/>
                </a:prstClr>
              </a:solidFill>
            </a:endParaRPr>
          </a:p>
        </p:txBody>
      </p:sp>
      <mc:AlternateContent xmlns:mc="http://schemas.openxmlformats.org/markup-compatibility/2006" xmlns:a14="http://schemas.microsoft.com/office/drawing/2010/main">
        <mc:Choice Requires="a14">
          <p:sp>
            <p:nvSpPr>
              <p:cNvPr id="4" name="Espace réservé du contenu 3"/>
              <p:cNvSpPr>
                <a:spLocks noGrp="1"/>
              </p:cNvSpPr>
              <p:nvPr>
                <p:ph sz="quarter" idx="12"/>
              </p:nvPr>
            </p:nvSpPr>
            <p:spPr>
              <a:xfrm>
                <a:off x="457201" y="1015999"/>
                <a:ext cx="6147454" cy="5535629"/>
              </a:xfrm>
            </p:spPr>
            <p:txBody>
              <a:bodyPr>
                <a:normAutofit/>
              </a:bodyPr>
              <a:lstStyle/>
              <a:p>
                <a:r>
                  <a:rPr lang="fr-FR" dirty="0"/>
                  <a:t>Détection de contours = technique qui transforme une image en un ensemble de courbes formant les frontières significatives de l’image</a:t>
                </a:r>
              </a:p>
              <a:p>
                <a:endParaRPr lang="fr-FR" dirty="0"/>
              </a:p>
              <a:p>
                <a:r>
                  <a:rPr lang="fr-FR" dirty="0"/>
                  <a:t>Approche continue : </a:t>
                </a:r>
              </a:p>
              <a:p>
                <a:pPr lvl="1"/>
                <a:r>
                  <a:rPr lang="fr-FR" dirty="0"/>
                  <a:t>une image est une quantité </a:t>
                </a:r>
                <a14:m>
                  <m:oMath xmlns:m="http://schemas.openxmlformats.org/officeDocument/2006/math">
                    <m:r>
                      <a:rPr lang="fr-FR" b="0" i="1" smtClean="0">
                        <a:latin typeface="Cambria Math" panose="02040503050406030204" pitchFamily="18" charset="0"/>
                      </a:rPr>
                      <m:t>𝐼</m:t>
                    </m:r>
                    <m:r>
                      <a:rPr lang="fr-FR" b="0" i="1" smtClean="0">
                        <a:latin typeface="Cambria Math" panose="02040503050406030204" pitchFamily="18" charset="0"/>
                      </a:rPr>
                      <m:t>(</m:t>
                    </m:r>
                    <m:r>
                      <a:rPr lang="fr-FR" b="0" i="1" smtClean="0">
                        <a:latin typeface="Cambria Math" panose="02040503050406030204" pitchFamily="18" charset="0"/>
                      </a:rPr>
                      <m:t>𝑥</m:t>
                    </m:r>
                    <m:r>
                      <a:rPr lang="fr-FR" b="0" i="1" smtClean="0">
                        <a:latin typeface="Cambria Math" panose="02040503050406030204" pitchFamily="18" charset="0"/>
                      </a:rPr>
                      <m:t>,</m:t>
                    </m:r>
                    <m:r>
                      <a:rPr lang="fr-FR" b="0" i="1" smtClean="0">
                        <a:latin typeface="Cambria Math" panose="02040503050406030204" pitchFamily="18" charset="0"/>
                      </a:rPr>
                      <m:t>𝑦</m:t>
                    </m:r>
                    <m:r>
                      <a:rPr lang="fr-FR" b="0" i="1" smtClean="0">
                        <a:latin typeface="Cambria Math" panose="02040503050406030204" pitchFamily="18" charset="0"/>
                      </a:rPr>
                      <m:t>)</m:t>
                    </m:r>
                  </m:oMath>
                </a14:m>
                <a:endParaRPr lang="fr-FR" dirty="0"/>
              </a:p>
              <a:p>
                <a:pPr lvl="1"/>
                <a:r>
                  <a:rPr lang="fr-FR" dirty="0"/>
                  <a:t>Un contour correspond à une forte variation de </a:t>
                </a:r>
                <a14:m>
                  <m:oMath xmlns:m="http://schemas.openxmlformats.org/officeDocument/2006/math">
                    <m:r>
                      <a:rPr lang="fr-FR" i="1">
                        <a:latin typeface="Cambria Math" panose="02040503050406030204" pitchFamily="18" charset="0"/>
                      </a:rPr>
                      <m:t>𝐼</m:t>
                    </m:r>
                    <m:r>
                      <a:rPr lang="fr-FR" i="1">
                        <a:latin typeface="Cambria Math" panose="02040503050406030204" pitchFamily="18" charset="0"/>
                      </a:rPr>
                      <m:t>(</m:t>
                    </m:r>
                    <m:r>
                      <a:rPr lang="fr-FR" i="1">
                        <a:latin typeface="Cambria Math" panose="02040503050406030204" pitchFamily="18" charset="0"/>
                      </a:rPr>
                      <m:t>𝑥</m:t>
                    </m:r>
                    <m:r>
                      <a:rPr lang="fr-FR" i="1">
                        <a:latin typeface="Cambria Math" panose="02040503050406030204" pitchFamily="18" charset="0"/>
                      </a:rPr>
                      <m:t>,</m:t>
                    </m:r>
                    <m:r>
                      <a:rPr lang="fr-FR" i="1">
                        <a:latin typeface="Cambria Math" panose="02040503050406030204" pitchFamily="18" charset="0"/>
                      </a:rPr>
                      <m:t>𝑦</m:t>
                    </m:r>
                    <m:r>
                      <a:rPr lang="fr-FR" i="1">
                        <a:latin typeface="Cambria Math" panose="02040503050406030204" pitchFamily="18" charset="0"/>
                      </a:rPr>
                      <m:t>)</m:t>
                    </m:r>
                  </m:oMath>
                </a14:m>
                <a:r>
                  <a:rPr lang="fr-FR" dirty="0"/>
                  <a:t> = un gradient important :</a:t>
                </a:r>
              </a:p>
              <a:p>
                <a:pPr marL="271463" lvl="1" indent="0">
                  <a:buNone/>
                </a:pPr>
                <a14:m>
                  <m:oMathPara xmlns:m="http://schemas.openxmlformats.org/officeDocument/2006/math">
                    <m:oMathParaPr>
                      <m:jc m:val="centerGroup"/>
                    </m:oMathParaPr>
                    <m:oMath xmlns:m="http://schemas.openxmlformats.org/officeDocument/2006/math">
                      <m:acc>
                        <m:accPr>
                          <m:chr m:val="⃗"/>
                          <m:ctrlPr>
                            <a:rPr lang="fr-FR" i="1" smtClean="0">
                              <a:latin typeface="Cambria Math" panose="02040503050406030204" pitchFamily="18" charset="0"/>
                              <a:ea typeface="Cambria Math" panose="02040503050406030204" pitchFamily="18" charset="0"/>
                            </a:rPr>
                          </m:ctrlPr>
                        </m:accPr>
                        <m:e>
                          <m:r>
                            <m:rPr>
                              <m:brk m:alnAt="1"/>
                            </m:rPr>
                            <a:rPr lang="fr-FR" i="1">
                              <a:latin typeface="Cambria Math" panose="02040503050406030204" pitchFamily="18" charset="0"/>
                              <a:ea typeface="Cambria Math" panose="02040503050406030204" pitchFamily="18" charset="0"/>
                            </a:rPr>
                            <m:t>𝛻</m:t>
                          </m:r>
                          <m:sSub>
                            <m:sSubPr>
                              <m:ctrlPr>
                                <a:rPr lang="fr-FR" b="0" i="1" smtClean="0">
                                  <a:latin typeface="Cambria Math" panose="02040503050406030204" pitchFamily="18" charset="0"/>
                                  <a:ea typeface="Cambria Math" panose="02040503050406030204" pitchFamily="18" charset="0"/>
                                </a:rPr>
                              </m:ctrlPr>
                            </m:sSubPr>
                            <m:e>
                              <m:r>
                                <a:rPr lang="fr-FR" i="1">
                                  <a:latin typeface="Cambria Math" panose="02040503050406030204" pitchFamily="18" charset="0"/>
                                  <a:ea typeface="Cambria Math" panose="02040503050406030204" pitchFamily="18" charset="0"/>
                                </a:rPr>
                                <m:t>𝐼</m:t>
                              </m:r>
                            </m:e>
                            <m:sub>
                              <m:r>
                                <a:rPr lang="fr-FR" b="0" i="1" smtClean="0">
                                  <a:latin typeface="Cambria Math" panose="02040503050406030204" pitchFamily="18" charset="0"/>
                                  <a:ea typeface="Cambria Math" panose="02040503050406030204" pitchFamily="18" charset="0"/>
                                </a:rPr>
                                <m:t>𝑥</m:t>
                              </m:r>
                              <m: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𝑦</m:t>
                              </m:r>
                            </m:sub>
                          </m:sSub>
                        </m:e>
                      </m:acc>
                      <m:r>
                        <a:rPr lang="fr-FR" b="0" i="1" smtClean="0">
                          <a:latin typeface="Cambria Math" panose="02040503050406030204" pitchFamily="18" charset="0"/>
                          <a:ea typeface="Cambria Math" panose="02040503050406030204" pitchFamily="18" charset="0"/>
                        </a:rPr>
                        <m:t>=</m:t>
                      </m:r>
                      <m:d>
                        <m:dPr>
                          <m:begChr m:val="["/>
                          <m:endChr m:val="]"/>
                          <m:ctrlPr>
                            <a:rPr lang="fr-FR" b="0" i="1" smtClean="0">
                              <a:latin typeface="Cambria Math" panose="02040503050406030204" pitchFamily="18" charset="0"/>
                              <a:ea typeface="Cambria Math" panose="02040503050406030204" pitchFamily="18" charset="0"/>
                            </a:rPr>
                          </m:ctrlPr>
                        </m:dPr>
                        <m:e>
                          <m:m>
                            <m:mPr>
                              <m:mcs>
                                <m:mc>
                                  <m:mcPr>
                                    <m:count m:val="1"/>
                                    <m:mcJc m:val="center"/>
                                  </m:mcPr>
                                </m:mc>
                              </m:mcs>
                              <m:ctrlPr>
                                <a:rPr lang="fr-FR" i="1">
                                  <a:latin typeface="Cambria Math" panose="02040503050406030204" pitchFamily="18" charset="0"/>
                                  <a:ea typeface="Cambria Math" panose="02040503050406030204" pitchFamily="18" charset="0"/>
                                </a:rPr>
                              </m:ctrlPr>
                            </m:mPr>
                            <m:mr>
                              <m:e>
                                <m:f>
                                  <m:fPr>
                                    <m:ctrlPr>
                                      <a:rPr lang="fr-FR" b="0" i="1" smtClean="0">
                                        <a:latin typeface="Cambria Math" panose="02040503050406030204" pitchFamily="18" charset="0"/>
                                        <a:ea typeface="Cambria Math" panose="02040503050406030204" pitchFamily="18" charset="0"/>
                                      </a:rPr>
                                    </m:ctrlPr>
                                  </m:fPr>
                                  <m:num>
                                    <m:r>
                                      <m:rPr>
                                        <m:brk m:alnAt="7"/>
                                      </m:rPr>
                                      <a:rPr lang="fr-FR"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𝐼</m:t>
                                    </m:r>
                                  </m:num>
                                  <m:den>
                                    <m:r>
                                      <m:rPr>
                                        <m:brk m:alnAt="7"/>
                                      </m:rP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𝑥</m:t>
                                    </m:r>
                                  </m:den>
                                </m:f>
                              </m:e>
                            </m:mr>
                            <m:mr>
                              <m:e>
                                <m:f>
                                  <m:fPr>
                                    <m:ctrlPr>
                                      <a:rPr lang="fr-FR" b="0" i="1" smtClean="0">
                                        <a:latin typeface="Cambria Math" panose="02040503050406030204" pitchFamily="18" charset="0"/>
                                        <a:ea typeface="Cambria Math" panose="02040503050406030204" pitchFamily="18" charset="0"/>
                                      </a:rPr>
                                    </m:ctrlPr>
                                  </m:fPr>
                                  <m:num>
                                    <m:r>
                                      <a:rPr lang="fr-FR"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𝐼</m:t>
                                    </m:r>
                                  </m:num>
                                  <m:den>
                                    <m: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𝑦</m:t>
                                    </m:r>
                                  </m:den>
                                </m:f>
                              </m:e>
                            </m:mr>
                          </m:m>
                          <m:r>
                            <m:rPr>
                              <m:nor/>
                            </m:rPr>
                            <a:rPr lang="fr-FR" dirty="0"/>
                            <m:t> </m:t>
                          </m:r>
                        </m:e>
                      </m:d>
                    </m:oMath>
                  </m:oMathPara>
                </a14:m>
                <a:endParaRPr lang="fr-FR" b="0" dirty="0">
                  <a:ea typeface="Cambria Math" panose="02040503050406030204" pitchFamily="18" charset="0"/>
                </a:endParaRPr>
              </a:p>
              <a:p>
                <a:pPr marL="73025" indent="0">
                  <a:buNone/>
                </a:pPr>
                <a:r>
                  <a:rPr lang="fr-FR" dirty="0"/>
                  <a:t>Un contour est caractérisé par les maxima locaux du gradient, ce qui revient dans le repère local à :</a:t>
                </a:r>
              </a:p>
              <a:p>
                <a:pPr marL="73025" indent="0">
                  <a:buNone/>
                </a:pPr>
                <a14:m>
                  <m:oMath xmlns:m="http://schemas.openxmlformats.org/officeDocument/2006/math">
                    <m:func>
                      <m:funcPr>
                        <m:ctrlPr>
                          <a:rPr lang="fr-FR" b="0" i="1" smtClean="0">
                            <a:latin typeface="Cambria Math" panose="02040503050406030204" pitchFamily="18" charset="0"/>
                            <a:ea typeface="Cambria Math" panose="02040503050406030204" pitchFamily="18" charset="0"/>
                          </a:rPr>
                        </m:ctrlPr>
                      </m:funcPr>
                      <m:fName>
                        <m:r>
                          <m:rPr>
                            <m:sty m:val="p"/>
                          </m:rPr>
                          <a:rPr lang="fr-FR" b="0" i="0" smtClean="0">
                            <a:latin typeface="Cambria Math" panose="02040503050406030204" pitchFamily="18" charset="0"/>
                            <a:ea typeface="Cambria Math" panose="02040503050406030204" pitchFamily="18" charset="0"/>
                          </a:rPr>
                          <m:t>max</m:t>
                        </m:r>
                      </m:fName>
                      <m:e>
                        <m:d>
                          <m:dPr>
                            <m:begChr m:val="‖"/>
                            <m:endChr m:val="‖"/>
                            <m:ctrlPr>
                              <a:rPr lang="fr-FR" i="1">
                                <a:latin typeface="Cambria Math" panose="02040503050406030204" pitchFamily="18" charset="0"/>
                                <a:ea typeface="Cambria Math" panose="02040503050406030204" pitchFamily="18" charset="0"/>
                              </a:rPr>
                            </m:ctrlPr>
                          </m:dPr>
                          <m:e>
                            <m:acc>
                              <m:accPr>
                                <m:chr m:val="⃗"/>
                                <m:ctrlPr>
                                  <a:rPr lang="fr-FR" i="1">
                                    <a:latin typeface="Cambria Math" panose="02040503050406030204" pitchFamily="18" charset="0"/>
                                    <a:ea typeface="Cambria Math" panose="02040503050406030204" pitchFamily="18" charset="0"/>
                                  </a:rPr>
                                </m:ctrlPr>
                              </m:accPr>
                              <m:e>
                                <m:r>
                                  <m:rPr>
                                    <m:brk m:alnAt="1"/>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e>
                            </m:acc>
                          </m:e>
                        </m:d>
                      </m:e>
                    </m:func>
                    <m:r>
                      <a:rPr lang="fr-FR" b="0" i="1" smtClean="0">
                        <a:latin typeface="Cambria Math" panose="02040503050406030204" pitchFamily="18" charset="0"/>
                        <a:ea typeface="Cambria Math" panose="02040503050406030204" pitchFamily="18" charset="0"/>
                      </a:rPr>
                      <m:t>=</m:t>
                    </m:r>
                    <m:func>
                      <m:funcPr>
                        <m:ctrlPr>
                          <a:rPr lang="fr-FR" b="0" i="1" smtClean="0">
                            <a:latin typeface="Cambria Math" panose="02040503050406030204" pitchFamily="18" charset="0"/>
                            <a:ea typeface="Cambria Math" panose="02040503050406030204" pitchFamily="18" charset="0"/>
                          </a:rPr>
                        </m:ctrlPr>
                      </m:funcPr>
                      <m:fName>
                        <m:r>
                          <m:rPr>
                            <m:sty m:val="p"/>
                          </m:rPr>
                          <a:rPr lang="fr-FR" b="0" i="0" smtClean="0">
                            <a:latin typeface="Cambria Math" panose="02040503050406030204" pitchFamily="18" charset="0"/>
                            <a:ea typeface="Cambria Math" panose="02040503050406030204" pitchFamily="18" charset="0"/>
                          </a:rPr>
                          <m:t>max</m:t>
                        </m:r>
                      </m:fName>
                      <m:e>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𝑔</m:t>
                            </m:r>
                          </m:den>
                        </m:f>
                      </m:e>
                    </m:func>
                  </m:oMath>
                </a14:m>
                <a:r>
                  <a:rPr lang="fr-FR" dirty="0"/>
                  <a:t>   avec </a:t>
                </a:r>
                <a14:m>
                  <m:oMath xmlns:m="http://schemas.openxmlformats.org/officeDocument/2006/math">
                    <m:d>
                      <m:dPr>
                        <m:begChr m:val="{"/>
                        <m:endChr m:val=""/>
                        <m:ctrlPr>
                          <a:rPr lang="fr-FR" i="1" smtClean="0">
                            <a:latin typeface="Cambria Math" panose="02040503050406030204" pitchFamily="18" charset="0"/>
                          </a:rPr>
                        </m:ctrlPr>
                      </m:dPr>
                      <m:e>
                        <m:m>
                          <m:mPr>
                            <m:mcs>
                              <m:mc>
                                <m:mcPr>
                                  <m:count m:val="1"/>
                                  <m:mcJc m:val="center"/>
                                </m:mcPr>
                              </m:mc>
                            </m:mcs>
                            <m:ctrlPr>
                              <a:rPr lang="fr-FR" i="1" smtClean="0">
                                <a:latin typeface="Cambria Math" panose="02040503050406030204" pitchFamily="18" charset="0"/>
                              </a:rPr>
                            </m:ctrlPr>
                          </m:mPr>
                          <m:mr>
                            <m:e>
                              <m:f>
                                <m:fPr>
                                  <m:ctrlPr>
                                    <a:rPr lang="fr-FR" b="0" i="1" smtClean="0">
                                      <a:latin typeface="Cambria Math" panose="02040503050406030204" pitchFamily="18" charset="0"/>
                                      <a:ea typeface="Cambria Math" panose="02040503050406030204" pitchFamily="18" charset="0"/>
                                    </a:rPr>
                                  </m:ctrlPr>
                                </m:fPr>
                                <m:num>
                                  <m:r>
                                    <m:rPr>
                                      <m:brk m:alnAt="7"/>
                                    </m:rPr>
                                    <a:rPr lang="fr-FR"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𝐼</m:t>
                                  </m:r>
                                </m:num>
                                <m:den>
                                  <m:r>
                                    <m:rPr>
                                      <m:brk m:alnAt="7"/>
                                    </m:rP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𝑔</m:t>
                                  </m:r>
                                </m:den>
                              </m:f>
                              <m:r>
                                <m:rPr>
                                  <m:brk m:alnAt="7"/>
                                </m:rPr>
                                <a:rPr lang="fr-FR" b="0" i="1" smtClean="0">
                                  <a:latin typeface="Cambria Math" panose="02040503050406030204" pitchFamily="18" charset="0"/>
                                  <a:ea typeface="Cambria Math" panose="02040503050406030204" pitchFamily="18" charset="0"/>
                                </a:rPr>
                                <m:t>=</m:t>
                              </m:r>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𝑥</m:t>
                                  </m:r>
                                </m:den>
                              </m:f>
                              <m:func>
                                <m:funcPr>
                                  <m:ctrlPr>
                                    <a:rPr lang="fr-FR" b="0" i="1" smtClean="0">
                                      <a:latin typeface="Cambria Math" panose="02040503050406030204" pitchFamily="18" charset="0"/>
                                      <a:ea typeface="Cambria Math" panose="02040503050406030204" pitchFamily="18" charset="0"/>
                                    </a:rPr>
                                  </m:ctrlPr>
                                </m:funcPr>
                                <m:fName>
                                  <m:r>
                                    <m:rPr>
                                      <m:sty m:val="p"/>
                                    </m:rPr>
                                    <a:rPr lang="fr-FR" b="0" i="0" smtClean="0">
                                      <a:latin typeface="Cambria Math" panose="02040503050406030204" pitchFamily="18" charset="0"/>
                                      <a:ea typeface="Cambria Math" panose="02040503050406030204" pitchFamily="18" charset="0"/>
                                    </a:rPr>
                                    <m:t>cos</m:t>
                                  </m:r>
                                </m:fName>
                                <m:e>
                                  <m:r>
                                    <m:rPr>
                                      <m:sty m:val="p"/>
                                    </m:rPr>
                                    <a:rPr lang="el-GR" b="0" i="1" smtClean="0">
                                      <a:latin typeface="Cambria Math" panose="02040503050406030204" pitchFamily="18" charset="0"/>
                                      <a:ea typeface="Cambria Math" panose="02040503050406030204" pitchFamily="18" charset="0"/>
                                    </a:rPr>
                                    <m:t>Φ</m:t>
                                  </m:r>
                                </m:e>
                              </m:func>
                              <m:r>
                                <a:rPr lang="fr-FR" b="0" i="1" smtClean="0">
                                  <a:latin typeface="Cambria Math" panose="02040503050406030204" pitchFamily="18" charset="0"/>
                                  <a:ea typeface="Cambria Math" panose="02040503050406030204" pitchFamily="18" charset="0"/>
                                </a:rPr>
                                <m:t>+</m:t>
                              </m:r>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𝑦</m:t>
                                  </m:r>
                                </m:den>
                              </m:f>
                              <m:func>
                                <m:funcPr>
                                  <m:ctrlPr>
                                    <a:rPr lang="fr-FR" i="1">
                                      <a:latin typeface="Cambria Math" panose="02040503050406030204" pitchFamily="18" charset="0"/>
                                      <a:ea typeface="Cambria Math" panose="02040503050406030204" pitchFamily="18" charset="0"/>
                                    </a:rPr>
                                  </m:ctrlPr>
                                </m:funcPr>
                                <m:fName>
                                  <m:r>
                                    <a:rPr lang="fr-FR" b="0" i="1" smtClean="0">
                                      <a:latin typeface="Cambria Math" panose="02040503050406030204" pitchFamily="18" charset="0"/>
                                      <a:ea typeface="Cambria Math" panose="02040503050406030204" pitchFamily="18" charset="0"/>
                                    </a:rPr>
                                    <m:t>𝑠𝑖𝑛</m:t>
                                  </m:r>
                                </m:fName>
                                <m:e>
                                  <m:r>
                                    <m:rPr>
                                      <m:sty m:val="p"/>
                                    </m:rPr>
                                    <a:rPr lang="el-GR" i="1">
                                      <a:latin typeface="Cambria Math" panose="02040503050406030204" pitchFamily="18" charset="0"/>
                                      <a:ea typeface="Cambria Math" panose="02040503050406030204" pitchFamily="18" charset="0"/>
                                    </a:rPr>
                                    <m:t>Φ</m:t>
                                  </m:r>
                                </m:e>
                              </m:func>
                            </m:e>
                          </m:mr>
                          <m:mr>
                            <m:e>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𝑡</m:t>
                                  </m:r>
                                </m:den>
                              </m:f>
                              <m:r>
                                <m:rPr>
                                  <m:brk m:alnAt="7"/>
                                </m:rPr>
                                <a:rPr lang="fr-FR" i="1">
                                  <a:latin typeface="Cambria Math" panose="02040503050406030204" pitchFamily="18" charset="0"/>
                                  <a:ea typeface="Cambria Math" panose="02040503050406030204" pitchFamily="18" charset="0"/>
                                </a:rPr>
                                <m:t>=</m:t>
                              </m:r>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𝑥</m:t>
                                  </m:r>
                                </m:den>
                              </m:f>
                              <m:func>
                                <m:funcPr>
                                  <m:ctrlPr>
                                    <a:rPr lang="fr-FR" i="1">
                                      <a:latin typeface="Cambria Math" panose="02040503050406030204" pitchFamily="18" charset="0"/>
                                      <a:ea typeface="Cambria Math" panose="02040503050406030204" pitchFamily="18" charset="0"/>
                                    </a:rPr>
                                  </m:ctrlPr>
                                </m:funcPr>
                                <m:fName>
                                  <m:r>
                                    <m:rPr>
                                      <m:sty m:val="p"/>
                                    </m:rPr>
                                    <a:rPr lang="fr-FR" b="0" i="0" smtClean="0">
                                      <a:latin typeface="Cambria Math" panose="02040503050406030204" pitchFamily="18" charset="0"/>
                                      <a:ea typeface="Cambria Math" panose="02040503050406030204" pitchFamily="18" charset="0"/>
                                    </a:rPr>
                                    <m:t>sin</m:t>
                                  </m:r>
                                </m:fName>
                                <m:e>
                                  <m:r>
                                    <m:rPr>
                                      <m:sty m:val="p"/>
                                    </m:rPr>
                                    <a:rPr lang="el-GR" i="1">
                                      <a:latin typeface="Cambria Math" panose="02040503050406030204" pitchFamily="18" charset="0"/>
                                      <a:ea typeface="Cambria Math" panose="02040503050406030204" pitchFamily="18" charset="0"/>
                                    </a:rPr>
                                    <m:t>Φ</m:t>
                                  </m:r>
                                </m:e>
                              </m:func>
                              <m:r>
                                <a:rPr lang="fr-FR" b="0" i="1" smtClean="0">
                                  <a:latin typeface="Cambria Math" panose="02040503050406030204" pitchFamily="18" charset="0"/>
                                  <a:ea typeface="Cambria Math" panose="02040503050406030204" pitchFamily="18" charset="0"/>
                                </a:rPr>
                                <m:t>−</m:t>
                              </m:r>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𝑦</m:t>
                                  </m:r>
                                </m:den>
                              </m:f>
                              <m:func>
                                <m:funcPr>
                                  <m:ctrlPr>
                                    <a:rPr lang="fr-FR" i="1">
                                      <a:latin typeface="Cambria Math" panose="02040503050406030204" pitchFamily="18" charset="0"/>
                                      <a:ea typeface="Cambria Math" panose="02040503050406030204" pitchFamily="18" charset="0"/>
                                    </a:rPr>
                                  </m:ctrlPr>
                                </m:funcPr>
                                <m:fName>
                                  <m:r>
                                    <a:rPr lang="fr-FR" b="0" i="1" smtClean="0">
                                      <a:latin typeface="Cambria Math" panose="02040503050406030204" pitchFamily="18" charset="0"/>
                                      <a:ea typeface="Cambria Math" panose="02040503050406030204" pitchFamily="18" charset="0"/>
                                    </a:rPr>
                                    <m:t>𝑐𝑜𝑠</m:t>
                                  </m:r>
                                </m:fName>
                                <m:e>
                                  <m:r>
                                    <m:rPr>
                                      <m:sty m:val="p"/>
                                    </m:rPr>
                                    <a:rPr lang="el-GR" i="1">
                                      <a:latin typeface="Cambria Math" panose="02040503050406030204" pitchFamily="18" charset="0"/>
                                      <a:ea typeface="Cambria Math" panose="02040503050406030204" pitchFamily="18" charset="0"/>
                                    </a:rPr>
                                    <m:t>Φ</m:t>
                                  </m:r>
                                </m:e>
                              </m:func>
                            </m:e>
                          </m:mr>
                        </m:m>
                      </m:e>
                    </m:d>
                  </m:oMath>
                </a14:m>
                <a:r>
                  <a:rPr lang="fr-FR" dirty="0"/>
                  <a:t>   et</a:t>
                </a:r>
              </a:p>
            </p:txBody>
          </p:sp>
        </mc:Choice>
        <mc:Fallback xmlns="">
          <p:sp>
            <p:nvSpPr>
              <p:cNvPr id="4" name="Espace réservé du contenu 3"/>
              <p:cNvSpPr>
                <a:spLocks noGrp="1" noRot="1" noChangeAspect="1" noMove="1" noResize="1" noEditPoints="1" noAdjustHandles="1" noChangeArrowheads="1" noChangeShapeType="1" noTextEdit="1"/>
              </p:cNvSpPr>
              <p:nvPr>
                <p:ph sz="quarter" idx="12"/>
              </p:nvPr>
            </p:nvSpPr>
            <p:spPr>
              <a:xfrm>
                <a:off x="457201" y="1015999"/>
                <a:ext cx="6147454" cy="5535629"/>
              </a:xfrm>
              <a:blipFill>
                <a:blip r:embed="rId2"/>
                <a:stretch>
                  <a:fillRect l="-595" t="-661"/>
                </a:stretch>
              </a:blipFill>
            </p:spPr>
            <p:txBody>
              <a:bodyPr/>
              <a:lstStyle/>
              <a:p>
                <a:r>
                  <a:rPr lang="fr-FR">
                    <a:noFill/>
                  </a:rPr>
                  <a:t> </a:t>
                </a:r>
              </a:p>
            </p:txBody>
          </p:sp>
        </mc:Fallback>
      </mc:AlternateContent>
      <p:pic>
        <p:nvPicPr>
          <p:cNvPr id="5" name="Image 4"/>
          <p:cNvPicPr>
            <a:picLocks noChangeAspect="1"/>
          </p:cNvPicPr>
          <p:nvPr/>
        </p:nvPicPr>
        <p:blipFill>
          <a:blip r:embed="rId3"/>
          <a:stretch>
            <a:fillRect/>
          </a:stretch>
        </p:blipFill>
        <p:spPr>
          <a:xfrm>
            <a:off x="6604654" y="1608619"/>
            <a:ext cx="2171700" cy="2990850"/>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6019800" y="5154223"/>
                <a:ext cx="1752211" cy="1082156"/>
              </a:xfrm>
              <a:prstGeom prst="rect">
                <a:avLst/>
              </a:prstGeom>
            </p:spPr>
            <p:txBody>
              <a:bodyPr wrap="none">
                <a:spAutoFit/>
              </a:bodyPr>
              <a:lstStyle/>
              <a:p>
                <a:pPr marL="73025" indent="0">
                  <a:buNone/>
                </a:pPr>
                <a14:m>
                  <m:oMathPara xmlns:m="http://schemas.openxmlformats.org/officeDocument/2006/math">
                    <m:oMathParaPr>
                      <m:jc m:val="centerGroup"/>
                    </m:oMathParaPr>
                    <m:oMath xmlns:m="http://schemas.openxmlformats.org/officeDocument/2006/math">
                      <m:r>
                        <m:rPr>
                          <m:sty m:val="p"/>
                        </m:rPr>
                        <a:rPr lang="el-GR" i="1">
                          <a:latin typeface="Cambria Math" panose="02040503050406030204" pitchFamily="18" charset="0"/>
                          <a:ea typeface="Cambria Math" panose="02040503050406030204" pitchFamily="18" charset="0"/>
                        </a:rPr>
                        <m:t>Φ</m:t>
                      </m:r>
                      <m:r>
                        <a:rPr lang="fr-FR" i="1">
                          <a:latin typeface="Cambria Math" panose="02040503050406030204" pitchFamily="18" charset="0"/>
                          <a:ea typeface="Cambria Math" panose="02040503050406030204" pitchFamily="18" charset="0"/>
                        </a:rPr>
                        <m:t>=</m:t>
                      </m:r>
                      <m:func>
                        <m:funcPr>
                          <m:ctrlPr>
                            <a:rPr lang="fr-FR" i="1">
                              <a:latin typeface="Cambria Math" panose="02040503050406030204" pitchFamily="18" charset="0"/>
                              <a:ea typeface="Cambria Math" panose="02040503050406030204" pitchFamily="18" charset="0"/>
                            </a:rPr>
                          </m:ctrlPr>
                        </m:funcPr>
                        <m:fName>
                          <m:r>
                            <m:rPr>
                              <m:sty m:val="p"/>
                            </m:rPr>
                            <a:rPr lang="fr-FR">
                              <a:latin typeface="Cambria Math" panose="02040503050406030204" pitchFamily="18" charset="0"/>
                              <a:ea typeface="Cambria Math" panose="02040503050406030204" pitchFamily="18" charset="0"/>
                            </a:rPr>
                            <m:t>arctan</m:t>
                          </m:r>
                        </m:fName>
                        <m:e>
                          <m:f>
                            <m:fPr>
                              <m:ctrlPr>
                                <a:rPr lang="fr-FR" i="1">
                                  <a:latin typeface="Cambria Math" panose="02040503050406030204" pitchFamily="18" charset="0"/>
                                  <a:ea typeface="Cambria Math" panose="02040503050406030204" pitchFamily="18" charset="0"/>
                                </a:rPr>
                              </m:ctrlPr>
                            </m:fPr>
                            <m:num>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𝑥</m:t>
                                  </m:r>
                                </m:den>
                              </m:f>
                            </m:num>
                            <m:den>
                              <m:f>
                                <m:fPr>
                                  <m:ctrlPr>
                                    <a:rPr lang="fr-FR" i="1">
                                      <a:latin typeface="Cambria Math" panose="02040503050406030204" pitchFamily="18" charset="0"/>
                                      <a:ea typeface="Cambria Math" panose="02040503050406030204" pitchFamily="18" charset="0"/>
                                    </a:rPr>
                                  </m:ctrlPr>
                                </m:fPr>
                                <m:num>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𝐼</m:t>
                                  </m:r>
                                </m:num>
                                <m:den>
                                  <m:r>
                                    <m:rPr>
                                      <m:brk m:alnAt="7"/>
                                    </m:rPr>
                                    <a:rPr lang="fr-FR" i="1">
                                      <a:latin typeface="Cambria Math" panose="02040503050406030204" pitchFamily="18" charset="0"/>
                                      <a:ea typeface="Cambria Math" panose="02040503050406030204" pitchFamily="18" charset="0"/>
                                    </a:rPr>
                                    <m:t>𝜕</m:t>
                                  </m:r>
                                  <m:r>
                                    <a:rPr lang="fr-FR" i="1">
                                      <a:latin typeface="Cambria Math" panose="02040503050406030204" pitchFamily="18" charset="0"/>
                                      <a:ea typeface="Cambria Math" panose="02040503050406030204" pitchFamily="18" charset="0"/>
                                    </a:rPr>
                                    <m:t>𝑦</m:t>
                                  </m:r>
                                </m:den>
                              </m:f>
                            </m:den>
                          </m:f>
                        </m:e>
                      </m:func>
                    </m:oMath>
                  </m:oMathPara>
                </a14:m>
                <a:endParaRPr lang="fr-FR" dirty="0"/>
              </a:p>
            </p:txBody>
          </p:sp>
        </mc:Choice>
        <mc:Fallback xmlns="">
          <p:sp>
            <p:nvSpPr>
              <p:cNvPr id="6" name="Rectangle 5"/>
              <p:cNvSpPr>
                <a:spLocks noRot="1" noChangeAspect="1" noMove="1" noResize="1" noEditPoints="1" noAdjustHandles="1" noChangeArrowheads="1" noChangeShapeType="1" noTextEdit="1"/>
              </p:cNvSpPr>
              <p:nvPr/>
            </p:nvSpPr>
            <p:spPr>
              <a:xfrm>
                <a:off x="6019800" y="5154223"/>
                <a:ext cx="1752211" cy="1082156"/>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302323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par les contours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37</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Approches classiques vs. contours actifs (dont modèle de </a:t>
            </a:r>
            <a:r>
              <a:rPr lang="fr-FR" i="1" dirty="0" err="1"/>
              <a:t>snake</a:t>
            </a:r>
            <a:r>
              <a:rPr lang="fr-FR" dirty="0"/>
              <a:t>)</a:t>
            </a:r>
          </a:p>
          <a:p>
            <a:endParaRPr lang="fr-FR" dirty="0"/>
          </a:p>
          <a:p>
            <a:r>
              <a:rPr lang="fr-FR" u="sng" dirty="0"/>
              <a:t>Approche classique :</a:t>
            </a:r>
          </a:p>
          <a:p>
            <a:endParaRPr lang="fr-FR" dirty="0"/>
          </a:p>
          <a:p>
            <a:endParaRPr lang="fr-FR" dirty="0"/>
          </a:p>
          <a:p>
            <a:endParaRPr lang="fr-FR" dirty="0"/>
          </a:p>
          <a:p>
            <a:endParaRPr lang="fr-FR" dirty="0"/>
          </a:p>
          <a:p>
            <a:endParaRPr lang="fr-FR" dirty="0"/>
          </a:p>
          <a:p>
            <a:endParaRPr lang="fr-FR" dirty="0"/>
          </a:p>
          <a:p>
            <a:endParaRPr lang="fr-FR" dirty="0"/>
          </a:p>
          <a:p>
            <a:pPr lvl="1">
              <a:buFont typeface="+mj-lt"/>
              <a:buAutoNum type="arabicPeriod"/>
            </a:pPr>
            <a:r>
              <a:rPr lang="fr-FR" dirty="0" err="1"/>
              <a:t>Préfiltrage</a:t>
            </a:r>
            <a:r>
              <a:rPr lang="fr-FR" dirty="0"/>
              <a:t> : limiter le bruit sur l’image – problématique : bien doser le filtrage pour ne pas altérer les contours d’intérêt</a:t>
            </a:r>
          </a:p>
          <a:p>
            <a:pPr marL="271463" lvl="1" indent="0">
              <a:buNone/>
            </a:pPr>
            <a:r>
              <a:rPr lang="fr-FR" dirty="0"/>
              <a:t>		filtres classiques : médian, </a:t>
            </a:r>
            <a:r>
              <a:rPr lang="fr-FR" dirty="0" err="1"/>
              <a:t>mean</a:t>
            </a:r>
            <a:r>
              <a:rPr lang="fr-FR" dirty="0"/>
              <a:t>-shift, </a:t>
            </a:r>
            <a:r>
              <a:rPr lang="fr-FR" dirty="0" err="1"/>
              <a:t>etc</a:t>
            </a:r>
            <a:r>
              <a:rPr lang="fr-FR" dirty="0"/>
              <a:t> </a:t>
            </a:r>
            <a:r>
              <a:rPr lang="fr-FR" dirty="0">
                <a:sym typeface="Wingdings" panose="05000000000000000000" pitchFamily="2" charset="2"/>
              </a:rPr>
              <a:t> disponibles dans tous les outils 		de traitement d’images</a:t>
            </a:r>
            <a:endParaRPr lang="fr-FR"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3831" y="2192196"/>
            <a:ext cx="5220977" cy="1818215"/>
          </a:xfrm>
          <a:prstGeom prst="rect">
            <a:avLst/>
          </a:prstGeom>
        </p:spPr>
      </p:pic>
    </p:spTree>
    <p:extLst>
      <p:ext uri="{BB962C8B-B14F-4D97-AF65-F5344CB8AC3E}">
        <p14:creationId xmlns:p14="http://schemas.microsoft.com/office/powerpoint/2010/main" val="548101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par les contours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38</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pPr>
              <a:buFont typeface="+mj-lt"/>
              <a:buAutoNum type="arabicPeriod"/>
            </a:pPr>
            <a:r>
              <a:rPr lang="fr-FR" dirty="0" err="1"/>
              <a:t>Préfiltrage</a:t>
            </a:r>
            <a:endParaRPr lang="fr-FR" dirty="0"/>
          </a:p>
          <a:p>
            <a:pPr>
              <a:buFont typeface="+mj-lt"/>
              <a:buAutoNum type="arabicPeriod"/>
            </a:pPr>
            <a:r>
              <a:rPr lang="fr-FR" dirty="0"/>
              <a:t>Détection des contours : il s’agit de détecter les fortes variations locales par les dérivées directionnelles, les forts gradients, ou les dérivées secondes (</a:t>
            </a:r>
            <a:r>
              <a:rPr lang="fr-FR" dirty="0" err="1"/>
              <a:t>Laplacien</a:t>
            </a:r>
            <a:r>
              <a:rPr lang="fr-FR" dirty="0"/>
              <a:t>) nulles</a:t>
            </a:r>
          </a:p>
          <a:p>
            <a:pPr marL="0" indent="0">
              <a:buNone/>
            </a:pPr>
            <a:r>
              <a:rPr lang="fr-FR" dirty="0"/>
              <a:t>Ex : filtre de </a:t>
            </a:r>
            <a:r>
              <a:rPr lang="fr-FR" dirty="0" err="1"/>
              <a:t>Sobel</a:t>
            </a:r>
            <a:r>
              <a:rPr lang="fr-FR" dirty="0"/>
              <a:t>, Roberts ou </a:t>
            </a:r>
            <a:r>
              <a:rPr lang="fr-FR" dirty="0" err="1"/>
              <a:t>Prewitt</a:t>
            </a:r>
            <a:r>
              <a:rPr lang="fr-FR" dirty="0"/>
              <a:t> (gradient max calculé par 3 approximations différentes) ou amplitude du gradient</a:t>
            </a:r>
          </a:p>
          <a:p>
            <a:pPr marL="0" indent="0">
              <a:buNone/>
            </a:pPr>
            <a:endParaRPr lang="fr-FR" dirty="0"/>
          </a:p>
          <a:p>
            <a:pPr>
              <a:buFont typeface="+mj-lt"/>
              <a:buAutoNum type="arabicPeriod" startAt="3"/>
            </a:pPr>
            <a:r>
              <a:rPr lang="fr-FR" dirty="0"/>
              <a:t>Extraction de contours : extraire de tous les contours détectés les composantes principales</a:t>
            </a:r>
          </a:p>
          <a:p>
            <a:pPr lvl="1"/>
            <a:r>
              <a:rPr lang="fr-FR" dirty="0"/>
              <a:t>Tri par seuillage : norme du gradient </a:t>
            </a:r>
            <a:r>
              <a:rPr lang="fr-FR" dirty="0">
                <a:sym typeface="Wingdings" panose="05000000000000000000" pitchFamily="2" charset="2"/>
              </a:rPr>
              <a:t> très sensible au choix du seuil !</a:t>
            </a:r>
          </a:p>
          <a:p>
            <a:pPr lvl="1"/>
            <a:r>
              <a:rPr lang="fr-FR" dirty="0">
                <a:sym typeface="Wingdings" panose="05000000000000000000" pitchFamily="2" charset="2"/>
              </a:rPr>
              <a:t>Tri par seuillage + hystérésis : permet de faire le tri en 2 étapes :</a:t>
            </a:r>
          </a:p>
          <a:p>
            <a:pPr lvl="2"/>
            <a:r>
              <a:rPr lang="fr-FR" dirty="0">
                <a:sym typeface="Wingdings" panose="05000000000000000000" pitchFamily="2" charset="2"/>
              </a:rPr>
              <a:t>D’abord un seuil haut</a:t>
            </a:r>
          </a:p>
          <a:p>
            <a:pPr lvl="2"/>
            <a:r>
              <a:rPr lang="fr-FR" dirty="0">
                <a:sym typeface="Wingdings" panose="05000000000000000000" pitchFamily="2" charset="2"/>
              </a:rPr>
              <a:t>Puis un seuil bas</a:t>
            </a:r>
            <a:endParaRPr lang="fr-FR" dirty="0"/>
          </a:p>
        </p:txBody>
      </p:sp>
      <p:pic>
        <p:nvPicPr>
          <p:cNvPr id="6" name="Image 5"/>
          <p:cNvPicPr>
            <a:picLocks noChangeAspect="1"/>
          </p:cNvPicPr>
          <p:nvPr/>
        </p:nvPicPr>
        <p:blipFill>
          <a:blip r:embed="rId2"/>
          <a:stretch>
            <a:fillRect/>
          </a:stretch>
        </p:blipFill>
        <p:spPr>
          <a:xfrm>
            <a:off x="4785360" y="4575621"/>
            <a:ext cx="4145280" cy="2145858"/>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454" y="150383"/>
            <a:ext cx="3163578" cy="1101722"/>
          </a:xfrm>
          <a:prstGeom prst="rect">
            <a:avLst/>
          </a:prstGeom>
        </p:spPr>
      </p:pic>
      <p:sp>
        <p:nvSpPr>
          <p:cNvPr id="8" name="Étoile à 5 branches 7"/>
          <p:cNvSpPr/>
          <p:nvPr/>
        </p:nvSpPr>
        <p:spPr>
          <a:xfrm>
            <a:off x="8470094" y="2482989"/>
            <a:ext cx="312822" cy="312822"/>
          </a:xfrm>
          <a:prstGeom prst="star5">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9" name="ZoneTexte 8"/>
          <p:cNvSpPr txBox="1"/>
          <p:nvPr/>
        </p:nvSpPr>
        <p:spPr>
          <a:xfrm>
            <a:off x="6528392" y="2867706"/>
            <a:ext cx="2672316" cy="215444"/>
          </a:xfrm>
          <a:prstGeom prst="rect">
            <a:avLst/>
          </a:prstGeom>
          <a:noFill/>
        </p:spPr>
        <p:txBody>
          <a:bodyPr wrap="square" rtlCol="0">
            <a:spAutoFit/>
          </a:bodyPr>
          <a:lstStyle/>
          <a:p>
            <a:r>
              <a:rPr lang="fr-FR" sz="800" dirty="0" err="1">
                <a:solidFill>
                  <a:schemeClr val="accent1"/>
                </a:solidFill>
                <a:latin typeface="Calibri Light" panose="020F0302020204030204" pitchFamily="34" charset="0"/>
              </a:rPr>
              <a:t>Filtering</a:t>
            </a:r>
            <a:r>
              <a:rPr lang="fr-FR" sz="800" dirty="0">
                <a:solidFill>
                  <a:schemeClr val="accent1"/>
                </a:solidFill>
                <a:latin typeface="Calibri Light" panose="020F0302020204030204" pitchFamily="34" charset="0"/>
              </a:rPr>
              <a:t>, Contours, Gradient, Carte pondérée du gradient</a:t>
            </a:r>
          </a:p>
        </p:txBody>
      </p:sp>
    </p:spTree>
    <p:extLst>
      <p:ext uri="{BB962C8B-B14F-4D97-AF65-F5344CB8AC3E}">
        <p14:creationId xmlns:p14="http://schemas.microsoft.com/office/powerpoint/2010/main" val="811492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par les contours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39</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pPr>
              <a:buFont typeface="+mj-lt"/>
              <a:buAutoNum type="arabicPeriod" startAt="4"/>
            </a:pPr>
            <a:r>
              <a:rPr lang="fr-FR" dirty="0"/>
              <a:t>Fermeture des contours :</a:t>
            </a:r>
          </a:p>
          <a:p>
            <a:pPr marL="0" indent="0">
              <a:buNone/>
            </a:pPr>
            <a:r>
              <a:rPr lang="fr-FR" dirty="0"/>
              <a:t>Pour définir une région, il faut que le contour soit fermé, ce qui n’est pas le cas des contours extraits en général.</a:t>
            </a:r>
          </a:p>
          <a:p>
            <a:pPr marL="0" indent="0">
              <a:buNone/>
            </a:pPr>
            <a:endParaRPr lang="fr-FR" dirty="0"/>
          </a:p>
          <a:p>
            <a:pPr marL="0" indent="0">
              <a:buNone/>
            </a:pPr>
            <a:r>
              <a:rPr lang="fr-FR" dirty="0"/>
              <a:t>Fermeture = recherche d’un chemin entre deux extrémités de portions du contour</a:t>
            </a:r>
          </a:p>
          <a:p>
            <a:pPr marL="0" indent="0">
              <a:buNone/>
            </a:pPr>
            <a:r>
              <a:rPr lang="fr-FR" dirty="0"/>
              <a:t>Quels critères pour le chemin ? Par exemple :</a:t>
            </a:r>
          </a:p>
          <a:p>
            <a:r>
              <a:rPr lang="fr-FR" dirty="0"/>
              <a:t>Minimiser la longueur (</a:t>
            </a:r>
            <a:r>
              <a:rPr lang="fr-FR" dirty="0">
                <a:solidFill>
                  <a:schemeClr val="accent2"/>
                </a:solidFill>
              </a:rPr>
              <a:t>chemin le plus court</a:t>
            </a:r>
            <a:r>
              <a:rPr lang="fr-FR" dirty="0"/>
              <a:t>)</a:t>
            </a:r>
          </a:p>
          <a:p>
            <a:r>
              <a:rPr lang="fr-FR" dirty="0"/>
              <a:t>Minimiser l’énergie de flexion (</a:t>
            </a:r>
            <a:r>
              <a:rPr lang="fr-FR" dirty="0">
                <a:solidFill>
                  <a:schemeClr val="accent6"/>
                </a:solidFill>
              </a:rPr>
              <a:t>courbure minimale</a:t>
            </a:r>
            <a:r>
              <a:rPr lang="fr-FR" dirty="0"/>
              <a:t>)</a:t>
            </a:r>
          </a:p>
          <a:p>
            <a:r>
              <a:rPr lang="fr-FR" dirty="0"/>
              <a:t>…</a:t>
            </a:r>
          </a:p>
          <a:p>
            <a:endParaRPr lang="fr-FR" dirty="0"/>
          </a:p>
          <a:p>
            <a:pPr marL="0" indent="0">
              <a:buNone/>
            </a:pPr>
            <a:endParaRPr lang="fr-FR"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454" y="150383"/>
            <a:ext cx="3163578" cy="1101722"/>
          </a:xfrm>
          <a:prstGeom prst="rect">
            <a:avLst/>
          </a:prstGeom>
        </p:spPr>
      </p:pic>
      <p:sp>
        <p:nvSpPr>
          <p:cNvPr id="7" name="Forme libre 6"/>
          <p:cNvSpPr/>
          <p:nvPr/>
        </p:nvSpPr>
        <p:spPr>
          <a:xfrm>
            <a:off x="2446453" y="4670713"/>
            <a:ext cx="2380125" cy="763732"/>
          </a:xfrm>
          <a:custGeom>
            <a:avLst/>
            <a:gdLst>
              <a:gd name="connsiteX0" fmla="*/ 26584 w 2380125"/>
              <a:gd name="connsiteY0" fmla="*/ 763732 h 763732"/>
              <a:gd name="connsiteX1" fmla="*/ 104516 w 2380125"/>
              <a:gd name="connsiteY1" fmla="*/ 680605 h 763732"/>
              <a:gd name="connsiteX2" fmla="*/ 868248 w 2380125"/>
              <a:gd name="connsiteY2" fmla="*/ 306532 h 763732"/>
              <a:gd name="connsiteX3" fmla="*/ 2380125 w 2380125"/>
              <a:gd name="connsiteY3" fmla="*/ 0 h 763732"/>
            </a:gdLst>
            <a:ahLst/>
            <a:cxnLst>
              <a:cxn ang="0">
                <a:pos x="connsiteX0" y="connsiteY0"/>
              </a:cxn>
              <a:cxn ang="0">
                <a:pos x="connsiteX1" y="connsiteY1"/>
              </a:cxn>
              <a:cxn ang="0">
                <a:pos x="connsiteX2" y="connsiteY2"/>
              </a:cxn>
              <a:cxn ang="0">
                <a:pos x="connsiteX3" y="connsiteY3"/>
              </a:cxn>
            </a:cxnLst>
            <a:rect l="l" t="t" r="r" b="b"/>
            <a:pathLst>
              <a:path w="2380125" h="763732">
                <a:moveTo>
                  <a:pt x="26584" y="763732"/>
                </a:moveTo>
                <a:cubicBezTo>
                  <a:pt x="-4589" y="760268"/>
                  <a:pt x="-35761" y="756805"/>
                  <a:pt x="104516" y="680605"/>
                </a:cubicBezTo>
                <a:cubicBezTo>
                  <a:pt x="244793" y="604405"/>
                  <a:pt x="488980" y="419966"/>
                  <a:pt x="868248" y="306532"/>
                </a:cubicBezTo>
                <a:cubicBezTo>
                  <a:pt x="1247516" y="193098"/>
                  <a:pt x="1813820" y="96549"/>
                  <a:pt x="2380125" y="0"/>
                </a:cubicBezTo>
              </a:path>
            </a:pathLst>
          </a:cu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Forme libre 7"/>
          <p:cNvSpPr/>
          <p:nvPr/>
        </p:nvSpPr>
        <p:spPr>
          <a:xfrm>
            <a:off x="5756564" y="4447309"/>
            <a:ext cx="692599" cy="935182"/>
          </a:xfrm>
          <a:custGeom>
            <a:avLst/>
            <a:gdLst>
              <a:gd name="connsiteX0" fmla="*/ 0 w 692599"/>
              <a:gd name="connsiteY0" fmla="*/ 935182 h 935182"/>
              <a:gd name="connsiteX1" fmla="*/ 623455 w 692599"/>
              <a:gd name="connsiteY1" fmla="*/ 467591 h 935182"/>
              <a:gd name="connsiteX2" fmla="*/ 649432 w 692599"/>
              <a:gd name="connsiteY2" fmla="*/ 0 h 935182"/>
            </a:gdLst>
            <a:ahLst/>
            <a:cxnLst>
              <a:cxn ang="0">
                <a:pos x="connsiteX0" y="connsiteY0"/>
              </a:cxn>
              <a:cxn ang="0">
                <a:pos x="connsiteX1" y="connsiteY1"/>
              </a:cxn>
              <a:cxn ang="0">
                <a:pos x="connsiteX2" y="connsiteY2"/>
              </a:cxn>
            </a:cxnLst>
            <a:rect l="l" t="t" r="r" b="b"/>
            <a:pathLst>
              <a:path w="692599" h="935182">
                <a:moveTo>
                  <a:pt x="0" y="935182"/>
                </a:moveTo>
                <a:cubicBezTo>
                  <a:pt x="257608" y="779318"/>
                  <a:pt x="515216" y="623455"/>
                  <a:pt x="623455" y="467591"/>
                </a:cubicBezTo>
                <a:cubicBezTo>
                  <a:pt x="731694" y="311727"/>
                  <a:pt x="690563" y="155863"/>
                  <a:pt x="649432" y="0"/>
                </a:cubicBezTo>
              </a:path>
            </a:pathLst>
          </a:cu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9" name="Ellipse 8"/>
          <p:cNvSpPr/>
          <p:nvPr/>
        </p:nvSpPr>
        <p:spPr>
          <a:xfrm>
            <a:off x="4766830" y="4610965"/>
            <a:ext cx="119495" cy="119495"/>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0" name="Ellipse 9"/>
          <p:cNvSpPr/>
          <p:nvPr/>
        </p:nvSpPr>
        <p:spPr>
          <a:xfrm>
            <a:off x="6329668" y="4387561"/>
            <a:ext cx="119495" cy="119495"/>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cxnSp>
        <p:nvCxnSpPr>
          <p:cNvPr id="12" name="Connecteur droit 11"/>
          <p:cNvCxnSpPr>
            <a:stCxn id="7" idx="3"/>
            <a:endCxn id="8" idx="2"/>
          </p:cNvCxnSpPr>
          <p:nvPr/>
        </p:nvCxnSpPr>
        <p:spPr>
          <a:xfrm flipV="1">
            <a:off x="4826578" y="4447309"/>
            <a:ext cx="1579418" cy="223404"/>
          </a:xfrm>
          <a:prstGeom prst="line">
            <a:avLst/>
          </a:prstGeom>
          <a:ln w="19050">
            <a:solidFill>
              <a:schemeClr val="accent2"/>
            </a:solidFill>
            <a:prstDash val="dash"/>
          </a:ln>
        </p:spPr>
        <p:style>
          <a:lnRef idx="1">
            <a:schemeClr val="accent2"/>
          </a:lnRef>
          <a:fillRef idx="0">
            <a:schemeClr val="accent2"/>
          </a:fillRef>
          <a:effectRef idx="0">
            <a:schemeClr val="accent2"/>
          </a:effectRef>
          <a:fontRef idx="minor">
            <a:schemeClr val="tx1"/>
          </a:fontRef>
        </p:style>
      </p:cxnSp>
      <p:sp>
        <p:nvSpPr>
          <p:cNvPr id="13" name="Forme libre 12"/>
          <p:cNvSpPr/>
          <p:nvPr/>
        </p:nvSpPr>
        <p:spPr>
          <a:xfrm>
            <a:off x="4816187" y="4237632"/>
            <a:ext cx="1595005" cy="427886"/>
          </a:xfrm>
          <a:custGeom>
            <a:avLst/>
            <a:gdLst>
              <a:gd name="connsiteX0" fmla="*/ 0 w 1595005"/>
              <a:gd name="connsiteY0" fmla="*/ 427886 h 427886"/>
              <a:gd name="connsiteX1" fmla="*/ 436418 w 1595005"/>
              <a:gd name="connsiteY1" fmla="*/ 297999 h 427886"/>
              <a:gd name="connsiteX2" fmla="*/ 1283277 w 1595005"/>
              <a:gd name="connsiteY2" fmla="*/ 7054 h 427886"/>
              <a:gd name="connsiteX3" fmla="*/ 1522268 w 1595005"/>
              <a:gd name="connsiteY3" fmla="*/ 100572 h 427886"/>
              <a:gd name="connsiteX4" fmla="*/ 1595005 w 1595005"/>
              <a:gd name="connsiteY4" fmla="*/ 220068 h 427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5005" h="427886">
                <a:moveTo>
                  <a:pt x="0" y="427886"/>
                </a:moveTo>
                <a:cubicBezTo>
                  <a:pt x="111269" y="398012"/>
                  <a:pt x="222538" y="368138"/>
                  <a:pt x="436418" y="297999"/>
                </a:cubicBezTo>
                <a:cubicBezTo>
                  <a:pt x="650298" y="227860"/>
                  <a:pt x="1102302" y="39958"/>
                  <a:pt x="1283277" y="7054"/>
                </a:cubicBezTo>
                <a:cubicBezTo>
                  <a:pt x="1464252" y="-25851"/>
                  <a:pt x="1470313" y="65070"/>
                  <a:pt x="1522268" y="100572"/>
                </a:cubicBezTo>
                <a:cubicBezTo>
                  <a:pt x="1574223" y="136074"/>
                  <a:pt x="1584614" y="178071"/>
                  <a:pt x="1595005" y="220068"/>
                </a:cubicBezTo>
              </a:path>
            </a:pathLst>
          </a:custGeom>
          <a:noFill/>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396060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C3A8E856-8E46-442E-A984-CAA6C6548824}"/>
              </a:ext>
            </a:extLst>
          </p:cNvPr>
          <p:cNvSpPr>
            <a:spLocks noGrp="1"/>
          </p:cNvSpPr>
          <p:nvPr>
            <p:ph type="title"/>
          </p:nvPr>
        </p:nvSpPr>
        <p:spPr/>
        <p:txBody>
          <a:bodyPr/>
          <a:lstStyle/>
          <a:p>
            <a:r>
              <a:rPr lang="fr-FR" dirty="0"/>
              <a:t>Exemples de stage réalisés par des étudiants GM</a:t>
            </a:r>
          </a:p>
        </p:txBody>
      </p:sp>
      <p:sp>
        <p:nvSpPr>
          <p:cNvPr id="7" name="Espace réservé du contenu 6">
            <a:extLst>
              <a:ext uri="{FF2B5EF4-FFF2-40B4-BE49-F238E27FC236}">
                <a16:creationId xmlns:a16="http://schemas.microsoft.com/office/drawing/2014/main" id="{90092582-837E-4259-B77E-268E57135142}"/>
              </a:ext>
            </a:extLst>
          </p:cNvPr>
          <p:cNvSpPr>
            <a:spLocks noGrp="1"/>
          </p:cNvSpPr>
          <p:nvPr>
            <p:ph sz="quarter" idx="12"/>
          </p:nvPr>
        </p:nvSpPr>
        <p:spPr/>
        <p:txBody>
          <a:bodyPr/>
          <a:lstStyle/>
          <a:p>
            <a:endParaRPr lang="fr-FR"/>
          </a:p>
        </p:txBody>
      </p:sp>
      <p:pic>
        <p:nvPicPr>
          <p:cNvPr id="5" name="Image 4">
            <a:extLst>
              <a:ext uri="{FF2B5EF4-FFF2-40B4-BE49-F238E27FC236}">
                <a16:creationId xmlns:a16="http://schemas.microsoft.com/office/drawing/2014/main" id="{0AD33D9D-E1A9-4705-83D6-387C7E95B496}"/>
              </a:ext>
            </a:extLst>
          </p:cNvPr>
          <p:cNvPicPr>
            <a:picLocks noChangeAspect="1"/>
          </p:cNvPicPr>
          <p:nvPr/>
        </p:nvPicPr>
        <p:blipFill>
          <a:blip r:embed="rId2"/>
          <a:stretch>
            <a:fillRect/>
          </a:stretch>
        </p:blipFill>
        <p:spPr>
          <a:xfrm>
            <a:off x="791419" y="1548161"/>
            <a:ext cx="7561162" cy="4293839"/>
          </a:xfrm>
          <a:prstGeom prst="rect">
            <a:avLst/>
          </a:prstGeom>
        </p:spPr>
      </p:pic>
    </p:spTree>
    <p:extLst>
      <p:ext uri="{BB962C8B-B14F-4D97-AF65-F5344CB8AC3E}">
        <p14:creationId xmlns:p14="http://schemas.microsoft.com/office/powerpoint/2010/main" val="13321390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par les contours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40</a:t>
            </a:fld>
            <a:endParaRPr lang="fr-FR">
              <a:solidFill>
                <a:prstClr val="black">
                  <a:tint val="75000"/>
                </a:prstClr>
              </a:solidFill>
            </a:endParaRPr>
          </a:p>
        </p:txBody>
      </p:sp>
      <p:sp>
        <p:nvSpPr>
          <p:cNvPr id="4" name="Espace réservé du contenu 3"/>
          <p:cNvSpPr>
            <a:spLocks noGrp="1"/>
          </p:cNvSpPr>
          <p:nvPr>
            <p:ph sz="quarter" idx="12"/>
          </p:nvPr>
        </p:nvSpPr>
        <p:spPr/>
        <p:txBody>
          <a:bodyPr>
            <a:normAutofit/>
          </a:bodyPr>
          <a:lstStyle/>
          <a:p>
            <a:r>
              <a:rPr lang="fr-FR" u="sng" dirty="0"/>
              <a:t>Approche par contours actifs</a:t>
            </a:r>
            <a:r>
              <a:rPr lang="fr-FR" dirty="0"/>
              <a:t> : </a:t>
            </a:r>
          </a:p>
          <a:p>
            <a:pPr lvl="1"/>
            <a:r>
              <a:rPr lang="fr-FR" dirty="0"/>
              <a:t>Définir un contour et sa représentation</a:t>
            </a:r>
          </a:p>
          <a:p>
            <a:pPr lvl="1"/>
            <a:endParaRPr lang="fr-FR" dirty="0"/>
          </a:p>
          <a:p>
            <a:pPr lvl="1"/>
            <a:r>
              <a:rPr lang="fr-FR" dirty="0"/>
              <a:t>Concevoir une fonction coût énergétique caractérisant l’écart entre le contour actif et le contour de l’objet à segmenter</a:t>
            </a:r>
          </a:p>
          <a:p>
            <a:pPr lvl="1"/>
            <a:r>
              <a:rPr lang="fr-FR" dirty="0"/>
              <a:t>Faire évoluer le contour actif pour minimiser la valeur de la fonction coût </a:t>
            </a:r>
          </a:p>
          <a:p>
            <a:pPr marL="271463" lvl="1" indent="0">
              <a:buNone/>
            </a:pPr>
            <a:endParaRPr lang="fr-FR" dirty="0"/>
          </a:p>
          <a:p>
            <a:pPr marL="271463" lvl="1" indent="0">
              <a:buNone/>
            </a:pPr>
            <a:r>
              <a:rPr lang="fr-FR" dirty="0"/>
              <a:t>Fonction coût énergétique : inclut l’énergie propre de la courbe (tension, flexion), l’énergie potentielle de l’image (associée à ses contours) et éventuellement des contraintes (par ex. a priori de forme)</a:t>
            </a:r>
          </a:p>
          <a:p>
            <a:pPr marL="271463" lvl="1" indent="0">
              <a:buNone/>
            </a:pPr>
            <a:endParaRPr lang="fr-FR" dirty="0"/>
          </a:p>
          <a:p>
            <a:pPr marL="271463" lvl="1" indent="0">
              <a:buNone/>
            </a:pPr>
            <a:r>
              <a:rPr lang="fr-FR" dirty="0"/>
              <a:t>Difficulté de détecter des angles</a:t>
            </a:r>
          </a:p>
        </p:txBody>
      </p:sp>
      <p:pic>
        <p:nvPicPr>
          <p:cNvPr id="5" name="Image 4"/>
          <p:cNvPicPr>
            <a:picLocks noChangeAspect="1"/>
          </p:cNvPicPr>
          <p:nvPr/>
        </p:nvPicPr>
        <p:blipFill>
          <a:blip r:embed="rId2"/>
          <a:stretch>
            <a:fillRect/>
          </a:stretch>
        </p:blipFill>
        <p:spPr>
          <a:xfrm>
            <a:off x="5007644" y="120648"/>
            <a:ext cx="1447532" cy="1581150"/>
          </a:xfrm>
          <a:prstGeom prst="rect">
            <a:avLst/>
          </a:prstGeom>
        </p:spPr>
      </p:pic>
      <p:pic>
        <p:nvPicPr>
          <p:cNvPr id="6" name="Image 5"/>
          <p:cNvPicPr>
            <a:picLocks noChangeAspect="1"/>
          </p:cNvPicPr>
          <p:nvPr/>
        </p:nvPicPr>
        <p:blipFill>
          <a:blip r:embed="rId3"/>
          <a:stretch>
            <a:fillRect/>
          </a:stretch>
        </p:blipFill>
        <p:spPr>
          <a:xfrm>
            <a:off x="7264066" y="120648"/>
            <a:ext cx="1543050" cy="1581150"/>
          </a:xfrm>
          <a:prstGeom prst="rect">
            <a:avLst/>
          </a:prstGeom>
        </p:spPr>
      </p:pic>
      <p:sp>
        <p:nvSpPr>
          <p:cNvPr id="7" name="Flèche droite 6"/>
          <p:cNvSpPr/>
          <p:nvPr/>
        </p:nvSpPr>
        <p:spPr>
          <a:xfrm>
            <a:off x="6637421" y="906711"/>
            <a:ext cx="481263" cy="252663"/>
          </a:xfrm>
          <a:prstGeom prst="rightArrow">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8849" y="4015471"/>
            <a:ext cx="2632653" cy="2842529"/>
          </a:xfrm>
          <a:prstGeom prst="rect">
            <a:avLst/>
          </a:prstGeom>
        </p:spPr>
      </p:pic>
      <p:sp>
        <p:nvSpPr>
          <p:cNvPr id="9" name="Étoile à 5 branches 8"/>
          <p:cNvSpPr/>
          <p:nvPr/>
        </p:nvSpPr>
        <p:spPr>
          <a:xfrm>
            <a:off x="8037095" y="5787189"/>
            <a:ext cx="312822" cy="312822"/>
          </a:xfrm>
          <a:prstGeom prst="star5">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0" name="ZoneTexte 9"/>
          <p:cNvSpPr txBox="1"/>
          <p:nvPr/>
        </p:nvSpPr>
        <p:spPr>
          <a:xfrm>
            <a:off x="7808291" y="6140910"/>
            <a:ext cx="2672316" cy="215444"/>
          </a:xfrm>
          <a:prstGeom prst="rect">
            <a:avLst/>
          </a:prstGeom>
          <a:noFill/>
        </p:spPr>
        <p:txBody>
          <a:bodyPr wrap="square" rtlCol="0">
            <a:spAutoFit/>
          </a:bodyPr>
          <a:lstStyle/>
          <a:p>
            <a:r>
              <a:rPr lang="fr-FR" sz="800" dirty="0">
                <a:solidFill>
                  <a:schemeClr val="accent1"/>
                </a:solidFill>
                <a:latin typeface="Calibri Light" panose="020F0302020204030204" pitchFamily="34" charset="0"/>
              </a:rPr>
              <a:t>Active contour (</a:t>
            </a:r>
            <a:r>
              <a:rPr lang="fr-FR" sz="800" dirty="0" err="1">
                <a:solidFill>
                  <a:schemeClr val="accent1"/>
                </a:solidFill>
                <a:latin typeface="Calibri Light" panose="020F0302020204030204" pitchFamily="34" charset="0"/>
              </a:rPr>
              <a:t>snake</a:t>
            </a:r>
            <a:r>
              <a:rPr lang="fr-FR" sz="800" dirty="0">
                <a:solidFill>
                  <a:schemeClr val="accent1"/>
                </a:solidFill>
                <a:latin typeface="Calibri Light" panose="020F0302020204030204" pitchFamily="34" charset="0"/>
              </a:rPr>
              <a:t>)</a:t>
            </a:r>
          </a:p>
        </p:txBody>
      </p:sp>
    </p:spTree>
    <p:extLst>
      <p:ext uri="{BB962C8B-B14F-4D97-AF65-F5344CB8AC3E}">
        <p14:creationId xmlns:p14="http://schemas.microsoft.com/office/powerpoint/2010/main" val="8092759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 classification basée sur l’histogramme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41</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5987988" cy="5130800"/>
          </a:xfrm>
        </p:spPr>
        <p:txBody>
          <a:bodyPr>
            <a:normAutofit/>
          </a:bodyPr>
          <a:lstStyle/>
          <a:p>
            <a:pPr marL="0" indent="0">
              <a:buNone/>
            </a:pPr>
            <a:r>
              <a:rPr lang="fr-FR" b="1" dirty="0"/>
              <a:t>Classification</a:t>
            </a:r>
            <a:r>
              <a:rPr lang="fr-FR" dirty="0"/>
              <a:t> (! ≠ région) : découpe de l’histogramme en k classes</a:t>
            </a:r>
          </a:p>
          <a:p>
            <a:pPr marL="0" indent="0">
              <a:buNone/>
            </a:pPr>
            <a:endParaRPr lang="fr-FR" dirty="0"/>
          </a:p>
          <a:p>
            <a:pPr marL="0" indent="0">
              <a:buNone/>
            </a:pPr>
            <a:r>
              <a:rPr lang="fr-FR" dirty="0"/>
              <a:t>Méthodes :</a:t>
            </a:r>
          </a:p>
          <a:p>
            <a:pPr>
              <a:buFont typeface="+mj-lt"/>
              <a:buAutoNum type="arabicPeriod"/>
            </a:pPr>
            <a:r>
              <a:rPr lang="fr-FR" b="1" dirty="0"/>
              <a:t>Seuillage</a:t>
            </a:r>
            <a:r>
              <a:rPr lang="fr-FR" dirty="0"/>
              <a:t> : méthode simple adapté aux images fortement contrastées</a:t>
            </a:r>
          </a:p>
          <a:p>
            <a:pPr marL="0" indent="0">
              <a:buNone/>
            </a:pPr>
            <a:r>
              <a:rPr lang="fr-FR" dirty="0"/>
              <a:t>Inconvénients : </a:t>
            </a:r>
          </a:p>
          <a:p>
            <a:pPr lvl="1"/>
            <a:r>
              <a:rPr lang="fr-FR" dirty="0"/>
              <a:t>Pas de lien entre les </a:t>
            </a:r>
            <a:r>
              <a:rPr lang="fr-FR" dirty="0" err="1"/>
              <a:t>voxels</a:t>
            </a:r>
            <a:endParaRPr lang="fr-FR" dirty="0"/>
          </a:p>
          <a:p>
            <a:pPr lvl="1"/>
            <a:r>
              <a:rPr lang="fr-FR" dirty="0"/>
              <a:t>Pas de correction du Partial Volume </a:t>
            </a:r>
            <a:r>
              <a:rPr lang="fr-FR" dirty="0" err="1"/>
              <a:t>Effect</a:t>
            </a:r>
            <a:r>
              <a:rPr lang="fr-FR" dirty="0"/>
              <a:t> (PVE)</a:t>
            </a:r>
          </a:p>
          <a:p>
            <a:pPr marL="271463" lvl="1" indent="0">
              <a:buNone/>
            </a:pPr>
            <a:endParaRPr lang="fr-FR" dirty="0"/>
          </a:p>
          <a:p>
            <a:pPr marL="73025" indent="0">
              <a:buNone/>
            </a:pPr>
            <a:r>
              <a:rPr lang="fr-FR" dirty="0"/>
              <a:t>Ex : tissu pulmonaire</a:t>
            </a:r>
          </a:p>
          <a:p>
            <a:pPr lvl="1"/>
            <a:endParaRPr lang="fr-FR" dirty="0"/>
          </a:p>
        </p:txBody>
      </p:sp>
      <p:pic>
        <p:nvPicPr>
          <p:cNvPr id="7" name="Image 6"/>
          <p:cNvPicPr>
            <a:picLocks noChangeAspect="1"/>
          </p:cNvPicPr>
          <p:nvPr/>
        </p:nvPicPr>
        <p:blipFill>
          <a:blip r:embed="rId3"/>
          <a:stretch>
            <a:fillRect/>
          </a:stretch>
        </p:blipFill>
        <p:spPr>
          <a:xfrm>
            <a:off x="7022238" y="3064128"/>
            <a:ext cx="1749594" cy="1034543"/>
          </a:xfrm>
          <a:prstGeom prst="rect">
            <a:avLst/>
          </a:prstGeom>
        </p:spPr>
      </p:pic>
      <p:sp>
        <p:nvSpPr>
          <p:cNvPr id="8" name="Rectangle 7"/>
          <p:cNvSpPr/>
          <p:nvPr/>
        </p:nvSpPr>
        <p:spPr>
          <a:xfrm>
            <a:off x="7026803" y="4164477"/>
            <a:ext cx="1745029" cy="307777"/>
          </a:xfrm>
          <a:prstGeom prst="rect">
            <a:avLst/>
          </a:prstGeom>
        </p:spPr>
        <p:txBody>
          <a:bodyPr wrap="none">
            <a:spAutoFit/>
          </a:bodyPr>
          <a:lstStyle/>
          <a:p>
            <a:r>
              <a:rPr lang="fr-FR" sz="1400" i="1" dirty="0">
                <a:latin typeface="Calibri" panose="020F0502020204030204" pitchFamily="34" charset="0"/>
                <a:cs typeface="Calibri" panose="020F0502020204030204" pitchFamily="34" charset="0"/>
              </a:rPr>
              <a:t>Partial Volume </a:t>
            </a:r>
            <a:r>
              <a:rPr lang="fr-FR" sz="1400" i="1" dirty="0" err="1">
                <a:latin typeface="Calibri" panose="020F0502020204030204" pitchFamily="34" charset="0"/>
                <a:cs typeface="Calibri" panose="020F0502020204030204" pitchFamily="34" charset="0"/>
              </a:rPr>
              <a:t>Effect</a:t>
            </a:r>
            <a:r>
              <a:rPr lang="fr-FR" sz="1400" i="1" dirty="0">
                <a:latin typeface="Calibri" panose="020F0502020204030204" pitchFamily="34" charset="0"/>
                <a:cs typeface="Calibri" panose="020F0502020204030204" pitchFamily="34" charset="0"/>
              </a:rPr>
              <a:t> </a:t>
            </a:r>
          </a:p>
        </p:txBody>
      </p:sp>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1221" y="4667385"/>
            <a:ext cx="4262334" cy="1656066"/>
          </a:xfrm>
          <a:prstGeom prst="rect">
            <a:avLst/>
          </a:prstGeom>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0653" y="4756345"/>
            <a:ext cx="3760568" cy="1336274"/>
          </a:xfrm>
          <a:prstGeom prst="rect">
            <a:avLst/>
          </a:prstGeom>
        </p:spPr>
      </p:pic>
      <p:sp>
        <p:nvSpPr>
          <p:cNvPr id="11" name="Étoile à 5 branches 10"/>
          <p:cNvSpPr/>
          <p:nvPr/>
        </p:nvSpPr>
        <p:spPr>
          <a:xfrm>
            <a:off x="7638256" y="6306061"/>
            <a:ext cx="312822" cy="312822"/>
          </a:xfrm>
          <a:prstGeom prst="star5">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2" name="ZoneTexte 11"/>
          <p:cNvSpPr txBox="1"/>
          <p:nvPr/>
        </p:nvSpPr>
        <p:spPr>
          <a:xfrm>
            <a:off x="7794667" y="6107426"/>
            <a:ext cx="2672316" cy="338554"/>
          </a:xfrm>
          <a:prstGeom prst="rect">
            <a:avLst/>
          </a:prstGeom>
          <a:noFill/>
        </p:spPr>
        <p:txBody>
          <a:bodyPr wrap="square" rtlCol="0">
            <a:spAutoFit/>
          </a:bodyPr>
          <a:lstStyle/>
          <a:p>
            <a:r>
              <a:rPr lang="fr-FR" sz="800" dirty="0" err="1">
                <a:solidFill>
                  <a:schemeClr val="accent1"/>
                </a:solidFill>
                <a:latin typeface="Calibri Light" panose="020F0302020204030204" pitchFamily="34" charset="0"/>
              </a:rPr>
              <a:t>Multilevel</a:t>
            </a:r>
            <a:r>
              <a:rPr lang="fr-FR" sz="800" dirty="0">
                <a:solidFill>
                  <a:schemeClr val="accent1"/>
                </a:solidFill>
                <a:latin typeface="Calibri Light" panose="020F0302020204030204" pitchFamily="34" charset="0"/>
              </a:rPr>
              <a:t> </a:t>
            </a:r>
            <a:r>
              <a:rPr lang="fr-FR" sz="800" dirty="0" err="1">
                <a:solidFill>
                  <a:schemeClr val="accent1"/>
                </a:solidFill>
                <a:latin typeface="Calibri Light" panose="020F0302020204030204" pitchFamily="34" charset="0"/>
              </a:rPr>
              <a:t>threshold</a:t>
            </a:r>
            <a:endParaRPr lang="fr-FR" sz="800" dirty="0">
              <a:solidFill>
                <a:schemeClr val="accent1"/>
              </a:solidFill>
              <a:latin typeface="Calibri Light" panose="020F0302020204030204" pitchFamily="34" charset="0"/>
            </a:endParaRPr>
          </a:p>
          <a:p>
            <a:r>
              <a:rPr lang="fr-FR" sz="800" dirty="0">
                <a:solidFill>
                  <a:schemeClr val="accent1"/>
                </a:solidFill>
                <a:latin typeface="Calibri Light" panose="020F0302020204030204" pitchFamily="34" charset="0"/>
              </a:rPr>
              <a:t>Adaptive </a:t>
            </a:r>
            <a:r>
              <a:rPr lang="fr-FR" sz="800" dirty="0" err="1">
                <a:solidFill>
                  <a:schemeClr val="accent1"/>
                </a:solidFill>
                <a:latin typeface="Calibri Light" panose="020F0302020204030204" pitchFamily="34" charset="0"/>
              </a:rPr>
              <a:t>threshold</a:t>
            </a:r>
            <a:endParaRPr lang="fr-FR" sz="800" dirty="0">
              <a:solidFill>
                <a:schemeClr val="accent1"/>
              </a:solidFill>
              <a:latin typeface="Calibri Light" panose="020F0302020204030204" pitchFamily="34" charset="0"/>
            </a:endParaRPr>
          </a:p>
        </p:txBody>
      </p:sp>
      <p:sp>
        <p:nvSpPr>
          <p:cNvPr id="5" name="Rectangle 4"/>
          <p:cNvSpPr/>
          <p:nvPr/>
        </p:nvSpPr>
        <p:spPr>
          <a:xfrm>
            <a:off x="119849" y="6212606"/>
            <a:ext cx="8229600" cy="230832"/>
          </a:xfrm>
          <a:prstGeom prst="rect">
            <a:avLst/>
          </a:prstGeom>
        </p:spPr>
        <p:txBody>
          <a:bodyPr wrap="square">
            <a:spAutoFit/>
          </a:bodyPr>
          <a:lstStyle/>
          <a:p>
            <a:r>
              <a:rPr lang="en-US" sz="900" dirty="0" err="1"/>
              <a:t>Soret</a:t>
            </a:r>
            <a:r>
              <a:rPr lang="en-US" sz="900" dirty="0"/>
              <a:t>, M., Bacharach, S. L., &amp; </a:t>
            </a:r>
            <a:r>
              <a:rPr lang="en-US" sz="900" dirty="0" err="1"/>
              <a:t>Buvat</a:t>
            </a:r>
            <a:r>
              <a:rPr lang="en-US" sz="900" dirty="0"/>
              <a:t>, I. (2007). Partial-volume effect in PET tumor imaging. </a:t>
            </a:r>
            <a:r>
              <a:rPr lang="en-US" sz="900" i="1" dirty="0"/>
              <a:t>Journal of Nuclear Medicine</a:t>
            </a:r>
            <a:r>
              <a:rPr lang="en-US" sz="900" dirty="0"/>
              <a:t>, </a:t>
            </a:r>
            <a:r>
              <a:rPr lang="en-US" sz="900" i="1" dirty="0"/>
              <a:t>48</a:t>
            </a:r>
            <a:r>
              <a:rPr lang="en-US" sz="900" dirty="0"/>
              <a:t>(6), 932.</a:t>
            </a:r>
            <a:endParaRPr lang="fr-FR" sz="900" dirty="0"/>
          </a:p>
        </p:txBody>
      </p:sp>
      <p:pic>
        <p:nvPicPr>
          <p:cNvPr id="13" name="Imag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5188" y="1029164"/>
            <a:ext cx="2493485" cy="1471311"/>
          </a:xfrm>
          <a:prstGeom prst="rect">
            <a:avLst/>
          </a:prstGeom>
        </p:spPr>
      </p:pic>
    </p:spTree>
    <p:extLst>
      <p:ext uri="{BB962C8B-B14F-4D97-AF65-F5344CB8AC3E}">
        <p14:creationId xmlns:p14="http://schemas.microsoft.com/office/powerpoint/2010/main" val="887150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 classification basée sur l’histogramme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42</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pPr>
              <a:buFont typeface="+mj-lt"/>
              <a:buAutoNum type="arabicPeriod" startAt="2"/>
            </a:pPr>
            <a:r>
              <a:rPr lang="fr-FR" b="1" dirty="0" err="1"/>
              <a:t>Clustering</a:t>
            </a:r>
            <a:r>
              <a:rPr lang="fr-FR" dirty="0"/>
              <a:t> : définition de </a:t>
            </a:r>
            <a:r>
              <a:rPr lang="fr-FR" i="1" dirty="0"/>
              <a:t>classes</a:t>
            </a:r>
            <a:r>
              <a:rPr lang="fr-FR" dirty="0"/>
              <a:t> autour de </a:t>
            </a:r>
            <a:r>
              <a:rPr lang="fr-FR" dirty="0" err="1"/>
              <a:t>centroïdes</a:t>
            </a:r>
            <a:r>
              <a:rPr lang="fr-FR" dirty="0"/>
              <a:t> par optimisation : </a:t>
            </a:r>
            <a:r>
              <a:rPr lang="fr-FR" dirty="0">
                <a:sym typeface="Wingdings" panose="05000000000000000000" pitchFamily="2" charset="2"/>
              </a:rPr>
              <a:t>méthode des </a:t>
            </a:r>
            <a:r>
              <a:rPr lang="fr-FR" i="1" dirty="0">
                <a:sym typeface="Wingdings" panose="05000000000000000000" pitchFamily="2" charset="2"/>
              </a:rPr>
              <a:t>k-</a:t>
            </a:r>
            <a:r>
              <a:rPr lang="fr-FR" i="1" dirty="0" err="1">
                <a:sym typeface="Wingdings" panose="05000000000000000000" pitchFamily="2" charset="2"/>
              </a:rPr>
              <a:t>means</a:t>
            </a:r>
            <a:endParaRPr lang="fr-FR" i="1" dirty="0">
              <a:sym typeface="Wingdings" panose="05000000000000000000" pitchFamily="2" charset="2"/>
            </a:endParaRPr>
          </a:p>
          <a:p>
            <a:pPr marL="0" indent="0">
              <a:buNone/>
            </a:pPr>
            <a:r>
              <a:rPr lang="fr-FR" dirty="0">
                <a:sym typeface="Wingdings" panose="05000000000000000000" pitchFamily="2" charset="2"/>
              </a:rPr>
              <a:t>	combien de classes ?  dépend de l’utilisateur !</a:t>
            </a:r>
            <a:endParaRPr lang="fr-FR" dirty="0"/>
          </a:p>
        </p:txBody>
      </p:sp>
      <p:pic>
        <p:nvPicPr>
          <p:cNvPr id="5" name="Image 4"/>
          <p:cNvPicPr>
            <a:picLocks noChangeAspect="1"/>
          </p:cNvPicPr>
          <p:nvPr/>
        </p:nvPicPr>
        <p:blipFill>
          <a:blip r:embed="rId3"/>
          <a:stretch>
            <a:fillRect/>
          </a:stretch>
        </p:blipFill>
        <p:spPr>
          <a:xfrm>
            <a:off x="565442" y="2128298"/>
            <a:ext cx="2322106" cy="4387040"/>
          </a:xfrm>
          <a:prstGeom prst="rect">
            <a:avLst/>
          </a:prstGeom>
        </p:spPr>
      </p:pic>
      <p:pic>
        <p:nvPicPr>
          <p:cNvPr id="6" name="Image 5"/>
          <p:cNvPicPr>
            <a:picLocks noChangeAspect="1"/>
          </p:cNvPicPr>
          <p:nvPr/>
        </p:nvPicPr>
        <p:blipFill>
          <a:blip r:embed="rId4"/>
          <a:stretch>
            <a:fillRect/>
          </a:stretch>
        </p:blipFill>
        <p:spPr>
          <a:xfrm>
            <a:off x="3470566" y="2952227"/>
            <a:ext cx="2352361" cy="2095190"/>
          </a:xfrm>
          <a:prstGeom prst="rect">
            <a:avLst/>
          </a:prstGeom>
        </p:spPr>
      </p:pic>
      <p:pic>
        <p:nvPicPr>
          <p:cNvPr id="7" name="Image 6"/>
          <p:cNvPicPr>
            <a:picLocks noChangeAspect="1"/>
          </p:cNvPicPr>
          <p:nvPr/>
        </p:nvPicPr>
        <p:blipFill>
          <a:blip r:embed="rId5"/>
          <a:stretch>
            <a:fillRect/>
          </a:stretch>
        </p:blipFill>
        <p:spPr>
          <a:xfrm>
            <a:off x="6326875" y="2203935"/>
            <a:ext cx="2359925" cy="4182816"/>
          </a:xfrm>
          <a:prstGeom prst="rect">
            <a:avLst/>
          </a:prstGeom>
        </p:spPr>
      </p:pic>
      <p:sp>
        <p:nvSpPr>
          <p:cNvPr id="8" name="ZoneTexte 7"/>
          <p:cNvSpPr txBox="1"/>
          <p:nvPr/>
        </p:nvSpPr>
        <p:spPr>
          <a:xfrm>
            <a:off x="3660156" y="5440185"/>
            <a:ext cx="1973179" cy="369332"/>
          </a:xfrm>
          <a:prstGeom prst="rect">
            <a:avLst/>
          </a:prstGeom>
          <a:noFill/>
        </p:spPr>
        <p:txBody>
          <a:bodyPr wrap="square" rtlCol="0">
            <a:spAutoFit/>
          </a:bodyPr>
          <a:lstStyle/>
          <a:p>
            <a:r>
              <a:rPr lang="fr-FR" sz="900" i="1" dirty="0">
                <a:latin typeface="Calibri Light" panose="020F0302020204030204" pitchFamily="34" charset="0"/>
              </a:rPr>
              <a:t>Cours d’imagerie médicale (J.M. Lina, C. Laporte, ETS Montréal)</a:t>
            </a:r>
          </a:p>
        </p:txBody>
      </p:sp>
    </p:spTree>
    <p:extLst>
      <p:ext uri="{BB962C8B-B14F-4D97-AF65-F5344CB8AC3E}">
        <p14:creationId xmlns:p14="http://schemas.microsoft.com/office/powerpoint/2010/main" val="7986036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 classification basée sur des transformations de région</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43</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3 grandes méthodes : croissance de région (</a:t>
            </a:r>
            <a:r>
              <a:rPr lang="fr-FR" i="1" dirty="0" err="1"/>
              <a:t>region</a:t>
            </a:r>
            <a:r>
              <a:rPr lang="fr-FR" i="1" dirty="0"/>
              <a:t> </a:t>
            </a:r>
            <a:r>
              <a:rPr lang="fr-FR" i="1" dirty="0" err="1"/>
              <a:t>growing</a:t>
            </a:r>
            <a:r>
              <a:rPr lang="fr-FR" dirty="0"/>
              <a:t>), le partage de région (</a:t>
            </a:r>
            <a:r>
              <a:rPr lang="fr-FR" i="1" dirty="0"/>
              <a:t>quad-</a:t>
            </a:r>
            <a:r>
              <a:rPr lang="fr-FR" i="1" dirty="0" err="1"/>
              <a:t>tree</a:t>
            </a:r>
            <a:r>
              <a:rPr lang="fr-FR" dirty="0"/>
              <a:t>), les graphes d’adjacence</a:t>
            </a:r>
          </a:p>
          <a:p>
            <a:endParaRPr lang="fr-FR" dirty="0"/>
          </a:p>
          <a:p>
            <a:r>
              <a:rPr lang="fr-FR" u="sng" dirty="0"/>
              <a:t>Croissance de région </a:t>
            </a:r>
            <a:r>
              <a:rPr lang="fr-FR" dirty="0"/>
              <a:t>: initialisation + croissance par les pixels voisins vérifiant une proximité de caractéristique jusqu’à convergence</a:t>
            </a:r>
          </a:p>
          <a:p>
            <a:pPr lvl="1"/>
            <a:r>
              <a:rPr lang="fr-FR" dirty="0"/>
              <a:t>Exemple de critère d’appartenance à la région : </a:t>
            </a:r>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r>
              <a:rPr lang="fr-FR" dirty="0" err="1"/>
              <a:t>Fast</a:t>
            </a:r>
            <a:r>
              <a:rPr lang="fr-FR" dirty="0"/>
              <a:t> Marching Method : méthode de propagation du contour</a:t>
            </a:r>
          </a:p>
        </p:txBody>
      </p:sp>
      <p:pic>
        <p:nvPicPr>
          <p:cNvPr id="6" name="Image 5"/>
          <p:cNvPicPr>
            <a:picLocks noChangeAspect="1"/>
          </p:cNvPicPr>
          <p:nvPr/>
        </p:nvPicPr>
        <p:blipFill>
          <a:blip r:embed="rId2"/>
          <a:stretch>
            <a:fillRect/>
          </a:stretch>
        </p:blipFill>
        <p:spPr>
          <a:xfrm>
            <a:off x="2491789" y="3110665"/>
            <a:ext cx="4160421" cy="1821015"/>
          </a:xfrm>
          <a:prstGeom prst="rect">
            <a:avLst/>
          </a:prstGeom>
        </p:spPr>
      </p:pic>
      <p:sp>
        <p:nvSpPr>
          <p:cNvPr id="7" name="Étoile à 5 branches 6"/>
          <p:cNvSpPr/>
          <p:nvPr/>
        </p:nvSpPr>
        <p:spPr>
          <a:xfrm>
            <a:off x="8037095" y="5787189"/>
            <a:ext cx="312822" cy="312822"/>
          </a:xfrm>
          <a:prstGeom prst="star5">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ZoneTexte 7"/>
          <p:cNvSpPr txBox="1"/>
          <p:nvPr/>
        </p:nvSpPr>
        <p:spPr>
          <a:xfrm>
            <a:off x="6652210" y="6171307"/>
            <a:ext cx="2067579" cy="215444"/>
          </a:xfrm>
          <a:prstGeom prst="rect">
            <a:avLst/>
          </a:prstGeom>
          <a:noFill/>
        </p:spPr>
        <p:txBody>
          <a:bodyPr wrap="square" rtlCol="0">
            <a:spAutoFit/>
          </a:bodyPr>
          <a:lstStyle/>
          <a:p>
            <a:pPr algn="r"/>
            <a:r>
              <a:rPr lang="fr-FR" sz="800" dirty="0" err="1">
                <a:solidFill>
                  <a:schemeClr val="accent1"/>
                </a:solidFill>
                <a:latin typeface="Calibri Light" panose="020F0302020204030204" pitchFamily="34" charset="0"/>
              </a:rPr>
              <a:t>Fast</a:t>
            </a:r>
            <a:r>
              <a:rPr lang="fr-FR" sz="800" dirty="0">
                <a:solidFill>
                  <a:schemeClr val="accent1"/>
                </a:solidFill>
                <a:latin typeface="Calibri Light" panose="020F0302020204030204" pitchFamily="34" charset="0"/>
              </a:rPr>
              <a:t> Marching Method</a:t>
            </a:r>
          </a:p>
        </p:txBody>
      </p:sp>
      <p:sp>
        <p:nvSpPr>
          <p:cNvPr id="9" name="Étoile à 5 branches 8"/>
          <p:cNvSpPr/>
          <p:nvPr/>
        </p:nvSpPr>
        <p:spPr>
          <a:xfrm>
            <a:off x="7987612" y="3387775"/>
            <a:ext cx="312822" cy="312822"/>
          </a:xfrm>
          <a:prstGeom prst="star5">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0" name="ZoneTexte 9"/>
          <p:cNvSpPr txBox="1"/>
          <p:nvPr/>
        </p:nvSpPr>
        <p:spPr>
          <a:xfrm>
            <a:off x="6602727" y="3771893"/>
            <a:ext cx="2067579" cy="215444"/>
          </a:xfrm>
          <a:prstGeom prst="rect">
            <a:avLst/>
          </a:prstGeom>
          <a:noFill/>
        </p:spPr>
        <p:txBody>
          <a:bodyPr wrap="square" rtlCol="0">
            <a:spAutoFit/>
          </a:bodyPr>
          <a:lstStyle/>
          <a:p>
            <a:pPr algn="r"/>
            <a:r>
              <a:rPr lang="fr-FR" sz="800" dirty="0" err="1">
                <a:solidFill>
                  <a:schemeClr val="accent1"/>
                </a:solidFill>
                <a:latin typeface="Calibri Light" panose="020F0302020204030204" pitchFamily="34" charset="0"/>
              </a:rPr>
              <a:t>Region</a:t>
            </a:r>
            <a:r>
              <a:rPr lang="fr-FR" sz="800" dirty="0">
                <a:solidFill>
                  <a:schemeClr val="accent1"/>
                </a:solidFill>
                <a:latin typeface="Calibri Light" panose="020F0302020204030204" pitchFamily="34" charset="0"/>
              </a:rPr>
              <a:t> </a:t>
            </a:r>
            <a:r>
              <a:rPr lang="fr-FR" sz="800" dirty="0" err="1">
                <a:solidFill>
                  <a:schemeClr val="accent1"/>
                </a:solidFill>
                <a:latin typeface="Calibri Light" panose="020F0302020204030204" pitchFamily="34" charset="0"/>
              </a:rPr>
              <a:t>growing</a:t>
            </a:r>
            <a:endParaRPr lang="fr-FR" sz="800" dirty="0">
              <a:solidFill>
                <a:schemeClr val="accent1"/>
              </a:solidFill>
              <a:latin typeface="Calibri Light" panose="020F0302020204030204" pitchFamily="34" charset="0"/>
            </a:endParaRPr>
          </a:p>
        </p:txBody>
      </p:sp>
    </p:spTree>
    <p:extLst>
      <p:ext uri="{BB962C8B-B14F-4D97-AF65-F5344CB8AC3E}">
        <p14:creationId xmlns:p14="http://schemas.microsoft.com/office/powerpoint/2010/main" val="164526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Segmentation : classification basée sur des transformations de région</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44</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u="sng" dirty="0"/>
              <a:t>Partage de région</a:t>
            </a:r>
            <a:r>
              <a:rPr lang="fr-FR" dirty="0"/>
              <a:t> : découper progressivement l’image en carrés de plus en plus petits, avec chaque carré homogène selon un critère défini au départ</a:t>
            </a:r>
          </a:p>
          <a:p>
            <a:r>
              <a:rPr lang="fr-FR" dirty="0"/>
              <a:t>Petits carrés = zones de fort gradient = frontières </a:t>
            </a:r>
          </a:p>
          <a:p>
            <a:r>
              <a:rPr lang="fr-FR" dirty="0"/>
              <a:t>+ possibilité de créer des graphes d’adjacence pour reconstruire les segments</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758" y="2503468"/>
            <a:ext cx="4302903" cy="3852886"/>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337" y="2695976"/>
            <a:ext cx="3156284" cy="3156284"/>
          </a:xfrm>
          <a:prstGeom prst="rect">
            <a:avLst/>
          </a:prstGeom>
        </p:spPr>
      </p:pic>
      <p:sp>
        <p:nvSpPr>
          <p:cNvPr id="7" name="Étoile à 5 branches 6"/>
          <p:cNvSpPr/>
          <p:nvPr/>
        </p:nvSpPr>
        <p:spPr>
          <a:xfrm>
            <a:off x="8373978" y="5938755"/>
            <a:ext cx="312822" cy="312822"/>
          </a:xfrm>
          <a:prstGeom prst="star5">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ZoneTexte 7"/>
          <p:cNvSpPr txBox="1"/>
          <p:nvPr/>
        </p:nvSpPr>
        <p:spPr>
          <a:xfrm>
            <a:off x="6306399" y="6173203"/>
            <a:ext cx="2067579" cy="215444"/>
          </a:xfrm>
          <a:prstGeom prst="rect">
            <a:avLst/>
          </a:prstGeom>
          <a:noFill/>
        </p:spPr>
        <p:txBody>
          <a:bodyPr wrap="square" rtlCol="0">
            <a:spAutoFit/>
          </a:bodyPr>
          <a:lstStyle/>
          <a:p>
            <a:pPr algn="r"/>
            <a:r>
              <a:rPr lang="fr-FR" sz="800" dirty="0">
                <a:solidFill>
                  <a:schemeClr val="accent1"/>
                </a:solidFill>
                <a:latin typeface="Calibri Light" panose="020F0302020204030204" pitchFamily="34" charset="0"/>
              </a:rPr>
              <a:t>Quad-</a:t>
            </a:r>
            <a:r>
              <a:rPr lang="fr-FR" sz="800" dirty="0" err="1">
                <a:solidFill>
                  <a:schemeClr val="accent1"/>
                </a:solidFill>
                <a:latin typeface="Calibri Light" panose="020F0302020204030204" pitchFamily="34" charset="0"/>
              </a:rPr>
              <a:t>tree</a:t>
            </a:r>
            <a:endParaRPr lang="fr-FR" sz="800" dirty="0">
              <a:solidFill>
                <a:schemeClr val="accent1"/>
              </a:solidFill>
              <a:latin typeface="Calibri Light" panose="020F0302020204030204" pitchFamily="34" charset="0"/>
            </a:endParaRPr>
          </a:p>
        </p:txBody>
      </p:sp>
    </p:spTree>
    <p:extLst>
      <p:ext uri="{BB962C8B-B14F-4D97-AF65-F5344CB8AC3E}">
        <p14:creationId xmlns:p14="http://schemas.microsoft.com/office/powerpoint/2010/main" val="2383483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5604896" y="1481075"/>
            <a:ext cx="3345230" cy="4348248"/>
          </a:xfrm>
          <a:prstGeom prst="rect">
            <a:avLst/>
          </a:prstGeom>
        </p:spPr>
      </p:pic>
      <p:sp>
        <p:nvSpPr>
          <p:cNvPr id="2" name="Titre 1"/>
          <p:cNvSpPr>
            <a:spLocks noGrp="1"/>
          </p:cNvSpPr>
          <p:nvPr>
            <p:ph type="title"/>
          </p:nvPr>
        </p:nvSpPr>
        <p:spPr/>
        <p:txBody>
          <a:bodyPr/>
          <a:lstStyle/>
          <a:p>
            <a:r>
              <a:rPr lang="fr-FR" dirty="0"/>
              <a:t>Ouverture : segmentation semi-automatique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45</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Compromis entre capacité humaine à distinguer les structures et efficacité de l’ordinateur = apprentissage + connaissance a priori</a:t>
            </a:r>
          </a:p>
        </p:txBody>
      </p:sp>
      <p:pic>
        <p:nvPicPr>
          <p:cNvPr id="6" name="Image 5"/>
          <p:cNvPicPr>
            <a:picLocks noChangeAspect="1"/>
          </p:cNvPicPr>
          <p:nvPr/>
        </p:nvPicPr>
        <p:blipFill rotWithShape="1">
          <a:blip r:embed="rId3"/>
          <a:srcRect b="5375"/>
          <a:stretch/>
        </p:blipFill>
        <p:spPr>
          <a:xfrm>
            <a:off x="567500" y="1721026"/>
            <a:ext cx="4663771" cy="4635328"/>
          </a:xfrm>
          <a:prstGeom prst="rect">
            <a:avLst/>
          </a:prstGeom>
        </p:spPr>
      </p:pic>
      <p:sp>
        <p:nvSpPr>
          <p:cNvPr id="7" name="Rectangle 6"/>
          <p:cNvSpPr/>
          <p:nvPr/>
        </p:nvSpPr>
        <p:spPr>
          <a:xfrm>
            <a:off x="4227037" y="3424367"/>
            <a:ext cx="1821332" cy="230832"/>
          </a:xfrm>
          <a:prstGeom prst="rect">
            <a:avLst/>
          </a:prstGeom>
        </p:spPr>
        <p:txBody>
          <a:bodyPr wrap="none">
            <a:spAutoFit/>
          </a:bodyPr>
          <a:lstStyle/>
          <a:p>
            <a:r>
              <a:rPr lang="fr-FR" sz="900" i="1" dirty="0">
                <a:latin typeface="Calibri Light" panose="020F0302020204030204" pitchFamily="34" charset="0"/>
                <a:cs typeface="Calibri Light" panose="020F0302020204030204" pitchFamily="34" charset="0"/>
              </a:rPr>
              <a:t>Thèse </a:t>
            </a:r>
            <a:r>
              <a:rPr lang="fr-FR" sz="900" i="1" dirty="0" err="1">
                <a:latin typeface="Calibri Light" panose="020F0302020204030204" pitchFamily="34" charset="0"/>
                <a:cs typeface="Calibri Light" panose="020F0302020204030204" pitchFamily="34" charset="0"/>
              </a:rPr>
              <a:t>Razmig</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Kéchichian</a:t>
            </a:r>
            <a:r>
              <a:rPr lang="fr-FR" sz="900" i="1" dirty="0">
                <a:latin typeface="Calibri Light" panose="020F0302020204030204" pitchFamily="34" charset="0"/>
                <a:cs typeface="Calibri Light" panose="020F0302020204030204" pitchFamily="34" charset="0"/>
              </a:rPr>
              <a:t> (CREATIS)</a:t>
            </a:r>
          </a:p>
        </p:txBody>
      </p:sp>
    </p:spTree>
    <p:extLst>
      <p:ext uri="{BB962C8B-B14F-4D97-AF65-F5344CB8AC3E}">
        <p14:creationId xmlns:p14="http://schemas.microsoft.com/office/powerpoint/2010/main" val="1778047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Bilan sur la segmentation</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46</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Il n’existe pas de méthode universelle de segmentation.</a:t>
            </a:r>
          </a:p>
          <a:p>
            <a:pPr>
              <a:buFont typeface="Wingdings" panose="05000000000000000000" pitchFamily="2" charset="2"/>
              <a:buChar char="à"/>
            </a:pPr>
            <a:r>
              <a:rPr lang="fr-FR" dirty="0"/>
              <a:t>Tester plusieurs méthodes pour trouver la plus adaptée au problème spécifique à traiter</a:t>
            </a:r>
          </a:p>
          <a:p>
            <a:r>
              <a:rPr lang="fr-FR" dirty="0"/>
              <a:t>Pour faciliter un traitement similaire de plusieurs images : homogénéiser la nature des images (contraste, luminosité, dynamique de l’image, </a:t>
            </a:r>
            <a:r>
              <a:rPr lang="fr-FR" dirty="0" err="1"/>
              <a:t>etc</a:t>
            </a:r>
            <a:r>
              <a:rPr lang="fr-FR" dirty="0"/>
              <a:t>)</a:t>
            </a:r>
          </a:p>
          <a:p>
            <a:endParaRPr lang="fr-FR" dirty="0"/>
          </a:p>
          <a:p>
            <a:r>
              <a:rPr lang="fr-FR" dirty="0"/>
              <a:t>Les techniques présentées sont transférables au cas 3D (succession de coupes) :</a:t>
            </a:r>
          </a:p>
          <a:p>
            <a:pPr lvl="1"/>
            <a:r>
              <a:rPr lang="fr-FR" dirty="0"/>
              <a:t>Transfert d’une information d’une image à l’autre pour faciliter la segmentation</a:t>
            </a:r>
          </a:p>
          <a:p>
            <a:pPr lvl="1"/>
            <a:r>
              <a:rPr lang="fr-FR" dirty="0"/>
              <a:t>Génération d’une surface 3D à partir de contours dans les coupes successives (par ex par </a:t>
            </a:r>
            <a:r>
              <a:rPr lang="fr-FR" dirty="0">
                <a:hlinkClick r:id="rId2"/>
              </a:rPr>
              <a:t>Marching Cubes</a:t>
            </a:r>
            <a:r>
              <a:rPr lang="fr-FR" dirty="0"/>
              <a:t>)</a:t>
            </a:r>
          </a:p>
        </p:txBody>
      </p:sp>
    </p:spTree>
    <p:extLst>
      <p:ext uri="{BB962C8B-B14F-4D97-AF65-F5344CB8AC3E}">
        <p14:creationId xmlns:p14="http://schemas.microsoft.com/office/powerpoint/2010/main" val="37386615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Recalage</a:t>
            </a:r>
          </a:p>
        </p:txBody>
      </p:sp>
      <p:sp>
        <p:nvSpPr>
          <p:cNvPr id="5" name="Espace réservé du contenu 4"/>
          <p:cNvSpPr>
            <a:spLocks noGrp="1"/>
          </p:cNvSpPr>
          <p:nvPr>
            <p:ph sz="quarter" idx="12"/>
          </p:nvPr>
        </p:nvSpPr>
        <p:spPr>
          <a:xfrm>
            <a:off x="457200" y="1016000"/>
            <a:ext cx="3967358" cy="5130800"/>
          </a:xfrm>
        </p:spPr>
        <p:txBody>
          <a:bodyPr/>
          <a:lstStyle/>
          <a:p>
            <a:r>
              <a:rPr lang="fr-FR" dirty="0"/>
              <a:t>Recalage = mise en correspondance d’images acquises à différents instants et/ou par différentes modalités</a:t>
            </a:r>
          </a:p>
          <a:p>
            <a:pPr marL="0" indent="0">
              <a:buNone/>
            </a:pPr>
            <a:r>
              <a:rPr lang="fr-FR" dirty="0"/>
              <a:t>Ex : imagerie </a:t>
            </a:r>
            <a:r>
              <a:rPr lang="fr-FR" dirty="0" err="1"/>
              <a:t>pré-opératoire</a:t>
            </a:r>
            <a:r>
              <a:rPr lang="fr-FR" dirty="0"/>
              <a:t> et </a:t>
            </a:r>
            <a:r>
              <a:rPr lang="fr-FR" dirty="0" err="1"/>
              <a:t>per-opératoire</a:t>
            </a:r>
            <a:r>
              <a:rPr lang="fr-FR" dirty="0"/>
              <a:t> en chirurgie cardiovasculaire</a:t>
            </a:r>
          </a:p>
        </p:txBody>
      </p:sp>
      <p:grpSp>
        <p:nvGrpSpPr>
          <p:cNvPr id="20" name="Groupe 19"/>
          <p:cNvGrpSpPr/>
          <p:nvPr/>
        </p:nvGrpSpPr>
        <p:grpSpPr>
          <a:xfrm>
            <a:off x="4344042" y="274642"/>
            <a:ext cx="4884023" cy="2507343"/>
            <a:chOff x="175164" y="2535387"/>
            <a:chExt cx="4884023" cy="2507343"/>
          </a:xfrm>
        </p:grpSpPr>
        <p:grpSp>
          <p:nvGrpSpPr>
            <p:cNvPr id="6" name="Groupe 5"/>
            <p:cNvGrpSpPr/>
            <p:nvPr/>
          </p:nvGrpSpPr>
          <p:grpSpPr>
            <a:xfrm>
              <a:off x="175164" y="2535387"/>
              <a:ext cx="1467885" cy="2185702"/>
              <a:chOff x="1335370" y="1253491"/>
              <a:chExt cx="1467885" cy="2185702"/>
            </a:xfrm>
          </p:grpSpPr>
          <p:sp>
            <p:nvSpPr>
              <p:cNvPr id="7" name="Rectangle 6"/>
              <p:cNvSpPr/>
              <p:nvPr/>
            </p:nvSpPr>
            <p:spPr>
              <a:xfrm>
                <a:off x="1335370" y="1253491"/>
                <a:ext cx="1467885" cy="412574"/>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panose="020B0604020202020204" pitchFamily="34" charset="0"/>
                    <a:cs typeface="Arial" panose="020B0604020202020204" pitchFamily="34" charset="0"/>
                  </a:rPr>
                  <a:t>Intraoperative 2D (or 3D) acquisition</a:t>
                </a:r>
              </a:p>
            </p:txBody>
          </p:sp>
          <p:pic>
            <p:nvPicPr>
              <p:cNvPr id="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388" t="5214" r="24077" b="8128"/>
              <a:stretch/>
            </p:blipFill>
            <p:spPr bwMode="auto">
              <a:xfrm>
                <a:off x="1435303" y="1793447"/>
                <a:ext cx="1173345" cy="1645746"/>
              </a:xfrm>
              <a:prstGeom prst="rect">
                <a:avLst/>
              </a:prstGeom>
              <a:noFill/>
              <a:ln w="9525">
                <a:noFill/>
                <a:miter lim="800000"/>
                <a:headEnd/>
                <a:tailEnd/>
              </a:ln>
              <a:extLst>
                <a:ext uri="{909E8E84-426E-40dd-AFC4-6F175D3DCCD1}">
                  <a14:hiddenFill xmlns="" xmlns:a14="http://schemas.microsoft.com/office/drawing/2010/main">
                    <a:solidFill>
                      <a:schemeClr val="accent1"/>
                    </a:solidFill>
                  </a14:hiddenFill>
                </a:ext>
              </a:extLst>
            </p:spPr>
          </p:pic>
        </p:grpSp>
        <p:grpSp>
          <p:nvGrpSpPr>
            <p:cNvPr id="9" name="Groupe 8"/>
            <p:cNvGrpSpPr/>
            <p:nvPr/>
          </p:nvGrpSpPr>
          <p:grpSpPr>
            <a:xfrm>
              <a:off x="3173743" y="2598346"/>
              <a:ext cx="1885444" cy="2175846"/>
              <a:chOff x="4333949" y="1044849"/>
              <a:chExt cx="1885444" cy="2175846"/>
            </a:xfrm>
          </p:grpSpPr>
          <p:grpSp>
            <p:nvGrpSpPr>
              <p:cNvPr id="10" name="Groupe 9"/>
              <p:cNvGrpSpPr/>
              <p:nvPr/>
            </p:nvGrpSpPr>
            <p:grpSpPr>
              <a:xfrm>
                <a:off x="4333949" y="1044849"/>
                <a:ext cx="1885444" cy="2175846"/>
                <a:chOff x="3532294" y="223023"/>
                <a:chExt cx="2688058" cy="2975172"/>
              </a:xfrm>
            </p:grpSpPr>
            <p:sp>
              <p:nvSpPr>
                <p:cNvPr id="12" name="Rectangle 11"/>
                <p:cNvSpPr/>
                <p:nvPr/>
              </p:nvSpPr>
              <p:spPr>
                <a:xfrm>
                  <a:off x="3532294" y="223023"/>
                  <a:ext cx="2688058" cy="391964"/>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panose="020B0604020202020204" pitchFamily="34" charset="0"/>
                      <a:cs typeface="Arial" panose="020B0604020202020204" pitchFamily="34" charset="0"/>
                    </a:rPr>
                    <a:t>3D/2D rigid registration</a:t>
                  </a:r>
                </a:p>
              </p:txBody>
            </p:sp>
            <p:sp>
              <p:nvSpPr>
                <p:cNvPr id="13" name="Rectangle 12"/>
                <p:cNvSpPr/>
                <p:nvPr/>
              </p:nvSpPr>
              <p:spPr>
                <a:xfrm>
                  <a:off x="3855776" y="752085"/>
                  <a:ext cx="2041096" cy="244611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rial" panose="020B0604020202020204" pitchFamily="34" charset="0"/>
                    <a:cs typeface="Arial" panose="020B0604020202020204" pitchFamily="34" charset="0"/>
                  </a:endParaRPr>
                </a:p>
              </p:txBody>
            </p:sp>
          </p:grpSp>
          <p:pic>
            <p:nvPicPr>
              <p:cNvPr id="11"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469" t="3689" r="22499" b="8361"/>
              <a:stretch/>
            </p:blipFill>
            <p:spPr bwMode="auto">
              <a:xfrm>
                <a:off x="4617963" y="1470506"/>
                <a:ext cx="1324617" cy="1715375"/>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14" name="Flèche droite 13"/>
            <p:cNvSpPr/>
            <p:nvPr/>
          </p:nvSpPr>
          <p:spPr>
            <a:xfrm>
              <a:off x="1513202" y="3824583"/>
              <a:ext cx="252000" cy="130322"/>
            </a:xfrm>
            <a:prstGeom prst="rightArrow">
              <a:avLst/>
            </a:prstGeom>
            <a:solidFill>
              <a:schemeClr val="accent6">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rial" panose="020B0604020202020204" pitchFamily="34" charset="0"/>
                <a:cs typeface="Arial" panose="020B0604020202020204" pitchFamily="34" charset="0"/>
              </a:endParaRPr>
            </a:p>
          </p:txBody>
        </p:sp>
        <p:grpSp>
          <p:nvGrpSpPr>
            <p:cNvPr id="15" name="Groupe 14"/>
            <p:cNvGrpSpPr/>
            <p:nvPr/>
          </p:nvGrpSpPr>
          <p:grpSpPr>
            <a:xfrm>
              <a:off x="1643050" y="2551957"/>
              <a:ext cx="1607588" cy="2169029"/>
              <a:chOff x="2803256" y="998460"/>
              <a:chExt cx="1607588" cy="2169029"/>
            </a:xfrm>
          </p:grpSpPr>
          <p:pic>
            <p:nvPicPr>
              <p:cNvPr id="16"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7259" t="3306" r="22347" b="7324"/>
              <a:stretch/>
            </p:blipFill>
            <p:spPr bwMode="auto">
              <a:xfrm>
                <a:off x="2984042" y="1501946"/>
                <a:ext cx="1246017" cy="1665543"/>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2803256" y="998460"/>
                <a:ext cx="1607588" cy="4125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panose="020B0604020202020204" pitchFamily="34" charset="0"/>
                    <a:cs typeface="Arial" panose="020B0604020202020204" pitchFamily="34" charset="0"/>
                  </a:rPr>
                  <a:t>3D/2D matching</a:t>
                </a:r>
              </a:p>
              <a:p>
                <a:pPr algn="ctr"/>
                <a:r>
                  <a:rPr lang="en-US" sz="1100" b="1" dirty="0">
                    <a:solidFill>
                      <a:schemeClr val="tx1"/>
                    </a:solidFill>
                    <a:latin typeface="Arial" panose="020B0604020202020204" pitchFamily="34" charset="0"/>
                    <a:cs typeface="Arial" panose="020B0604020202020204" pitchFamily="34" charset="0"/>
                  </a:rPr>
                  <a:t>(projection, DRR)</a:t>
                </a:r>
              </a:p>
            </p:txBody>
          </p:sp>
        </p:grpSp>
        <p:sp>
          <p:nvSpPr>
            <p:cNvPr id="18" name="Flèche droite 17"/>
            <p:cNvSpPr/>
            <p:nvPr/>
          </p:nvSpPr>
          <p:spPr>
            <a:xfrm>
              <a:off x="3103728" y="3824583"/>
              <a:ext cx="252000" cy="130322"/>
            </a:xfrm>
            <a:prstGeom prst="rightArrow">
              <a:avLst/>
            </a:prstGeom>
            <a:solidFill>
              <a:schemeClr val="accent6">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rial" panose="020B0604020202020204" pitchFamily="34" charset="0"/>
                <a:cs typeface="Arial" panose="020B0604020202020204" pitchFamily="34" charset="0"/>
              </a:endParaRPr>
            </a:p>
          </p:txBody>
        </p:sp>
        <p:sp>
          <p:nvSpPr>
            <p:cNvPr id="19" name="ZoneTexte 18"/>
            <p:cNvSpPr txBox="1"/>
            <p:nvPr/>
          </p:nvSpPr>
          <p:spPr>
            <a:xfrm>
              <a:off x="861769" y="4811898"/>
              <a:ext cx="3667432" cy="230832"/>
            </a:xfrm>
            <a:prstGeom prst="rect">
              <a:avLst/>
            </a:prstGeom>
            <a:noFill/>
          </p:spPr>
          <p:txBody>
            <a:bodyPr wrap="square" rtlCol="0">
              <a:spAutoFit/>
            </a:bodyPr>
            <a:lstStyle/>
            <a:p>
              <a:r>
                <a:rPr lang="fr-FR" sz="900" i="1" dirty="0">
                  <a:latin typeface="Calibri Light" panose="020F0302020204030204" pitchFamily="34" charset="0"/>
                </a:rPr>
                <a:t>Thèse Juliette Gindre</a:t>
              </a:r>
            </a:p>
          </p:txBody>
        </p:sp>
      </p:grpSp>
      <p:sp>
        <p:nvSpPr>
          <p:cNvPr id="21" name="ZoneTexte 20"/>
          <p:cNvSpPr txBox="1"/>
          <p:nvPr/>
        </p:nvSpPr>
        <p:spPr>
          <a:xfrm>
            <a:off x="452284" y="3105835"/>
            <a:ext cx="8239432" cy="3139321"/>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Objectif : trouver la transformation permettant de minimiser l’écart entre une image I1 et une image I2, i.e. trouver t qui minimise une fonction de similarité f entre I1 et I2 :</a:t>
            </a:r>
          </a:p>
          <a:p>
            <a:endParaRPr lang="fr-FR" dirty="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Paramètres du recalage :</a:t>
            </a:r>
          </a:p>
          <a:p>
            <a:pPr marL="285750" indent="-285750">
              <a:buFont typeface="Arial" panose="020B0604020202020204" pitchFamily="34" charset="0"/>
              <a:buChar char="•"/>
            </a:pPr>
            <a:r>
              <a:rPr lang="fr-FR" dirty="0">
                <a:latin typeface="Calibri" panose="020F0502020204030204" pitchFamily="34" charset="0"/>
                <a:cs typeface="Calibri" panose="020F0502020204030204" pitchFamily="34" charset="0"/>
              </a:rPr>
              <a:t>Nature de la transformation (rigide, affine, projective, déformable)</a:t>
            </a:r>
          </a:p>
          <a:p>
            <a:pPr marL="285750" indent="-285750">
              <a:buFont typeface="Arial" panose="020B0604020202020204" pitchFamily="34" charset="0"/>
              <a:buChar char="•"/>
            </a:pPr>
            <a:r>
              <a:rPr lang="fr-FR" dirty="0">
                <a:latin typeface="Calibri" panose="020F0502020204030204" pitchFamily="34" charset="0"/>
                <a:cs typeface="Calibri" panose="020F0502020204030204" pitchFamily="34" charset="0"/>
              </a:rPr>
              <a:t>Primitives (ce qu’on met dans I1 et I2)</a:t>
            </a:r>
          </a:p>
          <a:p>
            <a:pPr marL="285750" indent="-285750">
              <a:buFont typeface="Arial" panose="020B0604020202020204" pitchFamily="34" charset="0"/>
              <a:buChar char="•"/>
            </a:pPr>
            <a:r>
              <a:rPr lang="fr-FR" dirty="0">
                <a:latin typeface="Calibri" panose="020F0502020204030204" pitchFamily="34" charset="0"/>
                <a:cs typeface="Calibri" panose="020F0502020204030204" pitchFamily="34" charset="0"/>
              </a:rPr>
              <a:t>Définition du critère de similarité</a:t>
            </a:r>
          </a:p>
          <a:p>
            <a:pPr marL="285750" indent="-285750">
              <a:buFont typeface="Arial" panose="020B0604020202020204" pitchFamily="34" charset="0"/>
              <a:buChar char="•"/>
            </a:pPr>
            <a:r>
              <a:rPr lang="fr-FR" dirty="0">
                <a:latin typeface="Calibri" panose="020F0502020204030204" pitchFamily="34" charset="0"/>
                <a:cs typeface="Calibri" panose="020F0502020204030204" pitchFamily="34" charset="0"/>
              </a:rPr>
              <a:t>Méthode d’optimisation</a:t>
            </a:r>
          </a:p>
        </p:txBody>
      </p:sp>
      <mc:AlternateContent xmlns:mc="http://schemas.openxmlformats.org/markup-compatibility/2006" xmlns:a14="http://schemas.microsoft.com/office/drawing/2010/main">
        <mc:Choice Requires="a14">
          <p:sp>
            <p:nvSpPr>
              <p:cNvPr id="22" name="ZoneTexte 21"/>
              <p:cNvSpPr txBox="1"/>
              <p:nvPr/>
            </p:nvSpPr>
            <p:spPr>
              <a:xfrm>
                <a:off x="3451201" y="3992117"/>
                <a:ext cx="1535613" cy="3606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fr-FR" i="1">
                              <a:latin typeface="Cambria Math" panose="02040503050406030204" pitchFamily="18" charset="0"/>
                            </a:rPr>
                          </m:ctrlPr>
                        </m:funcPr>
                        <m:fName>
                          <m:limLow>
                            <m:limLowPr>
                              <m:ctrlPr>
                                <a:rPr lang="fr-FR" i="1">
                                  <a:latin typeface="Cambria Math" panose="02040503050406030204" pitchFamily="18" charset="0"/>
                                </a:rPr>
                              </m:ctrlPr>
                            </m:limLowPr>
                            <m:e>
                              <m:r>
                                <m:rPr>
                                  <m:sty m:val="p"/>
                                </m:rPr>
                                <a:rPr lang="fr-FR">
                                  <a:latin typeface="Cambria Math" panose="02040503050406030204" pitchFamily="18" charset="0"/>
                                </a:rPr>
                                <m:t>min</m:t>
                              </m:r>
                            </m:e>
                            <m:lim>
                              <m:r>
                                <a:rPr lang="fr-FR" i="1">
                                  <a:latin typeface="Cambria Math" panose="02040503050406030204" pitchFamily="18" charset="0"/>
                                </a:rPr>
                                <m:t>𝑡</m:t>
                              </m:r>
                              <m:r>
                                <a:rPr lang="fr-FR" i="1">
                                  <a:latin typeface="Cambria Math" panose="02040503050406030204" pitchFamily="18" charset="0"/>
                                  <a:ea typeface="Cambria Math" panose="02040503050406030204" pitchFamily="18" charset="0"/>
                                </a:rPr>
                                <m:t>𝜖</m:t>
                              </m:r>
                              <m:r>
                                <a:rPr lang="fr-FR" i="1">
                                  <a:latin typeface="Cambria Math" panose="02040503050406030204" pitchFamily="18" charset="0"/>
                                  <a:ea typeface="Cambria Math" panose="02040503050406030204" pitchFamily="18" charset="0"/>
                                </a:rPr>
                                <m:t>𝑇</m:t>
                              </m:r>
                            </m:lim>
                          </m:limLow>
                        </m:fName>
                        <m:e>
                          <m:r>
                            <a:rPr lang="fr-FR" i="1">
                              <a:latin typeface="Cambria Math" panose="02040503050406030204" pitchFamily="18" charset="0"/>
                            </a:rPr>
                            <m:t>𝑓</m:t>
                          </m:r>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r>
                            <a:rPr lang="fr-FR" i="1">
                              <a:latin typeface="Cambria Math" panose="02040503050406030204" pitchFamily="18" charset="0"/>
                            </a:rPr>
                            <m:t>,</m:t>
                          </m:r>
                          <m:r>
                            <a:rPr lang="fr-FR" i="1">
                              <a:latin typeface="Cambria Math" panose="02040503050406030204" pitchFamily="18" charset="0"/>
                            </a:rPr>
                            <m:t>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r>
                            <a:rPr lang="fr-FR" i="1">
                              <a:latin typeface="Cambria Math" panose="02040503050406030204" pitchFamily="18" charset="0"/>
                            </a:rPr>
                            <m:t>)</m:t>
                          </m:r>
                        </m:e>
                      </m:func>
                    </m:oMath>
                  </m:oMathPara>
                </a14:m>
                <a:endParaRPr lang="fr-FR" dirty="0">
                  <a:latin typeface="Calibri Light" panose="020F03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3451201" y="3992117"/>
                <a:ext cx="1535613" cy="360612"/>
              </a:xfrm>
              <a:prstGeom prst="rect">
                <a:avLst/>
              </a:prstGeom>
              <a:blipFill>
                <a:blip r:embed="rId5"/>
                <a:stretch>
                  <a:fillRect l="-3175" r="-5159" b="-15254"/>
                </a:stretch>
              </a:blipFill>
            </p:spPr>
            <p:txBody>
              <a:bodyPr/>
              <a:lstStyle/>
              <a:p>
                <a:r>
                  <a:rPr lang="fr-FR">
                    <a:noFill/>
                  </a:rPr>
                  <a:t> </a:t>
                </a:r>
              </a:p>
            </p:txBody>
          </p:sp>
        </mc:Fallback>
      </mc:AlternateContent>
    </p:spTree>
    <p:extLst>
      <p:ext uri="{BB962C8B-B14F-4D97-AF65-F5344CB8AC3E}">
        <p14:creationId xmlns:p14="http://schemas.microsoft.com/office/powerpoint/2010/main" val="23181667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48</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u="sng" dirty="0"/>
              <a:t>Nature de la transformation :</a:t>
            </a:r>
          </a:p>
          <a:p>
            <a:pPr lvl="1"/>
            <a:r>
              <a:rPr lang="fr-FR" dirty="0"/>
              <a:t>Rigide : translation + rotation uniquement</a:t>
            </a:r>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r>
              <a:rPr lang="fr-FR" dirty="0"/>
              <a:t>Non-rigide (=nécessite une déformation) : affine, projective ou non-linéaire</a:t>
            </a:r>
          </a:p>
        </p:txBody>
      </p:sp>
      <p:pic>
        <p:nvPicPr>
          <p:cNvPr id="7" name="Image 6"/>
          <p:cNvPicPr>
            <a:picLocks noChangeAspect="1"/>
          </p:cNvPicPr>
          <p:nvPr/>
        </p:nvPicPr>
        <p:blipFill>
          <a:blip r:embed="rId2"/>
          <a:stretch>
            <a:fillRect/>
          </a:stretch>
        </p:blipFill>
        <p:spPr>
          <a:xfrm>
            <a:off x="3451831" y="1907409"/>
            <a:ext cx="5514318" cy="1555091"/>
          </a:xfrm>
          <a:prstGeom prst="rect">
            <a:avLst/>
          </a:prstGeom>
        </p:spPr>
      </p:pic>
      <p:sp>
        <p:nvSpPr>
          <p:cNvPr id="8" name="ZoneTexte 7"/>
          <p:cNvSpPr txBox="1"/>
          <p:nvPr/>
        </p:nvSpPr>
        <p:spPr>
          <a:xfrm>
            <a:off x="6416566" y="1670926"/>
            <a:ext cx="2727434" cy="236483"/>
          </a:xfrm>
          <a:prstGeom prst="rect">
            <a:avLst/>
          </a:prstGeom>
          <a:noFill/>
        </p:spPr>
        <p:txBody>
          <a:bodyPr wrap="square" rtlCol="0">
            <a:spAutoFit/>
          </a:bodyPr>
          <a:lstStyle/>
          <a:p>
            <a:r>
              <a:rPr lang="fr-FR" sz="900" i="1" dirty="0">
                <a:latin typeface="Calibri Light" panose="020F0302020204030204" pitchFamily="34" charset="0"/>
              </a:rPr>
              <a:t>Thèse </a:t>
            </a:r>
            <a:r>
              <a:rPr lang="fr-FR" sz="900" i="1" dirty="0" err="1">
                <a:latin typeface="Calibri Light" panose="020F0302020204030204" pitchFamily="34" charset="0"/>
              </a:rPr>
              <a:t>Ruppert</a:t>
            </a:r>
            <a:r>
              <a:rPr lang="fr-FR" sz="900" i="1" dirty="0">
                <a:latin typeface="Calibri Light" panose="020F0302020204030204" pitchFamily="34" charset="0"/>
              </a:rPr>
              <a:t> Brooks, images issues de la BDD RIRE</a:t>
            </a:r>
          </a:p>
        </p:txBody>
      </p:sp>
      <p:pic>
        <p:nvPicPr>
          <p:cNvPr id="10" name="Image 9"/>
          <p:cNvPicPr>
            <a:picLocks noChangeAspect="1"/>
          </p:cNvPicPr>
          <p:nvPr/>
        </p:nvPicPr>
        <p:blipFill>
          <a:blip r:embed="rId3"/>
          <a:stretch>
            <a:fillRect/>
          </a:stretch>
        </p:blipFill>
        <p:spPr>
          <a:xfrm>
            <a:off x="4676283" y="4267840"/>
            <a:ext cx="4010517" cy="1878960"/>
          </a:xfrm>
          <a:prstGeom prst="rect">
            <a:avLst/>
          </a:prstGeom>
        </p:spPr>
      </p:pic>
      <p:sp>
        <p:nvSpPr>
          <p:cNvPr id="11" name="ZoneTexte 10"/>
          <p:cNvSpPr txBox="1"/>
          <p:nvPr/>
        </p:nvSpPr>
        <p:spPr>
          <a:xfrm>
            <a:off x="1405758" y="4616423"/>
            <a:ext cx="3436883" cy="738664"/>
          </a:xfrm>
          <a:prstGeom prst="rect">
            <a:avLst/>
          </a:prstGeom>
          <a:noFill/>
        </p:spPr>
        <p:txBody>
          <a:bodyPr wrap="square" rtlCol="0">
            <a:spAutoFit/>
          </a:bodyPr>
          <a:lstStyle/>
          <a:p>
            <a:r>
              <a:rPr lang="fr-FR" sz="1400" dirty="0">
                <a:latin typeface="Calibri Light" panose="020F0302020204030204" pitchFamily="34" charset="0"/>
              </a:rPr>
              <a:t>Recalage linéaire (milieu) et non-linéaire (droite) de l’arborescence vasculaire pour correction </a:t>
            </a:r>
            <a:r>
              <a:rPr lang="fr-FR" sz="1400" dirty="0" err="1">
                <a:latin typeface="Calibri Light" panose="020F0302020204030204" pitchFamily="34" charset="0"/>
              </a:rPr>
              <a:t>per-opératoire</a:t>
            </a:r>
            <a:r>
              <a:rPr lang="fr-FR" sz="1400" dirty="0">
                <a:latin typeface="Calibri Light" panose="020F0302020204030204" pitchFamily="34" charset="0"/>
              </a:rPr>
              <a:t> du </a:t>
            </a:r>
            <a:r>
              <a:rPr lang="fr-FR" sz="1400" dirty="0" err="1">
                <a:latin typeface="Calibri Light" panose="020F0302020204030204" pitchFamily="34" charset="0"/>
              </a:rPr>
              <a:t>brain</a:t>
            </a:r>
            <a:r>
              <a:rPr lang="fr-FR" sz="1400" dirty="0">
                <a:latin typeface="Calibri Light" panose="020F0302020204030204" pitchFamily="34" charset="0"/>
              </a:rPr>
              <a:t> shift</a:t>
            </a:r>
          </a:p>
        </p:txBody>
      </p:sp>
      <p:sp>
        <p:nvSpPr>
          <p:cNvPr id="12" name="Rectangle 11"/>
          <p:cNvSpPr/>
          <p:nvPr/>
        </p:nvSpPr>
        <p:spPr>
          <a:xfrm>
            <a:off x="457200" y="5704750"/>
            <a:ext cx="4572000" cy="369332"/>
          </a:xfrm>
          <a:prstGeom prst="rect">
            <a:avLst/>
          </a:prstGeom>
        </p:spPr>
        <p:txBody>
          <a:bodyPr>
            <a:spAutoFit/>
          </a:bodyPr>
          <a:lstStyle/>
          <a:p>
            <a:r>
              <a:rPr lang="fr-FR" sz="900" dirty="0" err="1">
                <a:latin typeface="Calibri Light" panose="020F0302020204030204" pitchFamily="34" charset="0"/>
                <a:cs typeface="Calibri Light" panose="020F0302020204030204" pitchFamily="34" charset="0"/>
              </a:rPr>
              <a:t>Reinertsen</a:t>
            </a:r>
            <a:r>
              <a:rPr lang="fr-FR" sz="900" dirty="0">
                <a:latin typeface="Calibri Light" panose="020F0302020204030204" pitchFamily="34" charset="0"/>
                <a:cs typeface="Calibri Light" panose="020F0302020204030204" pitchFamily="34" charset="0"/>
              </a:rPr>
              <a:t>, I., </a:t>
            </a:r>
            <a:r>
              <a:rPr lang="fr-FR" sz="900" dirty="0" err="1">
                <a:latin typeface="Calibri Light" panose="020F0302020204030204" pitchFamily="34" charset="0"/>
                <a:cs typeface="Calibri Light" panose="020F0302020204030204" pitchFamily="34" charset="0"/>
              </a:rPr>
              <a:t>Descoteaux</a:t>
            </a:r>
            <a:r>
              <a:rPr lang="fr-FR" sz="900" dirty="0">
                <a:latin typeface="Calibri Light" panose="020F0302020204030204" pitchFamily="34" charset="0"/>
                <a:cs typeface="Calibri Light" panose="020F0302020204030204" pitchFamily="34" charset="0"/>
              </a:rPr>
              <a:t>, M., </a:t>
            </a:r>
            <a:r>
              <a:rPr lang="fr-FR" sz="900" dirty="0" err="1">
                <a:latin typeface="Calibri Light" panose="020F0302020204030204" pitchFamily="34" charset="0"/>
                <a:cs typeface="Calibri Light" panose="020F0302020204030204" pitchFamily="34" charset="0"/>
              </a:rPr>
              <a:t>Siddiqi</a:t>
            </a:r>
            <a:r>
              <a:rPr lang="fr-FR" sz="900" dirty="0">
                <a:latin typeface="Calibri Light" panose="020F0302020204030204" pitchFamily="34" charset="0"/>
                <a:cs typeface="Calibri Light" panose="020F0302020204030204" pitchFamily="34" charset="0"/>
              </a:rPr>
              <a:t>, K., &amp; Collins, D. L. (2007). Validation of </a:t>
            </a:r>
            <a:r>
              <a:rPr lang="fr-FR" sz="900" dirty="0" err="1">
                <a:latin typeface="Calibri Light" panose="020F0302020204030204" pitchFamily="34" charset="0"/>
                <a:cs typeface="Calibri Light" panose="020F0302020204030204" pitchFamily="34" charset="0"/>
              </a:rPr>
              <a:t>vessel-based</a:t>
            </a:r>
            <a:r>
              <a:rPr lang="fr-FR" sz="900" dirty="0">
                <a:latin typeface="Calibri Light" panose="020F0302020204030204" pitchFamily="34" charset="0"/>
                <a:cs typeface="Calibri Light" panose="020F0302020204030204" pitchFamily="34" charset="0"/>
              </a:rPr>
              <a:t> registration for correction of </a:t>
            </a:r>
            <a:r>
              <a:rPr lang="fr-FR" sz="900" dirty="0" err="1">
                <a:latin typeface="Calibri Light" panose="020F0302020204030204" pitchFamily="34" charset="0"/>
                <a:cs typeface="Calibri Light" panose="020F0302020204030204" pitchFamily="34" charset="0"/>
              </a:rPr>
              <a:t>brain</a:t>
            </a:r>
            <a:r>
              <a:rPr lang="fr-FR" sz="900" dirty="0">
                <a:latin typeface="Calibri Light" panose="020F0302020204030204" pitchFamily="34" charset="0"/>
                <a:cs typeface="Calibri Light" panose="020F0302020204030204" pitchFamily="34" charset="0"/>
              </a:rPr>
              <a:t> shift. </a:t>
            </a:r>
            <a:r>
              <a:rPr lang="fr-FR" sz="900" i="1" dirty="0" err="1">
                <a:latin typeface="Calibri Light" panose="020F0302020204030204" pitchFamily="34" charset="0"/>
                <a:cs typeface="Calibri Light" panose="020F0302020204030204" pitchFamily="34" charset="0"/>
              </a:rPr>
              <a:t>Medical</a:t>
            </a:r>
            <a:r>
              <a:rPr lang="fr-FR" sz="900" i="1" dirty="0">
                <a:latin typeface="Calibri Light" panose="020F0302020204030204" pitchFamily="34" charset="0"/>
                <a:cs typeface="Calibri Light" panose="020F0302020204030204" pitchFamily="34" charset="0"/>
              </a:rPr>
              <a:t> image </a:t>
            </a:r>
            <a:r>
              <a:rPr lang="fr-FR" sz="900" i="1" dirty="0" err="1">
                <a:latin typeface="Calibri Light" panose="020F0302020204030204" pitchFamily="34" charset="0"/>
                <a:cs typeface="Calibri Light" panose="020F0302020204030204" pitchFamily="34" charset="0"/>
              </a:rPr>
              <a:t>analysis</a:t>
            </a:r>
            <a:r>
              <a:rPr lang="fr-FR" sz="900" dirty="0">
                <a:latin typeface="Calibri Light" panose="020F0302020204030204" pitchFamily="34" charset="0"/>
                <a:cs typeface="Calibri Light" panose="020F0302020204030204" pitchFamily="34" charset="0"/>
              </a:rPr>
              <a:t>, </a:t>
            </a:r>
            <a:r>
              <a:rPr lang="fr-FR" sz="900" i="1" dirty="0">
                <a:latin typeface="Calibri Light" panose="020F0302020204030204" pitchFamily="34" charset="0"/>
                <a:cs typeface="Calibri Light" panose="020F0302020204030204" pitchFamily="34" charset="0"/>
              </a:rPr>
              <a:t>11</a:t>
            </a:r>
            <a:r>
              <a:rPr lang="fr-FR" sz="900" dirty="0">
                <a:latin typeface="Calibri Light" panose="020F0302020204030204" pitchFamily="34" charset="0"/>
                <a:cs typeface="Calibri Light" panose="020F0302020204030204" pitchFamily="34" charset="0"/>
              </a:rPr>
              <a:t>(4), 374-388.</a:t>
            </a:r>
          </a:p>
        </p:txBody>
      </p:sp>
      <mc:AlternateContent xmlns:mc="http://schemas.openxmlformats.org/markup-compatibility/2006" xmlns:a14="http://schemas.microsoft.com/office/drawing/2010/main">
        <mc:Choice Requires="a14">
          <p:sp>
            <p:nvSpPr>
              <p:cNvPr id="13" name="ZoneTexte 12"/>
              <p:cNvSpPr txBox="1"/>
              <p:nvPr/>
            </p:nvSpPr>
            <p:spPr>
              <a:xfrm>
                <a:off x="6019800" y="504974"/>
                <a:ext cx="1535613" cy="3606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fr-FR" i="1">
                              <a:latin typeface="Cambria Math" panose="02040503050406030204" pitchFamily="18" charset="0"/>
                            </a:rPr>
                          </m:ctrlPr>
                        </m:funcPr>
                        <m:fName>
                          <m:limLow>
                            <m:limLowPr>
                              <m:ctrlPr>
                                <a:rPr lang="fr-FR" i="1">
                                  <a:latin typeface="Cambria Math" panose="02040503050406030204" pitchFamily="18" charset="0"/>
                                </a:rPr>
                              </m:ctrlPr>
                            </m:limLowPr>
                            <m:e>
                              <m:r>
                                <m:rPr>
                                  <m:sty m:val="p"/>
                                </m:rPr>
                                <a:rPr lang="fr-FR">
                                  <a:latin typeface="Cambria Math" panose="02040503050406030204" pitchFamily="18" charset="0"/>
                                </a:rPr>
                                <m:t>min</m:t>
                              </m:r>
                            </m:e>
                            <m:lim>
                              <m:r>
                                <a:rPr lang="fr-FR" i="1">
                                  <a:latin typeface="Cambria Math" panose="02040503050406030204" pitchFamily="18" charset="0"/>
                                </a:rPr>
                                <m:t>𝑡</m:t>
                              </m:r>
                              <m:r>
                                <a:rPr lang="fr-FR" i="1">
                                  <a:latin typeface="Cambria Math" panose="02040503050406030204" pitchFamily="18" charset="0"/>
                                  <a:ea typeface="Cambria Math" panose="02040503050406030204" pitchFamily="18" charset="0"/>
                                </a:rPr>
                                <m:t>𝜖</m:t>
                              </m:r>
                              <m:r>
                                <a:rPr lang="fr-FR" i="1">
                                  <a:latin typeface="Cambria Math" panose="02040503050406030204" pitchFamily="18" charset="0"/>
                                  <a:ea typeface="Cambria Math" panose="02040503050406030204" pitchFamily="18" charset="0"/>
                                </a:rPr>
                                <m:t>𝑇</m:t>
                              </m:r>
                            </m:lim>
                          </m:limLow>
                        </m:fName>
                        <m:e>
                          <m:r>
                            <a:rPr lang="fr-FR" i="1">
                              <a:latin typeface="Cambria Math" panose="02040503050406030204" pitchFamily="18" charset="0"/>
                            </a:rPr>
                            <m:t>𝑓</m:t>
                          </m:r>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r>
                            <a:rPr lang="fr-FR" i="1">
                              <a:latin typeface="Cambria Math" panose="02040503050406030204" pitchFamily="18" charset="0"/>
                            </a:rPr>
                            <m:t>,</m:t>
                          </m:r>
                          <m:r>
                            <a:rPr lang="fr-FR" i="1">
                              <a:latin typeface="Cambria Math" panose="02040503050406030204" pitchFamily="18" charset="0"/>
                            </a:rPr>
                            <m:t>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r>
                            <a:rPr lang="fr-FR" i="1">
                              <a:latin typeface="Cambria Math" panose="02040503050406030204" pitchFamily="18" charset="0"/>
                            </a:rPr>
                            <m:t>)</m:t>
                          </m:r>
                        </m:e>
                      </m:func>
                    </m:oMath>
                  </m:oMathPara>
                </a14:m>
                <a:endParaRPr lang="fr-FR" dirty="0">
                  <a:latin typeface="Calibri Light" panose="020F03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6019800" y="504974"/>
                <a:ext cx="1535613" cy="360612"/>
              </a:xfrm>
              <a:prstGeom prst="rect">
                <a:avLst/>
              </a:prstGeom>
              <a:blipFill>
                <a:blip r:embed="rId4"/>
                <a:stretch>
                  <a:fillRect l="-3586" r="-5179" b="-15254"/>
                </a:stretch>
              </a:blipFill>
            </p:spPr>
            <p:txBody>
              <a:bodyPr/>
              <a:lstStyle/>
              <a:p>
                <a:r>
                  <a:rPr lang="fr-FR">
                    <a:noFill/>
                  </a:rPr>
                  <a:t> </a:t>
                </a:r>
              </a:p>
            </p:txBody>
          </p:sp>
        </mc:Fallback>
      </mc:AlternateContent>
      <p:sp>
        <p:nvSpPr>
          <p:cNvPr id="14" name="Ellipse 13"/>
          <p:cNvSpPr/>
          <p:nvPr/>
        </p:nvSpPr>
        <p:spPr>
          <a:xfrm>
            <a:off x="6909955" y="462395"/>
            <a:ext cx="171450" cy="403191"/>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6492250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49</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5387686" cy="5130800"/>
          </a:xfrm>
        </p:spPr>
        <p:txBody>
          <a:bodyPr>
            <a:normAutofit/>
          </a:bodyPr>
          <a:lstStyle/>
          <a:p>
            <a:r>
              <a:rPr lang="fr-FR" u="sng" dirty="0"/>
              <a:t>Primitives</a:t>
            </a:r>
            <a:r>
              <a:rPr lang="fr-FR" dirty="0"/>
              <a:t> = ce qu’on met dans les fonctions I1 et I2:</a:t>
            </a:r>
          </a:p>
          <a:p>
            <a:pPr lvl="1"/>
            <a:r>
              <a:rPr lang="fr-FR" dirty="0"/>
              <a:t>Extrinsèques : </a:t>
            </a:r>
          </a:p>
          <a:p>
            <a:pPr lvl="2"/>
            <a:r>
              <a:rPr lang="fr-FR" dirty="0"/>
              <a:t>Associées au système d’acquisition : calibration des systèmes d’acquisition entre eux</a:t>
            </a:r>
          </a:p>
          <a:p>
            <a:pPr lvl="2"/>
            <a:r>
              <a:rPr lang="fr-FR" dirty="0"/>
              <a:t>Marqueurs</a:t>
            </a:r>
          </a:p>
          <a:p>
            <a:pPr lvl="2"/>
            <a:endParaRPr lang="fr-FR" dirty="0"/>
          </a:p>
          <a:p>
            <a:pPr lvl="1"/>
            <a:r>
              <a:rPr lang="fr-FR" dirty="0"/>
              <a:t>Intrinsèques = associés au contenu de l’image :</a:t>
            </a:r>
          </a:p>
          <a:p>
            <a:pPr lvl="2"/>
            <a:r>
              <a:rPr lang="fr-FR" dirty="0"/>
              <a:t>Points de repère anatomique (ex: bifurcation vasculaire) </a:t>
            </a:r>
            <a:r>
              <a:rPr lang="fr-FR" dirty="0">
                <a:sym typeface="Wingdings" panose="05000000000000000000" pitchFamily="2" charset="2"/>
              </a:rPr>
              <a:t> utilisables en points de contrôle (ou de correspondance) si même nombre dans les deux images</a:t>
            </a:r>
          </a:p>
          <a:p>
            <a:pPr lvl="3"/>
            <a:r>
              <a:rPr lang="fr-FR" dirty="0">
                <a:sym typeface="Wingdings" panose="05000000000000000000" pitchFamily="2" charset="2"/>
              </a:rPr>
              <a:t>Translation pour mise en correspondance du centre d’inertie des deux populations de points</a:t>
            </a:r>
          </a:p>
          <a:p>
            <a:pPr lvl="3"/>
            <a:r>
              <a:rPr lang="fr-FR" dirty="0">
                <a:sym typeface="Wingdings" panose="05000000000000000000" pitchFamily="2" charset="2"/>
              </a:rPr>
              <a:t>Rotation : minimisation de l’erreur sur l’ensemble des points</a:t>
            </a:r>
          </a:p>
        </p:txBody>
      </p:sp>
      <mc:AlternateContent xmlns:mc="http://schemas.openxmlformats.org/markup-compatibility/2006" xmlns:a14="http://schemas.microsoft.com/office/drawing/2010/main">
        <mc:Choice Requires="a14">
          <p:sp>
            <p:nvSpPr>
              <p:cNvPr id="5" name="ZoneTexte 4"/>
              <p:cNvSpPr txBox="1"/>
              <p:nvPr/>
            </p:nvSpPr>
            <p:spPr>
              <a:xfrm>
                <a:off x="6506127" y="1448557"/>
                <a:ext cx="1535613" cy="3606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fr-FR" i="1">
                              <a:latin typeface="Cambria Math" panose="02040503050406030204" pitchFamily="18" charset="0"/>
                            </a:rPr>
                          </m:ctrlPr>
                        </m:funcPr>
                        <m:fName>
                          <m:limLow>
                            <m:limLowPr>
                              <m:ctrlPr>
                                <a:rPr lang="fr-FR" i="1">
                                  <a:latin typeface="Cambria Math" panose="02040503050406030204" pitchFamily="18" charset="0"/>
                                </a:rPr>
                              </m:ctrlPr>
                            </m:limLowPr>
                            <m:e>
                              <m:r>
                                <m:rPr>
                                  <m:sty m:val="p"/>
                                </m:rPr>
                                <a:rPr lang="fr-FR">
                                  <a:latin typeface="Cambria Math" panose="02040503050406030204" pitchFamily="18" charset="0"/>
                                </a:rPr>
                                <m:t>min</m:t>
                              </m:r>
                            </m:e>
                            <m:lim>
                              <m:r>
                                <a:rPr lang="fr-FR" i="1">
                                  <a:latin typeface="Cambria Math" panose="02040503050406030204" pitchFamily="18" charset="0"/>
                                </a:rPr>
                                <m:t>𝑡</m:t>
                              </m:r>
                              <m:r>
                                <a:rPr lang="fr-FR" i="1">
                                  <a:latin typeface="Cambria Math" panose="02040503050406030204" pitchFamily="18" charset="0"/>
                                  <a:ea typeface="Cambria Math" panose="02040503050406030204" pitchFamily="18" charset="0"/>
                                </a:rPr>
                                <m:t>𝜖</m:t>
                              </m:r>
                              <m:r>
                                <a:rPr lang="fr-FR" i="1">
                                  <a:latin typeface="Cambria Math" panose="02040503050406030204" pitchFamily="18" charset="0"/>
                                  <a:ea typeface="Cambria Math" panose="02040503050406030204" pitchFamily="18" charset="0"/>
                                </a:rPr>
                                <m:t>𝑇</m:t>
                              </m:r>
                            </m:lim>
                          </m:limLow>
                        </m:fName>
                        <m:e>
                          <m:r>
                            <a:rPr lang="fr-FR" i="1">
                              <a:latin typeface="Cambria Math" panose="02040503050406030204" pitchFamily="18" charset="0"/>
                            </a:rPr>
                            <m:t>𝑓</m:t>
                          </m:r>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r>
                            <a:rPr lang="fr-FR" i="1">
                              <a:latin typeface="Cambria Math" panose="02040503050406030204" pitchFamily="18" charset="0"/>
                            </a:rPr>
                            <m:t>,</m:t>
                          </m:r>
                          <m:r>
                            <a:rPr lang="fr-FR" i="1">
                              <a:latin typeface="Cambria Math" panose="02040503050406030204" pitchFamily="18" charset="0"/>
                            </a:rPr>
                            <m:t>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r>
                            <a:rPr lang="fr-FR" i="1">
                              <a:latin typeface="Cambria Math" panose="02040503050406030204" pitchFamily="18" charset="0"/>
                            </a:rPr>
                            <m:t>)</m:t>
                          </m:r>
                        </m:e>
                      </m:func>
                    </m:oMath>
                  </m:oMathPara>
                </a14:m>
                <a:endParaRPr lang="fr-FR" dirty="0">
                  <a:latin typeface="Calibri Light" panose="020F03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6506127" y="1448557"/>
                <a:ext cx="1535613" cy="360612"/>
              </a:xfrm>
              <a:prstGeom prst="rect">
                <a:avLst/>
              </a:prstGeom>
              <a:blipFill>
                <a:blip r:embed="rId2"/>
                <a:stretch>
                  <a:fillRect l="-3175" t="-1695" r="-5159" b="-15254"/>
                </a:stretch>
              </a:blipFill>
            </p:spPr>
            <p:txBody>
              <a:bodyPr/>
              <a:lstStyle/>
              <a:p>
                <a:r>
                  <a:rPr lang="fr-FR">
                    <a:noFill/>
                  </a:rPr>
                  <a:t> </a:t>
                </a:r>
              </a:p>
            </p:txBody>
          </p:sp>
        </mc:Fallback>
      </mc:AlternateContent>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8518" y="4400550"/>
            <a:ext cx="3276600" cy="2457450"/>
          </a:xfrm>
          <a:prstGeom prst="rect">
            <a:avLst/>
          </a:prstGeom>
        </p:spPr>
      </p:pic>
      <p:sp>
        <p:nvSpPr>
          <p:cNvPr id="7" name="ZoneTexte 6"/>
          <p:cNvSpPr txBox="1"/>
          <p:nvPr/>
        </p:nvSpPr>
        <p:spPr>
          <a:xfrm>
            <a:off x="6019800" y="3877330"/>
            <a:ext cx="2510842" cy="523220"/>
          </a:xfrm>
          <a:prstGeom prst="rect">
            <a:avLst/>
          </a:prstGeom>
          <a:noFill/>
        </p:spPr>
        <p:txBody>
          <a:bodyPr wrap="square" rtlCol="0">
            <a:spAutoFit/>
          </a:bodyPr>
          <a:lstStyle/>
          <a:p>
            <a:r>
              <a:rPr lang="fr-FR" sz="1400" u="sng" dirty="0">
                <a:latin typeface="Calibri Light" panose="020F0302020204030204" pitchFamily="34" charset="0"/>
              </a:rPr>
              <a:t>Exemple</a:t>
            </a:r>
            <a:r>
              <a:rPr lang="fr-FR" sz="1400" dirty="0">
                <a:latin typeface="Calibri Light" panose="020F0302020204030204" pitchFamily="34" charset="0"/>
              </a:rPr>
              <a:t>: calcifications sur une structure vasculaire</a:t>
            </a:r>
          </a:p>
        </p:txBody>
      </p:sp>
      <p:sp>
        <p:nvSpPr>
          <p:cNvPr id="8" name="ZoneTexte 7"/>
          <p:cNvSpPr txBox="1"/>
          <p:nvPr/>
        </p:nvSpPr>
        <p:spPr>
          <a:xfrm>
            <a:off x="7997252" y="4285134"/>
            <a:ext cx="1146748" cy="230832"/>
          </a:xfrm>
          <a:prstGeom prst="rect">
            <a:avLst/>
          </a:prstGeom>
          <a:noFill/>
        </p:spPr>
        <p:txBody>
          <a:bodyPr wrap="square" rtlCol="0">
            <a:spAutoFit/>
          </a:bodyPr>
          <a:lstStyle/>
          <a:p>
            <a:r>
              <a:rPr lang="fr-FR" sz="900" i="1" dirty="0">
                <a:latin typeface="Calibri Light" panose="020F0302020204030204" pitchFamily="34" charset="0"/>
              </a:rPr>
              <a:t>Thèse Juliette Gindre</a:t>
            </a:r>
          </a:p>
        </p:txBody>
      </p:sp>
      <p:sp>
        <p:nvSpPr>
          <p:cNvPr id="9" name="Ellipse 8"/>
          <p:cNvSpPr/>
          <p:nvPr/>
        </p:nvSpPr>
        <p:spPr>
          <a:xfrm>
            <a:off x="7148946" y="1385438"/>
            <a:ext cx="223404" cy="403191"/>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0" name="Ellipse 9"/>
          <p:cNvSpPr/>
          <p:nvPr/>
        </p:nvSpPr>
        <p:spPr>
          <a:xfrm>
            <a:off x="7633855" y="1399987"/>
            <a:ext cx="223404" cy="403191"/>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2187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D2DFB0-53DA-45B5-AD54-BBA29E30FA8C}"/>
              </a:ext>
            </a:extLst>
          </p:cNvPr>
          <p:cNvSpPr>
            <a:spLocks noGrp="1"/>
          </p:cNvSpPr>
          <p:nvPr>
            <p:ph type="title"/>
          </p:nvPr>
        </p:nvSpPr>
        <p:spPr/>
        <p:txBody>
          <a:bodyPr/>
          <a:lstStyle/>
          <a:p>
            <a:r>
              <a:rPr lang="fr-FR" dirty="0"/>
              <a:t>Plan du cours</a:t>
            </a:r>
          </a:p>
        </p:txBody>
      </p:sp>
      <p:sp>
        <p:nvSpPr>
          <p:cNvPr id="3" name="Espace réservé du pied de page 2">
            <a:extLst>
              <a:ext uri="{FF2B5EF4-FFF2-40B4-BE49-F238E27FC236}">
                <a16:creationId xmlns:a16="http://schemas.microsoft.com/office/drawing/2014/main" id="{8033887F-1075-4E25-AE28-D6D089EA6A16}"/>
              </a:ext>
            </a:extLst>
          </p:cNvPr>
          <p:cNvSpPr>
            <a:spLocks noGrp="1"/>
          </p:cNvSpPr>
          <p:nvPr>
            <p:ph type="ftr" sz="quarter" idx="11"/>
          </p:nvPr>
        </p:nvSpPr>
        <p:spPr/>
        <p:txBody>
          <a:bodyPr/>
          <a:lstStyle/>
          <a:p>
            <a:fld id="{3466D8FE-5733-7B45-8963-854D3AC5C96E}" type="slidenum">
              <a:rPr lang="fr-FR" smtClean="0">
                <a:solidFill>
                  <a:prstClr val="black">
                    <a:tint val="75000"/>
                  </a:prstClr>
                </a:solidFill>
              </a:rPr>
              <a:pPr/>
              <a:t>5</a:t>
            </a:fld>
            <a:endParaRPr lang="fr-FR">
              <a:solidFill>
                <a:prstClr val="black">
                  <a:tint val="75000"/>
                </a:prstClr>
              </a:solidFill>
            </a:endParaRPr>
          </a:p>
        </p:txBody>
      </p:sp>
      <p:sp>
        <p:nvSpPr>
          <p:cNvPr id="4" name="Espace réservé du contenu 3">
            <a:extLst>
              <a:ext uri="{FF2B5EF4-FFF2-40B4-BE49-F238E27FC236}">
                <a16:creationId xmlns:a16="http://schemas.microsoft.com/office/drawing/2014/main" id="{1DE709FA-829D-44BC-BE97-181229A9C5E5}"/>
              </a:ext>
            </a:extLst>
          </p:cNvPr>
          <p:cNvSpPr>
            <a:spLocks noGrp="1"/>
          </p:cNvSpPr>
          <p:nvPr>
            <p:ph sz="quarter" idx="12"/>
          </p:nvPr>
        </p:nvSpPr>
        <p:spPr/>
        <p:txBody>
          <a:bodyPr/>
          <a:lstStyle/>
          <a:p>
            <a:pPr>
              <a:buFont typeface="+mj-lt"/>
              <a:buAutoNum type="arabicPeriod"/>
            </a:pPr>
            <a:r>
              <a:rPr lang="fr-FR" dirty="0"/>
              <a:t>Dispositifs médicaux</a:t>
            </a:r>
          </a:p>
          <a:p>
            <a:pPr>
              <a:buFont typeface="+mj-lt"/>
              <a:buAutoNum type="arabicPeriod"/>
            </a:pPr>
            <a:r>
              <a:rPr lang="fr-FR" dirty="0"/>
              <a:t>Imagerie médicale</a:t>
            </a:r>
          </a:p>
          <a:p>
            <a:pPr>
              <a:buFont typeface="+mj-lt"/>
              <a:buAutoNum type="arabicPeriod"/>
            </a:pPr>
            <a:r>
              <a:rPr lang="fr-FR" dirty="0"/>
              <a:t>Modélisation numérique en ingénierie pour la santé</a:t>
            </a:r>
          </a:p>
          <a:p>
            <a:pPr>
              <a:buFont typeface="+mj-lt"/>
              <a:buAutoNum type="arabicPeriod"/>
            </a:pPr>
            <a:endParaRPr lang="fr-FR" dirty="0"/>
          </a:p>
          <a:p>
            <a:pPr>
              <a:buFont typeface="+mj-lt"/>
              <a:buAutoNum type="arabicPeriod"/>
            </a:pPr>
            <a:endParaRPr lang="fr-FR" dirty="0"/>
          </a:p>
          <a:p>
            <a:pPr marL="0" indent="0">
              <a:buNone/>
            </a:pPr>
            <a:r>
              <a:rPr lang="fr-FR" b="1" dirty="0"/>
              <a:t>Programme</a:t>
            </a:r>
          </a:p>
          <a:p>
            <a:pPr marL="271463" lvl="1" indent="0">
              <a:buNone/>
            </a:pPr>
            <a:r>
              <a:rPr lang="fr-FR" dirty="0"/>
              <a:t>Lundi : 4h de cours</a:t>
            </a:r>
          </a:p>
          <a:p>
            <a:pPr marL="271463" lvl="1" indent="0">
              <a:buNone/>
            </a:pPr>
            <a:r>
              <a:rPr lang="fr-FR" dirty="0"/>
              <a:t>Mardi : 2h de TP segmentation</a:t>
            </a:r>
          </a:p>
          <a:p>
            <a:pPr marL="271463" lvl="1" indent="0">
              <a:buNone/>
            </a:pPr>
            <a:r>
              <a:rPr lang="fr-FR" dirty="0"/>
              <a:t>Mardi/mercredi : </a:t>
            </a:r>
            <a:r>
              <a:rPr lang="fr-FR" dirty="0" err="1"/>
              <a:t>miniprojet</a:t>
            </a:r>
            <a:r>
              <a:rPr lang="fr-FR" dirty="0"/>
              <a:t> de simulation en biomécanique</a:t>
            </a:r>
          </a:p>
          <a:p>
            <a:pPr marL="271463" lvl="1" indent="0">
              <a:buNone/>
            </a:pPr>
            <a:endParaRPr lang="fr-FR" dirty="0"/>
          </a:p>
          <a:p>
            <a:pPr marL="73025" indent="0">
              <a:buNone/>
            </a:pPr>
            <a:r>
              <a:rPr lang="fr-FR" b="1" dirty="0"/>
              <a:t>Evaluation</a:t>
            </a:r>
          </a:p>
          <a:p>
            <a:pPr marL="271463" lvl="1" indent="0">
              <a:buNone/>
            </a:pPr>
            <a:r>
              <a:rPr lang="fr-FR" dirty="0"/>
              <a:t>Synthèse en trinôme d’un article scientifique sous forme de présentation (10’ de présentation et ± 8’ de questions)</a:t>
            </a:r>
          </a:p>
        </p:txBody>
      </p:sp>
    </p:spTree>
    <p:extLst>
      <p:ext uri="{BB962C8B-B14F-4D97-AF65-F5344CB8AC3E}">
        <p14:creationId xmlns:p14="http://schemas.microsoft.com/office/powerpoint/2010/main" val="26890550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50</a:t>
            </a:fld>
            <a:endParaRPr lang="fr-FR" dirty="0">
              <a:solidFill>
                <a:prstClr val="black">
                  <a:tint val="75000"/>
                </a:prstClr>
              </a:solidFill>
            </a:endParaRPr>
          </a:p>
        </p:txBody>
      </p:sp>
      <p:sp>
        <p:nvSpPr>
          <p:cNvPr id="4" name="Espace réservé du contenu 3"/>
          <p:cNvSpPr>
            <a:spLocks noGrp="1"/>
          </p:cNvSpPr>
          <p:nvPr>
            <p:ph sz="quarter" idx="12"/>
          </p:nvPr>
        </p:nvSpPr>
        <p:spPr/>
        <p:txBody>
          <a:bodyPr>
            <a:normAutofit/>
          </a:bodyPr>
          <a:lstStyle/>
          <a:p>
            <a:r>
              <a:rPr lang="fr-FR" u="sng" dirty="0"/>
              <a:t>Primitives</a:t>
            </a:r>
            <a:r>
              <a:rPr lang="fr-FR" dirty="0"/>
              <a:t> = ce qu’on met dans les fonctions I1 et I2:</a:t>
            </a:r>
          </a:p>
          <a:p>
            <a:pPr lvl="1"/>
            <a:r>
              <a:rPr lang="fr-FR" dirty="0"/>
              <a:t>Intrinsèques = associés au contenu de l’image :</a:t>
            </a:r>
          </a:p>
          <a:p>
            <a:pPr lvl="2"/>
            <a:r>
              <a:rPr lang="fr-FR" dirty="0"/>
              <a:t>Points de repère anatomique</a:t>
            </a:r>
          </a:p>
          <a:p>
            <a:pPr lvl="2"/>
            <a:endParaRPr lang="fr-FR" dirty="0"/>
          </a:p>
          <a:p>
            <a:pPr lvl="2"/>
            <a:r>
              <a:rPr lang="fr-FR" dirty="0"/>
              <a:t>Structures ou objets connus</a:t>
            </a:r>
          </a:p>
          <a:p>
            <a:pPr lvl="2"/>
            <a:endParaRPr lang="fr-FR" dirty="0"/>
          </a:p>
          <a:p>
            <a:pPr lvl="2"/>
            <a:r>
              <a:rPr lang="fr-FR" dirty="0"/>
              <a:t>Intensité des pixels ou </a:t>
            </a:r>
            <a:r>
              <a:rPr lang="fr-FR" dirty="0" err="1"/>
              <a:t>voxels</a:t>
            </a:r>
            <a:r>
              <a:rPr lang="fr-FR" dirty="0"/>
              <a:t> : possible si les intensités sont similaires – sinon normalisation des intensités</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681" y="3740326"/>
            <a:ext cx="2558762" cy="2250903"/>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2443" y="4105451"/>
            <a:ext cx="2558762" cy="2250903"/>
          </a:xfrm>
          <a:prstGeom prst="rect">
            <a:avLst/>
          </a:prstGeom>
        </p:spPr>
      </p:pic>
      <p:sp>
        <p:nvSpPr>
          <p:cNvPr id="10" name="ZoneTexte 9"/>
          <p:cNvSpPr txBox="1"/>
          <p:nvPr/>
        </p:nvSpPr>
        <p:spPr>
          <a:xfrm>
            <a:off x="2343150" y="5795989"/>
            <a:ext cx="1298864" cy="230832"/>
          </a:xfrm>
          <a:prstGeom prst="rect">
            <a:avLst/>
          </a:prstGeom>
          <a:noFill/>
        </p:spPr>
        <p:txBody>
          <a:bodyPr wrap="square" rtlCol="0">
            <a:spAutoFit/>
          </a:bodyPr>
          <a:lstStyle/>
          <a:p>
            <a:r>
              <a:rPr lang="fr-FR" sz="900" i="1" dirty="0">
                <a:latin typeface="Calibri Light" panose="020F0302020204030204" pitchFamily="34" charset="0"/>
              </a:rPr>
              <a:t>BDD </a:t>
            </a:r>
            <a:r>
              <a:rPr lang="fr-FR" sz="900" i="1" dirty="0" err="1">
                <a:latin typeface="Calibri Light" panose="020F0302020204030204" pitchFamily="34" charset="0"/>
              </a:rPr>
              <a:t>FiJi</a:t>
            </a:r>
            <a:endParaRPr lang="fr-FR" sz="900" i="1" dirty="0">
              <a:latin typeface="Calibri Light" panose="020F0302020204030204" pitchFamily="34" charset="0"/>
            </a:endParaRPr>
          </a:p>
        </p:txBody>
      </p:sp>
    </p:spTree>
    <p:extLst>
      <p:ext uri="{BB962C8B-B14F-4D97-AF65-F5344CB8AC3E}">
        <p14:creationId xmlns:p14="http://schemas.microsoft.com/office/powerpoint/2010/main" val="9950742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51</a:t>
            </a:fld>
            <a:endParaRPr lang="fr-FR">
              <a:solidFill>
                <a:prstClr val="black">
                  <a:tint val="75000"/>
                </a:prstClr>
              </a:solidFill>
            </a:endParaRPr>
          </a:p>
        </p:txBody>
      </p:sp>
      <mc:AlternateContent xmlns:mc="http://schemas.openxmlformats.org/markup-compatibility/2006" xmlns:a14="http://schemas.microsoft.com/office/drawing/2010/main">
        <mc:Choice Requires="a14">
          <p:sp>
            <p:nvSpPr>
              <p:cNvPr id="4" name="Espace réservé du contenu 3"/>
              <p:cNvSpPr>
                <a:spLocks noGrp="1"/>
              </p:cNvSpPr>
              <p:nvPr>
                <p:ph sz="quarter" idx="12"/>
              </p:nvPr>
            </p:nvSpPr>
            <p:spPr>
              <a:xfrm>
                <a:off x="457200" y="1016000"/>
                <a:ext cx="8686800" cy="5130800"/>
              </a:xfrm>
            </p:spPr>
            <p:txBody>
              <a:bodyPr/>
              <a:lstStyle/>
              <a:p>
                <a:r>
                  <a:rPr lang="fr-FR" u="sng" dirty="0"/>
                  <a:t>Critère de similarité </a:t>
                </a:r>
                <a:r>
                  <a:rPr lang="fr-FR" dirty="0"/>
                  <a:t>: fonction coût à minimiser</a:t>
                </a:r>
              </a:p>
              <a:p>
                <a:pPr lvl="1"/>
                <a:r>
                  <a:rPr lang="fr-FR" dirty="0"/>
                  <a:t>Cas d’un nombre fini de points de repère bien définis : </a:t>
                </a:r>
              </a:p>
              <a:p>
                <a:pPr lvl="2"/>
                <a:r>
                  <a:rPr lang="fr-FR" dirty="0"/>
                  <a:t>n nombre de points de repère</a:t>
                </a:r>
              </a:p>
              <a:p>
                <a:pPr lvl="2"/>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𝑝</m:t>
                        </m:r>
                      </m:e>
                      <m:sub>
                        <m:r>
                          <a:rPr lang="fr-FR" b="0" i="1" smtClean="0">
                            <a:latin typeface="Cambria Math" panose="02040503050406030204" pitchFamily="18" charset="0"/>
                          </a:rPr>
                          <m:t>𝑖</m:t>
                        </m:r>
                      </m:sub>
                    </m:sSub>
                  </m:oMath>
                </a14:m>
                <a:r>
                  <a:rPr lang="fr-FR" dirty="0"/>
                  <a:t> : position des points de repère dans l’image I1</a:t>
                </a:r>
              </a:p>
              <a:p>
                <a:pPr lvl="2"/>
                <a14:m>
                  <m:oMath xmlns:m="http://schemas.openxmlformats.org/officeDocument/2006/math">
                    <m:sSub>
                      <m:sSubPr>
                        <m:ctrlPr>
                          <a:rPr lang="fr-FR" i="1">
                            <a:latin typeface="Cambria Math" panose="02040503050406030204" pitchFamily="18" charset="0"/>
                          </a:rPr>
                        </m:ctrlPr>
                      </m:sSubPr>
                      <m:e>
                        <m:r>
                          <a:rPr lang="fr-FR" b="0" i="1" smtClean="0">
                            <a:latin typeface="Cambria Math" panose="02040503050406030204" pitchFamily="18" charset="0"/>
                          </a:rPr>
                          <m:t>𝑞</m:t>
                        </m:r>
                      </m:e>
                      <m:sub>
                        <m:r>
                          <a:rPr lang="fr-FR" i="1">
                            <a:latin typeface="Cambria Math" panose="02040503050406030204" pitchFamily="18" charset="0"/>
                          </a:rPr>
                          <m:t>𝑖</m:t>
                        </m:r>
                      </m:sub>
                    </m:sSub>
                  </m:oMath>
                </a14:m>
                <a:r>
                  <a:rPr lang="fr-FR" dirty="0"/>
                  <a:t> : position des points de repère dans l’image I2</a:t>
                </a:r>
              </a:p>
              <a:p>
                <a:pPr lvl="2"/>
                <a:endParaRPr lang="fr-FR" dirty="0"/>
              </a:p>
              <a:p>
                <a:pPr lvl="1"/>
                <a:r>
                  <a:rPr lang="fr-FR" dirty="0"/>
                  <a:t>Mesure de similarité quadratique : on traite l’image à partir des pixels :</a:t>
                </a:r>
              </a:p>
              <a:p>
                <a:pPr lvl="2"/>
                <a:r>
                  <a:rPr lang="fr-FR" dirty="0"/>
                  <a:t>N nombre de pixels dans l’image</a:t>
                </a:r>
              </a:p>
              <a:p>
                <a:pPr lvl="2"/>
                <a:r>
                  <a:rPr lang="fr-FR" dirty="0"/>
                  <a:t>Int(</a:t>
                </a:r>
                <a:r>
                  <a:rPr lang="fr-FR" dirty="0" err="1"/>
                  <a:t>i,I</a:t>
                </a:r>
                <a:r>
                  <a:rPr lang="fr-FR" dirty="0"/>
                  <a:t>) : intensité du pixel i (par ex niveau de gris) dans l’image I</a:t>
                </a:r>
              </a:p>
              <a:p>
                <a:pPr marL="627063" lvl="2" indent="0">
                  <a:buNone/>
                </a:pPr>
                <a:endParaRPr lang="fr-FR" dirty="0"/>
              </a:p>
              <a:p>
                <a:pPr lvl="2"/>
                <a:endParaRPr lang="fr-FR" dirty="0"/>
              </a:p>
              <a:p>
                <a:pPr lvl="2"/>
                <a:endParaRPr lang="fr-FR" dirty="0"/>
              </a:p>
              <a:p>
                <a:pPr lvl="2"/>
                <a:r>
                  <a:rPr lang="fr-FR" dirty="0"/>
                  <a:t>Si besoin de normaliser l’intensité : </a:t>
                </a:r>
                <a14:m>
                  <m:oMath xmlns:m="http://schemas.openxmlformats.org/officeDocument/2006/math">
                    <m:acc>
                      <m:accPr>
                        <m:chr m:val="̅"/>
                        <m:ctrlPr>
                          <a:rPr lang="fr-FR" i="1" smtClean="0">
                            <a:latin typeface="Cambria Math" panose="02040503050406030204" pitchFamily="18" charset="0"/>
                          </a:rPr>
                        </m:ctrlPr>
                      </m:accPr>
                      <m:e>
                        <m:r>
                          <a:rPr lang="fr-FR" i="1">
                            <a:latin typeface="Cambria Math" panose="02040503050406030204" pitchFamily="18" charset="0"/>
                          </a:rPr>
                          <m:t>𝐼𝑛𝑡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e>
                        </m:d>
                      </m:e>
                    </m:acc>
                  </m:oMath>
                </a14:m>
                <a:r>
                  <a:rPr lang="fr-FR" dirty="0"/>
                  <a:t> = moyenne de l’intensité de l’image I1</a:t>
                </a:r>
              </a:p>
              <a:p>
                <a:pPr lvl="2"/>
                <a:endParaRPr lang="fr-FR" dirty="0"/>
              </a:p>
              <a:p>
                <a:pPr lvl="2"/>
                <a:endParaRPr lang="fr-FR" dirty="0"/>
              </a:p>
              <a:p>
                <a:pPr lvl="2"/>
                <a:endParaRPr lang="fr-FR" dirty="0"/>
              </a:p>
              <a:p>
                <a:pPr lvl="2"/>
                <a:endParaRPr lang="fr-FR" dirty="0"/>
              </a:p>
              <a:p>
                <a:pPr lvl="2"/>
                <a:endParaRPr lang="fr-FR" dirty="0"/>
              </a:p>
              <a:p>
                <a:pPr lvl="2"/>
                <a:endParaRPr lang="fr-FR" dirty="0"/>
              </a:p>
            </p:txBody>
          </p:sp>
        </mc:Choice>
        <mc:Fallback xmlns="">
          <p:sp>
            <p:nvSpPr>
              <p:cNvPr id="4" name="Espace réservé du contenu 3"/>
              <p:cNvSpPr>
                <a:spLocks noGrp="1" noRot="1" noChangeAspect="1" noMove="1" noResize="1" noEditPoints="1" noAdjustHandles="1" noChangeArrowheads="1" noChangeShapeType="1" noTextEdit="1"/>
              </p:cNvSpPr>
              <p:nvPr>
                <p:ph sz="quarter" idx="12"/>
              </p:nvPr>
            </p:nvSpPr>
            <p:spPr>
              <a:xfrm>
                <a:off x="457200" y="1016000"/>
                <a:ext cx="8686800" cy="5130800"/>
              </a:xfrm>
              <a:blipFill>
                <a:blip r:embed="rId2"/>
                <a:stretch>
                  <a:fillRect l="-421" t="-713" r="-2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6175663" y="445834"/>
                <a:ext cx="1535613" cy="3606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fr-FR" i="1">
                              <a:latin typeface="Cambria Math" panose="02040503050406030204" pitchFamily="18" charset="0"/>
                            </a:rPr>
                          </m:ctrlPr>
                        </m:funcPr>
                        <m:fName>
                          <m:limLow>
                            <m:limLowPr>
                              <m:ctrlPr>
                                <a:rPr lang="fr-FR" i="1">
                                  <a:latin typeface="Cambria Math" panose="02040503050406030204" pitchFamily="18" charset="0"/>
                                </a:rPr>
                              </m:ctrlPr>
                            </m:limLowPr>
                            <m:e>
                              <m:r>
                                <m:rPr>
                                  <m:sty m:val="p"/>
                                </m:rPr>
                                <a:rPr lang="fr-FR">
                                  <a:latin typeface="Cambria Math" panose="02040503050406030204" pitchFamily="18" charset="0"/>
                                </a:rPr>
                                <m:t>min</m:t>
                              </m:r>
                            </m:e>
                            <m:lim>
                              <m:r>
                                <a:rPr lang="fr-FR" i="1">
                                  <a:latin typeface="Cambria Math" panose="02040503050406030204" pitchFamily="18" charset="0"/>
                                </a:rPr>
                                <m:t>𝑡</m:t>
                              </m:r>
                              <m:r>
                                <a:rPr lang="fr-FR" i="1">
                                  <a:latin typeface="Cambria Math" panose="02040503050406030204" pitchFamily="18" charset="0"/>
                                  <a:ea typeface="Cambria Math" panose="02040503050406030204" pitchFamily="18" charset="0"/>
                                </a:rPr>
                                <m:t>𝜖</m:t>
                              </m:r>
                              <m:r>
                                <a:rPr lang="fr-FR" i="1">
                                  <a:latin typeface="Cambria Math" panose="02040503050406030204" pitchFamily="18" charset="0"/>
                                  <a:ea typeface="Cambria Math" panose="02040503050406030204" pitchFamily="18" charset="0"/>
                                </a:rPr>
                                <m:t>𝑇</m:t>
                              </m:r>
                            </m:lim>
                          </m:limLow>
                        </m:fName>
                        <m:e>
                          <m:r>
                            <a:rPr lang="fr-FR" i="1">
                              <a:latin typeface="Cambria Math" panose="02040503050406030204" pitchFamily="18" charset="0"/>
                            </a:rPr>
                            <m:t>𝑓</m:t>
                          </m:r>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r>
                            <a:rPr lang="fr-FR" i="1">
                              <a:latin typeface="Cambria Math" panose="02040503050406030204" pitchFamily="18" charset="0"/>
                            </a:rPr>
                            <m:t>,</m:t>
                          </m:r>
                          <m:r>
                            <a:rPr lang="fr-FR" i="1">
                              <a:latin typeface="Cambria Math" panose="02040503050406030204" pitchFamily="18" charset="0"/>
                            </a:rPr>
                            <m:t>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r>
                            <a:rPr lang="fr-FR" i="1">
                              <a:latin typeface="Cambria Math" panose="02040503050406030204" pitchFamily="18" charset="0"/>
                            </a:rPr>
                            <m:t>)</m:t>
                          </m:r>
                        </m:e>
                      </m:func>
                    </m:oMath>
                  </m:oMathPara>
                </a14:m>
                <a:endParaRPr lang="fr-FR" dirty="0">
                  <a:latin typeface="Calibri Light" panose="020F03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6175663" y="445834"/>
                <a:ext cx="1535613" cy="360612"/>
              </a:xfrm>
              <a:prstGeom prst="rect">
                <a:avLst/>
              </a:prstGeom>
              <a:blipFill>
                <a:blip r:embed="rId3"/>
                <a:stretch>
                  <a:fillRect l="-3175" r="-5159" b="-16949"/>
                </a:stretch>
              </a:blipFill>
            </p:spPr>
            <p:txBody>
              <a:bodyPr/>
              <a:lstStyle/>
              <a:p>
                <a:r>
                  <a:rPr lang="fr-FR">
                    <a:noFill/>
                  </a:rPr>
                  <a:t> </a:t>
                </a:r>
              </a:p>
            </p:txBody>
          </p:sp>
        </mc:Fallback>
      </mc:AlternateContent>
      <p:sp>
        <p:nvSpPr>
          <p:cNvPr id="6" name="Ellipse 5"/>
          <p:cNvSpPr/>
          <p:nvPr/>
        </p:nvSpPr>
        <p:spPr>
          <a:xfrm>
            <a:off x="6593032" y="403255"/>
            <a:ext cx="171450" cy="403191"/>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7" name="ZoneTexte 6"/>
              <p:cNvSpPr txBox="1"/>
              <p:nvPr/>
            </p:nvSpPr>
            <p:spPr>
              <a:xfrm>
                <a:off x="6593032" y="1699751"/>
                <a:ext cx="2151486" cy="756233"/>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𝑓</m:t>
                      </m:r>
                      <m:r>
                        <a:rPr lang="fr-FR" b="0" i="1" smtClean="0">
                          <a:latin typeface="Cambria Math" panose="02040503050406030204" pitchFamily="18" charset="0"/>
                        </a:rPr>
                        <m:t>= </m:t>
                      </m:r>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𝑛</m:t>
                          </m:r>
                        </m:sup>
                        <m:e>
                          <m:sSup>
                            <m:sSupPr>
                              <m:ctrlPr>
                                <a:rPr lang="fr-FR" b="0" i="1" smtClean="0">
                                  <a:latin typeface="Cambria Math" panose="02040503050406030204" pitchFamily="18" charset="0"/>
                                </a:rPr>
                              </m:ctrlPr>
                            </m:sSupPr>
                            <m:e>
                              <m:d>
                                <m:dPr>
                                  <m:begChr m:val="‖"/>
                                  <m:endChr m:val="‖"/>
                                  <m:ctrlPr>
                                    <a:rPr lang="fr-FR" b="0" i="1" smtClean="0">
                                      <a:latin typeface="Cambria Math" panose="02040503050406030204" pitchFamily="18" charset="0"/>
                                    </a:rPr>
                                  </m:ctrlPr>
                                </m:d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𝑝</m:t>
                                      </m:r>
                                    </m:e>
                                    <m:sub>
                                      <m:r>
                                        <a:rPr lang="fr-FR" b="0" i="1" smtClean="0">
                                          <a:latin typeface="Cambria Math" panose="02040503050406030204" pitchFamily="18" charset="0"/>
                                        </a:rPr>
                                        <m:t>𝑖</m:t>
                                      </m:r>
                                    </m:sub>
                                  </m:sSub>
                                  <m:r>
                                    <a:rPr lang="fr-FR" b="0" i="1" smtClean="0">
                                      <a:latin typeface="Cambria Math" panose="02040503050406030204" pitchFamily="18" charset="0"/>
                                    </a:rPr>
                                    <m:t>−</m:t>
                                  </m:r>
                                  <m:r>
                                    <a:rPr lang="fr-FR" b="0" i="1" smtClean="0">
                                      <a:latin typeface="Cambria Math" panose="02040503050406030204" pitchFamily="18" charset="0"/>
                                    </a:rPr>
                                    <m:t>𝑡</m:t>
                                  </m:r>
                                  <m:d>
                                    <m:dPr>
                                      <m:ctrlPr>
                                        <a:rPr lang="fr-FR" b="0" i="1" smtClean="0">
                                          <a:latin typeface="Cambria Math" panose="02040503050406030204" pitchFamily="18" charset="0"/>
                                        </a:rPr>
                                      </m:ctrlPr>
                                    </m:d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𝑞</m:t>
                                          </m:r>
                                        </m:e>
                                        <m:sub>
                                          <m:r>
                                            <a:rPr lang="fr-FR" b="0" i="1" smtClean="0">
                                              <a:latin typeface="Cambria Math" panose="02040503050406030204" pitchFamily="18" charset="0"/>
                                            </a:rPr>
                                            <m:t>𝑖</m:t>
                                          </m:r>
                                        </m:sub>
                                      </m:sSub>
                                    </m:e>
                                  </m:d>
                                </m:e>
                              </m:d>
                            </m:e>
                            <m:sup>
                              <m:r>
                                <a:rPr lang="fr-FR" b="0" i="1" smtClean="0">
                                  <a:latin typeface="Cambria Math" panose="02040503050406030204" pitchFamily="18" charset="0"/>
                                </a:rPr>
                                <m:t>2</m:t>
                              </m:r>
                            </m:sup>
                          </m:sSup>
                        </m:e>
                      </m:nary>
                    </m:oMath>
                  </m:oMathPara>
                </a14:m>
                <a:endParaRPr lang="fr-FR" dirty="0">
                  <a:latin typeface="Calibri Light" panose="020F03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6593032" y="1699751"/>
                <a:ext cx="2151486" cy="756233"/>
              </a:xfrm>
              <a:prstGeom prst="rect">
                <a:avLst/>
              </a:prstGeom>
              <a:blipFill>
                <a:blip r:embed="rId4"/>
                <a:stretch>
                  <a:fillRect/>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2551979" y="4064299"/>
                <a:ext cx="3623684" cy="778931"/>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𝑓</m:t>
                      </m:r>
                      <m:r>
                        <a:rPr lang="fr-FR" b="0" i="1" smtClean="0">
                          <a:latin typeface="Cambria Math" panose="02040503050406030204" pitchFamily="18" charset="0"/>
                        </a:rPr>
                        <m:t>= </m:t>
                      </m:r>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𝑁</m:t>
                          </m:r>
                        </m:sup>
                        <m:e>
                          <m:sSup>
                            <m:sSupPr>
                              <m:ctrlPr>
                                <a:rPr lang="fr-FR" b="0" i="1" smtClean="0">
                                  <a:latin typeface="Cambria Math" panose="02040503050406030204" pitchFamily="18" charset="0"/>
                                </a:rPr>
                              </m:ctrlPr>
                            </m:sSupPr>
                            <m:e>
                              <m:d>
                                <m:dPr>
                                  <m:ctrlPr>
                                    <a:rPr lang="fr-FR" b="0" i="1" smtClean="0">
                                      <a:latin typeface="Cambria Math" panose="02040503050406030204" pitchFamily="18" charset="0"/>
                                    </a:rPr>
                                  </m:ctrlPr>
                                </m:dPr>
                                <m:e>
                                  <m:r>
                                    <a:rPr lang="fr-FR" b="0" i="1" smtClean="0">
                                      <a:latin typeface="Cambria Math" panose="02040503050406030204" pitchFamily="18" charset="0"/>
                                    </a:rPr>
                                    <m:t>𝐼𝑛𝑡</m:t>
                                  </m:r>
                                  <m:d>
                                    <m:dPr>
                                      <m:ctrlPr>
                                        <a:rPr lang="fr-FR" b="0" i="1" smtClean="0">
                                          <a:latin typeface="Cambria Math" panose="02040503050406030204" pitchFamily="18" charset="0"/>
                                        </a:rPr>
                                      </m:ctrlPr>
                                    </m:dPr>
                                    <m:e>
                                      <m:r>
                                        <a:rPr lang="fr-FR" b="0" i="1" smtClean="0">
                                          <a:latin typeface="Cambria Math" panose="02040503050406030204" pitchFamily="18" charset="0"/>
                                        </a:rPr>
                                        <m:t>𝑖</m:t>
                                      </m:r>
                                      <m:r>
                                        <a:rPr lang="fr-FR" b="0" i="1" smtClean="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𝐼</m:t>
                                          </m:r>
                                        </m:e>
                                        <m:sub>
                                          <m:r>
                                            <a:rPr lang="fr-FR" b="0" i="1" smtClean="0">
                                              <a:latin typeface="Cambria Math" panose="02040503050406030204" pitchFamily="18" charset="0"/>
                                            </a:rPr>
                                            <m:t>1</m:t>
                                          </m:r>
                                        </m:sub>
                                      </m:sSub>
                                    </m:e>
                                  </m:d>
                                  <m:r>
                                    <a:rPr lang="fr-FR" b="0" i="1" smtClean="0">
                                      <a:latin typeface="Cambria Math" panose="02040503050406030204" pitchFamily="18" charset="0"/>
                                    </a:rPr>
                                    <m:t>−</m:t>
                                  </m:r>
                                  <m:r>
                                    <a:rPr lang="fr-FR" b="0" i="1" smtClean="0">
                                      <a:latin typeface="Cambria Math" panose="02040503050406030204" pitchFamily="18" charset="0"/>
                                    </a:rPr>
                                    <m:t>𝐼𝑛𝑡</m:t>
                                  </m:r>
                                  <m:d>
                                    <m:dPr>
                                      <m:ctrlPr>
                                        <a:rPr lang="fr-FR" b="0" i="1" smtClean="0">
                                          <a:latin typeface="Cambria Math" panose="02040503050406030204" pitchFamily="18" charset="0"/>
                                        </a:rPr>
                                      </m:ctrlPr>
                                    </m:dPr>
                                    <m:e>
                                      <m:r>
                                        <a:rPr lang="fr-FR" b="0" i="1" smtClean="0">
                                          <a:latin typeface="Cambria Math" panose="02040503050406030204" pitchFamily="18" charset="0"/>
                                        </a:rPr>
                                        <m:t>𝑖</m:t>
                                      </m:r>
                                      <m:r>
                                        <a:rPr lang="fr-FR" b="0" i="1" smtClean="0">
                                          <a:latin typeface="Cambria Math" panose="02040503050406030204" pitchFamily="18" charset="0"/>
                                        </a:rPr>
                                        <m:t>,</m:t>
                                      </m:r>
                                      <m:r>
                                        <a:rPr lang="fr-FR" b="0" i="1" smtClean="0">
                                          <a:latin typeface="Cambria Math" panose="02040503050406030204" pitchFamily="18" charset="0"/>
                                        </a:rPr>
                                        <m:t>𝑡</m:t>
                                      </m:r>
                                      <m:d>
                                        <m:dPr>
                                          <m:ctrlPr>
                                            <a:rPr lang="fr-FR" b="0" i="1" smtClean="0">
                                              <a:latin typeface="Cambria Math" panose="02040503050406030204" pitchFamily="18" charset="0"/>
                                            </a:rPr>
                                          </m:ctrlPr>
                                        </m:d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𝐼</m:t>
                                              </m:r>
                                            </m:e>
                                            <m:sub>
                                              <m:r>
                                                <a:rPr lang="fr-FR" b="0" i="1" smtClean="0">
                                                  <a:latin typeface="Cambria Math" panose="02040503050406030204" pitchFamily="18" charset="0"/>
                                                </a:rPr>
                                                <m:t>2</m:t>
                                              </m:r>
                                            </m:sub>
                                          </m:sSub>
                                        </m:e>
                                      </m:d>
                                    </m:e>
                                  </m:d>
                                </m:e>
                              </m:d>
                            </m:e>
                            <m:sup>
                              <m:r>
                                <a:rPr lang="fr-FR" b="0" i="1" smtClean="0">
                                  <a:latin typeface="Cambria Math" panose="02040503050406030204" pitchFamily="18" charset="0"/>
                                </a:rPr>
                                <m:t>2</m:t>
                              </m:r>
                            </m:sup>
                          </m:sSup>
                        </m:e>
                      </m:nary>
                    </m:oMath>
                  </m:oMathPara>
                </a14:m>
                <a:endParaRPr lang="fr-FR" dirty="0">
                  <a:latin typeface="Calibri Light" panose="020F03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2551979" y="4064299"/>
                <a:ext cx="3623684" cy="778931"/>
              </a:xfrm>
              <a:prstGeom prst="rect">
                <a:avLst/>
              </a:prstGeom>
              <a:blipFill>
                <a:blip r:embed="rId5"/>
                <a:stretch>
                  <a:fillRect/>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2354817" y="5447595"/>
                <a:ext cx="4323940" cy="946413"/>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𝑓</m:t>
                      </m:r>
                      <m:r>
                        <a:rPr lang="fr-FR" b="0" i="1" smtClean="0">
                          <a:latin typeface="Cambria Math" panose="02040503050406030204" pitchFamily="18" charset="0"/>
                        </a:rPr>
                        <m:t>= </m:t>
                      </m:r>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𝑁</m:t>
                          </m:r>
                        </m:sup>
                        <m:e>
                          <m:sSup>
                            <m:sSupPr>
                              <m:ctrlPr>
                                <a:rPr lang="fr-FR" b="0" i="1" smtClean="0">
                                  <a:latin typeface="Cambria Math" panose="02040503050406030204" pitchFamily="18" charset="0"/>
                                </a:rPr>
                              </m:ctrlPr>
                            </m:sSupPr>
                            <m:e>
                              <m:d>
                                <m:dPr>
                                  <m:ctrlPr>
                                    <a:rPr lang="fr-FR" b="0" i="1" smtClean="0">
                                      <a:latin typeface="Cambria Math" panose="02040503050406030204" pitchFamily="18" charset="0"/>
                                    </a:rPr>
                                  </m:ctrlPr>
                                </m:dPr>
                                <m:e>
                                  <m:f>
                                    <m:fPr>
                                      <m:ctrlPr>
                                        <a:rPr lang="fr-FR" b="0" i="1" smtClean="0">
                                          <a:latin typeface="Cambria Math" panose="02040503050406030204" pitchFamily="18" charset="0"/>
                                        </a:rPr>
                                      </m:ctrlPr>
                                    </m:fPr>
                                    <m:num>
                                      <m:acc>
                                        <m:accPr>
                                          <m:chr m:val="̅"/>
                                          <m:ctrlPr>
                                            <a:rPr lang="fr-FR" b="0" i="1" smtClean="0">
                                              <a:latin typeface="Cambria Math" panose="02040503050406030204" pitchFamily="18" charset="0"/>
                                            </a:rPr>
                                          </m:ctrlPr>
                                        </m:accPr>
                                        <m:e>
                                          <m:r>
                                            <a:rPr lang="fr-FR" i="1">
                                              <a:latin typeface="Cambria Math" panose="02040503050406030204" pitchFamily="18" charset="0"/>
                                            </a:rPr>
                                            <m:t>𝐼𝑛𝑡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b="0" i="1" smtClean="0">
                                                      <a:latin typeface="Cambria Math" panose="02040503050406030204" pitchFamily="18" charset="0"/>
                                                    </a:rPr>
                                                    <m:t>2</m:t>
                                                  </m:r>
                                                </m:sub>
                                              </m:sSub>
                                            </m:e>
                                          </m:d>
                                        </m:e>
                                      </m:acc>
                                    </m:num>
                                    <m:den>
                                      <m:acc>
                                        <m:accPr>
                                          <m:chr m:val="̅"/>
                                          <m:ctrlPr>
                                            <a:rPr lang="fr-FR" b="0" i="1" smtClean="0">
                                              <a:latin typeface="Cambria Math" panose="02040503050406030204" pitchFamily="18" charset="0"/>
                                            </a:rPr>
                                          </m:ctrlPr>
                                        </m:accPr>
                                        <m:e>
                                          <m:r>
                                            <a:rPr lang="fr-FR" i="1">
                                              <a:latin typeface="Cambria Math" panose="02040503050406030204" pitchFamily="18" charset="0"/>
                                            </a:rPr>
                                            <m:t>𝐼𝑛𝑡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b="0" i="1" smtClean="0">
                                                      <a:latin typeface="Cambria Math" panose="02040503050406030204" pitchFamily="18" charset="0"/>
                                                    </a:rPr>
                                                    <m:t>1</m:t>
                                                  </m:r>
                                                </m:sub>
                                              </m:sSub>
                                            </m:e>
                                          </m:d>
                                        </m:e>
                                      </m:acc>
                                    </m:den>
                                  </m:f>
                                  <m:r>
                                    <a:rPr lang="fr-FR" b="0" i="1" smtClean="0">
                                      <a:latin typeface="Cambria Math" panose="02040503050406030204" pitchFamily="18" charset="0"/>
                                    </a:rPr>
                                    <m:t>𝐼𝑛𝑡</m:t>
                                  </m:r>
                                  <m:d>
                                    <m:dPr>
                                      <m:ctrlPr>
                                        <a:rPr lang="fr-FR" b="0" i="1" smtClean="0">
                                          <a:latin typeface="Cambria Math" panose="02040503050406030204" pitchFamily="18" charset="0"/>
                                        </a:rPr>
                                      </m:ctrlPr>
                                    </m:dPr>
                                    <m:e>
                                      <m:r>
                                        <a:rPr lang="fr-FR" b="0" i="1" smtClean="0">
                                          <a:latin typeface="Cambria Math" panose="02040503050406030204" pitchFamily="18" charset="0"/>
                                        </a:rPr>
                                        <m:t>𝑖</m:t>
                                      </m:r>
                                      <m:r>
                                        <a:rPr lang="fr-FR" b="0" i="1" smtClean="0">
                                          <a:latin typeface="Cambria Math" panose="02040503050406030204" pitchFamily="18" charset="0"/>
                                        </a:rPr>
                                        <m:t>,</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𝐼</m:t>
                                          </m:r>
                                        </m:e>
                                        <m:sub>
                                          <m:r>
                                            <a:rPr lang="fr-FR" b="0" i="1" smtClean="0">
                                              <a:latin typeface="Cambria Math" panose="02040503050406030204" pitchFamily="18" charset="0"/>
                                            </a:rPr>
                                            <m:t>1</m:t>
                                          </m:r>
                                        </m:sub>
                                      </m:sSub>
                                    </m:e>
                                  </m:d>
                                  <m:r>
                                    <a:rPr lang="fr-FR" b="0" i="1" smtClean="0">
                                      <a:latin typeface="Cambria Math" panose="02040503050406030204" pitchFamily="18" charset="0"/>
                                    </a:rPr>
                                    <m:t>−</m:t>
                                  </m:r>
                                  <m:r>
                                    <a:rPr lang="fr-FR" b="0" i="1" smtClean="0">
                                      <a:latin typeface="Cambria Math" panose="02040503050406030204" pitchFamily="18" charset="0"/>
                                    </a:rPr>
                                    <m:t>𝐼𝑛𝑡</m:t>
                                  </m:r>
                                  <m:d>
                                    <m:dPr>
                                      <m:ctrlPr>
                                        <a:rPr lang="fr-FR" b="0" i="1" smtClean="0">
                                          <a:latin typeface="Cambria Math" panose="02040503050406030204" pitchFamily="18" charset="0"/>
                                        </a:rPr>
                                      </m:ctrlPr>
                                    </m:dPr>
                                    <m:e>
                                      <m:r>
                                        <a:rPr lang="fr-FR" b="0" i="1" smtClean="0">
                                          <a:latin typeface="Cambria Math" panose="02040503050406030204" pitchFamily="18" charset="0"/>
                                        </a:rPr>
                                        <m:t>𝑖</m:t>
                                      </m:r>
                                      <m:r>
                                        <a:rPr lang="fr-FR" b="0" i="1" smtClean="0">
                                          <a:latin typeface="Cambria Math" panose="02040503050406030204" pitchFamily="18" charset="0"/>
                                        </a:rPr>
                                        <m:t>,</m:t>
                                      </m:r>
                                      <m:r>
                                        <a:rPr lang="fr-FR" b="0" i="1" smtClean="0">
                                          <a:latin typeface="Cambria Math" panose="02040503050406030204" pitchFamily="18" charset="0"/>
                                        </a:rPr>
                                        <m:t>𝑡</m:t>
                                      </m:r>
                                      <m:d>
                                        <m:dPr>
                                          <m:ctrlPr>
                                            <a:rPr lang="fr-FR" b="0" i="1" smtClean="0">
                                              <a:latin typeface="Cambria Math" panose="02040503050406030204" pitchFamily="18" charset="0"/>
                                            </a:rPr>
                                          </m:ctrlPr>
                                        </m:dPr>
                                        <m:e>
                                          <m:sSub>
                                            <m:sSubPr>
                                              <m:ctrlPr>
                                                <a:rPr lang="fr-FR" b="0" i="1" smtClean="0">
                                                  <a:latin typeface="Cambria Math" panose="02040503050406030204" pitchFamily="18" charset="0"/>
                                                </a:rPr>
                                              </m:ctrlPr>
                                            </m:sSubPr>
                                            <m:e>
                                              <m:r>
                                                <a:rPr lang="fr-FR" b="0" i="1" smtClean="0">
                                                  <a:latin typeface="Cambria Math" panose="02040503050406030204" pitchFamily="18" charset="0"/>
                                                </a:rPr>
                                                <m:t>𝐼</m:t>
                                              </m:r>
                                            </m:e>
                                            <m:sub>
                                              <m:r>
                                                <a:rPr lang="fr-FR" b="0" i="1" smtClean="0">
                                                  <a:latin typeface="Cambria Math" panose="02040503050406030204" pitchFamily="18" charset="0"/>
                                                </a:rPr>
                                                <m:t>2</m:t>
                                              </m:r>
                                            </m:sub>
                                          </m:sSub>
                                        </m:e>
                                      </m:d>
                                    </m:e>
                                  </m:d>
                                </m:e>
                              </m:d>
                            </m:e>
                            <m:sup>
                              <m:r>
                                <a:rPr lang="fr-FR" b="0" i="1" smtClean="0">
                                  <a:latin typeface="Cambria Math" panose="02040503050406030204" pitchFamily="18" charset="0"/>
                                </a:rPr>
                                <m:t>2</m:t>
                              </m:r>
                            </m:sup>
                          </m:sSup>
                        </m:e>
                      </m:nary>
                    </m:oMath>
                  </m:oMathPara>
                </a14:m>
                <a:endParaRPr lang="fr-FR" dirty="0">
                  <a:latin typeface="Calibri Light" panose="020F03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2354817" y="5447595"/>
                <a:ext cx="4323940" cy="946413"/>
              </a:xfrm>
              <a:prstGeom prst="rect">
                <a:avLst/>
              </a:prstGeom>
              <a:blipFill>
                <a:blip r:embed="rId6"/>
                <a:stretch>
                  <a:fillRect/>
                </a:stretch>
              </a:blipFill>
              <a:ln>
                <a:noFill/>
              </a:ln>
            </p:spPr>
            <p:txBody>
              <a:bodyPr/>
              <a:lstStyle/>
              <a:p>
                <a:r>
                  <a:rPr lang="fr-FR">
                    <a:noFill/>
                  </a:rPr>
                  <a:t> </a:t>
                </a:r>
              </a:p>
            </p:txBody>
          </p:sp>
        </mc:Fallback>
      </mc:AlternateContent>
    </p:spTree>
    <p:extLst>
      <p:ext uri="{BB962C8B-B14F-4D97-AF65-F5344CB8AC3E}">
        <p14:creationId xmlns:p14="http://schemas.microsoft.com/office/powerpoint/2010/main" val="39656914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52</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4446396" cy="5130800"/>
          </a:xfrm>
        </p:spPr>
        <p:txBody>
          <a:bodyPr/>
          <a:lstStyle/>
          <a:p>
            <a:r>
              <a:rPr lang="fr-FR" u="sng" dirty="0"/>
              <a:t>Critère de similarité</a:t>
            </a:r>
            <a:r>
              <a:rPr lang="fr-FR" dirty="0"/>
              <a:t> : il en existe bien d’autres, notamment dans le cas du recalage </a:t>
            </a:r>
            <a:r>
              <a:rPr lang="fr-FR" dirty="0" err="1"/>
              <a:t>multi-modal</a:t>
            </a:r>
            <a:r>
              <a:rPr lang="fr-FR" dirty="0"/>
              <a:t> (images issues de deux dispositifs d’imagerie différents)</a:t>
            </a:r>
          </a:p>
          <a:p>
            <a:endParaRPr lang="fr-FR" dirty="0"/>
          </a:p>
        </p:txBody>
      </p:sp>
      <p:pic>
        <p:nvPicPr>
          <p:cNvPr id="6" name="Image 5"/>
          <p:cNvPicPr>
            <a:picLocks noChangeAspect="1"/>
          </p:cNvPicPr>
          <p:nvPr/>
        </p:nvPicPr>
        <p:blipFill>
          <a:blip r:embed="rId2"/>
          <a:stretch>
            <a:fillRect/>
          </a:stretch>
        </p:blipFill>
        <p:spPr>
          <a:xfrm>
            <a:off x="5446207" y="144883"/>
            <a:ext cx="3456777" cy="6521869"/>
          </a:xfrm>
          <a:prstGeom prst="rect">
            <a:avLst/>
          </a:prstGeom>
        </p:spPr>
      </p:pic>
      <p:pic>
        <p:nvPicPr>
          <p:cNvPr id="7" name="Image 6"/>
          <p:cNvPicPr>
            <a:picLocks noChangeAspect="1"/>
          </p:cNvPicPr>
          <p:nvPr/>
        </p:nvPicPr>
        <p:blipFill>
          <a:blip r:embed="rId3"/>
          <a:stretch>
            <a:fillRect/>
          </a:stretch>
        </p:blipFill>
        <p:spPr>
          <a:xfrm>
            <a:off x="2563023" y="2291495"/>
            <a:ext cx="2750701" cy="4429984"/>
          </a:xfrm>
          <a:prstGeom prst="rect">
            <a:avLst/>
          </a:prstGeom>
        </p:spPr>
      </p:pic>
      <p:sp>
        <p:nvSpPr>
          <p:cNvPr id="8" name="ZoneTexte 7"/>
          <p:cNvSpPr txBox="1"/>
          <p:nvPr/>
        </p:nvSpPr>
        <p:spPr>
          <a:xfrm>
            <a:off x="171515" y="4853354"/>
            <a:ext cx="2391508" cy="230832"/>
          </a:xfrm>
          <a:prstGeom prst="rect">
            <a:avLst/>
          </a:prstGeom>
          <a:noFill/>
        </p:spPr>
        <p:txBody>
          <a:bodyPr wrap="square" rtlCol="0">
            <a:spAutoFit/>
          </a:bodyPr>
          <a:lstStyle/>
          <a:p>
            <a:pPr algn="r"/>
            <a:r>
              <a:rPr lang="fr-FR" sz="900" i="1" dirty="0">
                <a:latin typeface="Calibri Light" panose="020F0302020204030204" pitchFamily="34" charset="0"/>
              </a:rPr>
              <a:t>Thèse David </a:t>
            </a:r>
            <a:r>
              <a:rPr lang="fr-FR" sz="900" i="1" dirty="0" err="1">
                <a:latin typeface="Calibri Light" panose="020F0302020204030204" pitchFamily="34" charset="0"/>
              </a:rPr>
              <a:t>Sarrut</a:t>
            </a:r>
            <a:endParaRPr lang="fr-FR" sz="900" i="1" dirty="0">
              <a:latin typeface="Calibri Light" panose="020F0302020204030204" pitchFamily="34" charset="0"/>
            </a:endParaRPr>
          </a:p>
        </p:txBody>
      </p:sp>
    </p:spTree>
    <p:extLst>
      <p:ext uri="{BB962C8B-B14F-4D97-AF65-F5344CB8AC3E}">
        <p14:creationId xmlns:p14="http://schemas.microsoft.com/office/powerpoint/2010/main" val="1797376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53</a:t>
            </a:fld>
            <a:endParaRPr lang="fr-FR">
              <a:solidFill>
                <a:prstClr val="black">
                  <a:tint val="75000"/>
                </a:prstClr>
              </a:solidFill>
            </a:endParaRPr>
          </a:p>
        </p:txBody>
      </p:sp>
      <mc:AlternateContent xmlns:mc="http://schemas.openxmlformats.org/markup-compatibility/2006" xmlns:a14="http://schemas.microsoft.com/office/drawing/2010/main">
        <mc:Choice Requires="a14">
          <p:sp>
            <p:nvSpPr>
              <p:cNvPr id="4" name="Espace réservé du contenu 3"/>
              <p:cNvSpPr>
                <a:spLocks noGrp="1"/>
              </p:cNvSpPr>
              <p:nvPr>
                <p:ph sz="quarter" idx="12"/>
              </p:nvPr>
            </p:nvSpPr>
            <p:spPr>
              <a:xfrm>
                <a:off x="457199" y="1016000"/>
                <a:ext cx="8425544" cy="5130800"/>
              </a:xfrm>
            </p:spPr>
            <p:txBody>
              <a:bodyPr>
                <a:normAutofit lnSpcReduction="10000"/>
              </a:bodyPr>
              <a:lstStyle/>
              <a:p>
                <a:r>
                  <a:rPr lang="fr-FR" u="sng" dirty="0"/>
                  <a:t>Méthode d’optimisation</a:t>
                </a:r>
                <a:r>
                  <a:rPr lang="fr-FR" dirty="0"/>
                  <a:t> :</a:t>
                </a:r>
              </a:p>
              <a:p>
                <a:pPr lvl="1"/>
                <a:r>
                  <a:rPr lang="fr-FR" dirty="0"/>
                  <a:t>Algorithmes classiques : gradient, gradient conjugué, Newton-</a:t>
                </a:r>
                <a:r>
                  <a:rPr lang="fr-FR" dirty="0" err="1"/>
                  <a:t>Raphson</a:t>
                </a:r>
                <a:r>
                  <a:rPr lang="fr-FR" dirty="0"/>
                  <a:t>, </a:t>
                </a:r>
                <a:r>
                  <a:rPr lang="fr-FR" dirty="0" err="1"/>
                  <a:t>Levenberg-Marquardt</a:t>
                </a:r>
                <a:r>
                  <a:rPr lang="fr-FR" dirty="0"/>
                  <a:t>, etc.</a:t>
                </a:r>
              </a:p>
              <a:p>
                <a:pPr lvl="1"/>
                <a:r>
                  <a:rPr lang="fr-FR" dirty="0"/>
                  <a:t>Algorithme de </a:t>
                </a:r>
                <a:r>
                  <a:rPr lang="fr-FR" dirty="0" err="1"/>
                  <a:t>Levenberg-Marquardt</a:t>
                </a:r>
                <a:r>
                  <a:rPr lang="fr-FR" dirty="0"/>
                  <a:t> : on cherche à minimiser </a:t>
                </a:r>
                <a14:m>
                  <m:oMath xmlns:m="http://schemas.openxmlformats.org/officeDocument/2006/math">
                    <m:r>
                      <a:rPr lang="fr-FR" b="0" i="0" smtClean="0">
                        <a:latin typeface="Cambria Math" panose="02040503050406030204" pitchFamily="18" charset="0"/>
                      </a:rPr>
                      <m:t>:</m:t>
                    </m:r>
                  </m:oMath>
                </a14:m>
                <a:endParaRPr lang="fr-FR" b="0" i="0" dirty="0">
                  <a:latin typeface="Cambria Math" panose="02040503050406030204" pitchFamily="18" charset="0"/>
                </a:endParaRPr>
              </a:p>
              <a:p>
                <a:pPr marL="271463" lvl="1" indent="0">
                  <a:buNone/>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𝑓</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r>
                            <a:rPr lang="fr-FR" i="1">
                              <a:latin typeface="Cambria Math" panose="02040503050406030204" pitchFamily="18" charset="0"/>
                            </a:rPr>
                            <m:t>,</m:t>
                          </m:r>
                          <m:r>
                            <a:rPr lang="fr-FR" i="1">
                              <a:latin typeface="Cambria Math" panose="02040503050406030204" pitchFamily="18" charset="0"/>
                            </a:rPr>
                            <m:t>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e>
                      </m:d>
                      <m:r>
                        <a:rPr lang="fr-FR" b="0" i="1" smtClean="0">
                          <a:latin typeface="Cambria Math" panose="02040503050406030204" pitchFamily="18" charset="0"/>
                        </a:rPr>
                        <m:t>=</m:t>
                      </m:r>
                      <m:nary>
                        <m:naryPr>
                          <m:chr m:val="∑"/>
                          <m:ctrlPr>
                            <a:rPr lang="fr-FR" b="0"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𝑁</m:t>
                          </m:r>
                        </m:sup>
                        <m:e>
                          <m:sSup>
                            <m:sSupPr>
                              <m:ctrlPr>
                                <a:rPr lang="fr-FR" i="1">
                                  <a:latin typeface="Cambria Math" panose="02040503050406030204" pitchFamily="18" charset="0"/>
                                </a:rPr>
                              </m:ctrlPr>
                            </m:sSupPr>
                            <m:e>
                              <m:d>
                                <m:dPr>
                                  <m:begChr m:val="["/>
                                  <m:endChr m:val="]"/>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𝑖</m:t>
                                      </m:r>
                                    </m:e>
                                  </m:d>
                                  <m:r>
                                    <a:rPr lang="fr-FR" i="1">
                                      <a:latin typeface="Cambria Math" panose="02040503050406030204" pitchFamily="18" charset="0"/>
                                    </a:rPr>
                                    <m:t>−</m:t>
                                  </m:r>
                                  <m:r>
                                    <a:rPr lang="fr-FR" i="1">
                                      <a:latin typeface="Cambria Math" panose="02040503050406030204" pitchFamily="18" charset="0"/>
                                    </a:rPr>
                                    <m:t>𝑡</m:t>
                                  </m:r>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𝑖</m:t>
                                      </m:r>
                                    </m:e>
                                  </m:d>
                                  <m:r>
                                    <a:rPr lang="fr-FR" i="1">
                                      <a:latin typeface="Cambria Math" panose="02040503050406030204" pitchFamily="18" charset="0"/>
                                    </a:rPr>
                                    <m:t>)</m:t>
                                  </m:r>
                                </m:e>
                              </m:d>
                            </m:e>
                            <m:sup>
                              <m:r>
                                <a:rPr lang="fr-FR" i="1">
                                  <a:latin typeface="Cambria Math" panose="02040503050406030204" pitchFamily="18" charset="0"/>
                                </a:rPr>
                                <m:t>2</m:t>
                              </m:r>
                            </m:sup>
                          </m:sSup>
                        </m:e>
                      </m:nary>
                    </m:oMath>
                  </m:oMathPara>
                </a14:m>
                <a:endParaRPr lang="fr-FR" dirty="0"/>
              </a:p>
              <a:p>
                <a:pPr lvl="2"/>
                <a:r>
                  <a:rPr lang="fr-FR" dirty="0"/>
                  <a:t>Postuler la forme de la fonction </a:t>
                </a:r>
                <a14:m>
                  <m:oMath xmlns:m="http://schemas.openxmlformats.org/officeDocument/2006/math">
                    <m:r>
                      <a:rPr lang="fr-FR" b="0" i="1" dirty="0" smtClean="0">
                        <a:latin typeface="Cambria Math" panose="02040503050406030204" pitchFamily="18" charset="0"/>
                      </a:rPr>
                      <m:t>𝑡</m:t>
                    </m:r>
                  </m:oMath>
                </a14:m>
                <a:r>
                  <a:rPr lang="fr-FR" dirty="0"/>
                  <a:t> et les paramètres associés : </a:t>
                </a:r>
              </a:p>
              <a:p>
                <a:pPr marL="627063" lvl="2" indent="0">
                  <a:buNone/>
                </a:pPr>
                <a:r>
                  <a:rPr lang="fr-FR" dirty="0"/>
                  <a:t>		exemple : </a:t>
                </a:r>
                <a14:m>
                  <m:oMath xmlns:m="http://schemas.openxmlformats.org/officeDocument/2006/math">
                    <m:r>
                      <m:rPr>
                        <m:sty m:val="p"/>
                      </m:rPr>
                      <a:rPr lang="fr-FR" b="0" i="0" smtClean="0">
                        <a:latin typeface="Cambria Math" panose="02040503050406030204" pitchFamily="18" charset="0"/>
                      </a:rPr>
                      <m:t>t</m:t>
                    </m:r>
                    <m:r>
                      <a:rPr lang="fr-FR" b="0" i="1" smtClean="0">
                        <a:latin typeface="Cambria Math" panose="02040503050406030204" pitchFamily="18" charset="0"/>
                      </a:rPr>
                      <m:t>=</m:t>
                    </m:r>
                    <m:r>
                      <a:rPr lang="fr-FR" b="0" i="1" smtClean="0">
                        <a:latin typeface="Cambria Math" panose="02040503050406030204" pitchFamily="18" charset="0"/>
                      </a:rPr>
                      <m:t>𝑎𝑥</m:t>
                    </m:r>
                    <m:r>
                      <a:rPr lang="fr-FR" b="0" i="1" smtClean="0">
                        <a:latin typeface="Cambria Math" panose="02040503050406030204" pitchFamily="18" charset="0"/>
                      </a:rPr>
                      <m:t>+</m:t>
                    </m:r>
                    <m:r>
                      <a:rPr lang="fr-FR" b="0" i="1" smtClean="0">
                        <a:latin typeface="Cambria Math" panose="02040503050406030204" pitchFamily="18" charset="0"/>
                      </a:rPr>
                      <m:t>𝑏𝑦</m:t>
                    </m:r>
                  </m:oMath>
                </a14:m>
                <a:r>
                  <a:rPr lang="fr-FR" dirty="0"/>
                  <a:t>, paramètres : </a:t>
                </a:r>
                <a14:m>
                  <m:oMath xmlns:m="http://schemas.openxmlformats.org/officeDocument/2006/math">
                    <m:r>
                      <a:rPr lang="fr-FR" b="1" i="1" smtClean="0">
                        <a:latin typeface="Cambria Math" panose="02040503050406030204" pitchFamily="18" charset="0"/>
                      </a:rPr>
                      <m:t>𝒑</m:t>
                    </m:r>
                    <m:r>
                      <a:rPr lang="fr-FR" b="0" i="1" smtClean="0">
                        <a:latin typeface="Cambria Math" panose="02040503050406030204" pitchFamily="18" charset="0"/>
                      </a:rPr>
                      <m:t>=[</m:t>
                    </m:r>
                    <m:r>
                      <a:rPr lang="fr-FR" b="0" i="1" smtClean="0">
                        <a:latin typeface="Cambria Math" panose="02040503050406030204" pitchFamily="18" charset="0"/>
                      </a:rPr>
                      <m:t>𝑎</m:t>
                    </m:r>
                    <m:r>
                      <a:rPr lang="fr-FR" b="0" i="1" smtClean="0">
                        <a:latin typeface="Cambria Math" panose="02040503050406030204" pitchFamily="18" charset="0"/>
                      </a:rPr>
                      <m:t>,</m:t>
                    </m:r>
                    <m:r>
                      <a:rPr lang="fr-FR" b="0" i="1" smtClean="0">
                        <a:latin typeface="Cambria Math" panose="02040503050406030204" pitchFamily="18" charset="0"/>
                      </a:rPr>
                      <m:t>𝑏</m:t>
                    </m:r>
                    <m:r>
                      <a:rPr lang="fr-FR" b="0" i="1" smtClean="0">
                        <a:latin typeface="Cambria Math" panose="02040503050406030204" pitchFamily="18" charset="0"/>
                      </a:rPr>
                      <m:t>]</m:t>
                    </m:r>
                  </m:oMath>
                </a14:m>
                <a:r>
                  <a:rPr lang="fr-FR" dirty="0"/>
                  <a:t> à déterminer</a:t>
                </a:r>
              </a:p>
              <a:p>
                <a:pPr lvl="2"/>
                <a:r>
                  <a:rPr lang="fr-FR" dirty="0"/>
                  <a:t>Initialiser les paramètres : </a:t>
                </a:r>
                <a14:m>
                  <m:oMath xmlns:m="http://schemas.openxmlformats.org/officeDocument/2006/math">
                    <m:r>
                      <a:rPr lang="fr-FR" b="1" i="1" smtClean="0">
                        <a:latin typeface="Cambria Math" panose="02040503050406030204" pitchFamily="18" charset="0"/>
                      </a:rPr>
                      <m:t>𝒑</m:t>
                    </m:r>
                    <m:r>
                      <a:rPr lang="fr-FR" i="1">
                        <a:latin typeface="Cambria Math" panose="02040503050406030204" pitchFamily="18" charset="0"/>
                      </a:rPr>
                      <m:t>=[</m:t>
                    </m:r>
                    <m:sSub>
                      <m:sSubPr>
                        <m:ctrlPr>
                          <a:rPr lang="fr-FR" b="0" i="1" smtClean="0">
                            <a:latin typeface="Cambria Math" panose="02040503050406030204" pitchFamily="18" charset="0"/>
                          </a:rPr>
                        </m:ctrlPr>
                      </m:sSubPr>
                      <m:e>
                        <m:r>
                          <a:rPr lang="fr-FR" i="1">
                            <a:latin typeface="Cambria Math" panose="02040503050406030204" pitchFamily="18" charset="0"/>
                          </a:rPr>
                          <m:t>𝑎</m:t>
                        </m:r>
                      </m:e>
                      <m:sub>
                        <m:r>
                          <a:rPr lang="fr-FR" b="0" i="1" smtClean="0">
                            <a:latin typeface="Cambria Math" panose="02040503050406030204" pitchFamily="18" charset="0"/>
                          </a:rPr>
                          <m:t>0</m:t>
                        </m:r>
                      </m:sub>
                    </m:sSub>
                    <m:r>
                      <a:rPr lang="fr-FR" i="1">
                        <a:latin typeface="Cambria Math" panose="02040503050406030204" pitchFamily="18" charset="0"/>
                      </a:rPr>
                      <m:t>,</m:t>
                    </m:r>
                    <m:sSub>
                      <m:sSubPr>
                        <m:ctrlPr>
                          <a:rPr lang="fr-FR" b="0" i="1" smtClean="0">
                            <a:latin typeface="Cambria Math" panose="02040503050406030204" pitchFamily="18" charset="0"/>
                          </a:rPr>
                        </m:ctrlPr>
                      </m:sSubPr>
                      <m:e>
                        <m:r>
                          <a:rPr lang="fr-FR" i="1">
                            <a:latin typeface="Cambria Math" panose="02040503050406030204" pitchFamily="18" charset="0"/>
                          </a:rPr>
                          <m:t>𝑏</m:t>
                        </m:r>
                      </m:e>
                      <m:sub>
                        <m:r>
                          <a:rPr lang="fr-FR" b="0" i="1" smtClean="0">
                            <a:latin typeface="Cambria Math" panose="02040503050406030204" pitchFamily="18" charset="0"/>
                          </a:rPr>
                          <m:t>0</m:t>
                        </m:r>
                      </m:sub>
                    </m:sSub>
                    <m:r>
                      <a:rPr lang="fr-FR" i="1">
                        <a:latin typeface="Cambria Math" panose="02040503050406030204" pitchFamily="18" charset="0"/>
                      </a:rPr>
                      <m:t>]</m:t>
                    </m:r>
                  </m:oMath>
                </a14:m>
                <a:endParaRPr lang="fr-FR" dirty="0"/>
              </a:p>
              <a:p>
                <a:pPr lvl="2"/>
                <a:r>
                  <a:rPr lang="fr-FR" dirty="0"/>
                  <a:t>Tant que </a:t>
                </a:r>
                <a14:m>
                  <m:oMath xmlns:m="http://schemas.openxmlformats.org/officeDocument/2006/math">
                    <m:r>
                      <a:rPr lang="fr-FR" b="0" i="1" smtClean="0">
                        <a:latin typeface="Cambria Math" panose="02040503050406030204" pitchFamily="18" charset="0"/>
                      </a:rPr>
                      <m:t>𝑓</m:t>
                    </m:r>
                    <m:r>
                      <a:rPr lang="fr-FR" b="0" i="1" smtClean="0">
                        <a:latin typeface="Cambria Math" panose="02040503050406030204" pitchFamily="18" charset="0"/>
                      </a:rPr>
                      <m:t>&gt;</m:t>
                    </m:r>
                    <m:r>
                      <a:rPr lang="fr-FR" b="0" i="1" smtClean="0">
                        <a:latin typeface="Cambria Math" panose="02040503050406030204" pitchFamily="18" charset="0"/>
                      </a:rPr>
                      <m:t>𝑒</m:t>
                    </m:r>
                  </m:oMath>
                </a14:m>
                <a:r>
                  <a:rPr lang="fr-FR" dirty="0"/>
                  <a:t> avec </a:t>
                </a:r>
                <a:r>
                  <a:rPr lang="fr-FR" i="1" dirty="0"/>
                  <a:t>e</a:t>
                </a:r>
                <a:r>
                  <a:rPr lang="fr-FR" dirty="0"/>
                  <a:t> le critère de convergence</a:t>
                </a:r>
              </a:p>
              <a:p>
                <a:pPr lvl="3"/>
                <a:r>
                  <a:rPr lang="fr-FR" dirty="0"/>
                  <a:t>Calculer </a:t>
                </a:r>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𝑡</m:t>
                        </m:r>
                      </m:e>
                      <m:sub>
                        <m:r>
                          <a:rPr lang="fr-FR" b="0" i="1" smtClean="0">
                            <a:latin typeface="Cambria Math" panose="02040503050406030204" pitchFamily="18" charset="0"/>
                          </a:rPr>
                          <m:t>𝑝</m:t>
                        </m:r>
                      </m:sub>
                    </m:sSub>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oMath>
                </a14:m>
                <a:endParaRPr lang="fr-FR" dirty="0"/>
              </a:p>
              <a:p>
                <a:pPr lvl="3"/>
                <a:r>
                  <a:rPr lang="fr-FR" dirty="0"/>
                  <a:t>Faire varier les paramètres : </a:t>
                </a:r>
                <a14:m>
                  <m:oMath xmlns:m="http://schemas.openxmlformats.org/officeDocument/2006/math">
                    <m:sSub>
                      <m:sSubPr>
                        <m:ctrlPr>
                          <a:rPr lang="fr-FR" b="1" i="1">
                            <a:latin typeface="Cambria Math" panose="02040503050406030204" pitchFamily="18" charset="0"/>
                          </a:rPr>
                        </m:ctrlPr>
                      </m:sSubPr>
                      <m:e>
                        <m:r>
                          <a:rPr lang="fr-FR" b="1" i="1">
                            <a:latin typeface="Cambria Math" panose="02040503050406030204" pitchFamily="18" charset="0"/>
                          </a:rPr>
                          <m:t>𝒑</m:t>
                        </m:r>
                      </m:e>
                      <m:sub>
                        <m:r>
                          <a:rPr lang="fr-FR" b="1" i="1" smtClean="0">
                            <a:latin typeface="Cambria Math" panose="02040503050406030204" pitchFamily="18" charset="0"/>
                          </a:rPr>
                          <m:t>𝟏</m:t>
                        </m:r>
                      </m:sub>
                    </m:sSub>
                    <m:r>
                      <a:rPr lang="fr-FR" i="1">
                        <a:latin typeface="Cambria Math" panose="02040503050406030204" pitchFamily="18" charset="0"/>
                      </a:rPr>
                      <m:t>=[</m:t>
                    </m:r>
                    <m:r>
                      <a:rPr lang="fr-FR" b="0" i="1" smtClean="0">
                        <a:latin typeface="Cambria Math" panose="02040503050406030204" pitchFamily="18" charset="0"/>
                      </a:rPr>
                      <m:t>𝑎</m:t>
                    </m:r>
                    <m:r>
                      <a:rPr lang="fr-FR" b="0" i="1" smtClean="0">
                        <a:latin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𝛿</m:t>
                    </m:r>
                    <m:r>
                      <a:rPr lang="fr-FR" b="0" i="1" smtClean="0">
                        <a:latin typeface="Cambria Math" panose="02040503050406030204" pitchFamily="18" charset="0"/>
                        <a:ea typeface="Cambria Math" panose="02040503050406030204" pitchFamily="18" charset="0"/>
                      </a:rPr>
                      <m:t>𝑎</m:t>
                    </m:r>
                    <m:r>
                      <a:rPr lang="fr-FR" i="1">
                        <a:latin typeface="Cambria Math" panose="02040503050406030204" pitchFamily="18" charset="0"/>
                      </a:rPr>
                      <m:t>,</m:t>
                    </m:r>
                    <m:r>
                      <a:rPr lang="fr-FR" b="0" i="1" smtClean="0">
                        <a:latin typeface="Cambria Math" panose="02040503050406030204" pitchFamily="18" charset="0"/>
                      </a:rPr>
                      <m:t>𝑏</m:t>
                    </m:r>
                    <m:r>
                      <a:rPr lang="fr-FR" i="1">
                        <a:latin typeface="Cambria Math" panose="02040503050406030204" pitchFamily="18" charset="0"/>
                      </a:rPr>
                      <m:t>]</m:t>
                    </m:r>
                  </m:oMath>
                </a14:m>
                <a:r>
                  <a:rPr lang="fr-FR" dirty="0"/>
                  <a:t> et </a:t>
                </a:r>
                <a14:m>
                  <m:oMath xmlns:m="http://schemas.openxmlformats.org/officeDocument/2006/math">
                    <m:sSub>
                      <m:sSubPr>
                        <m:ctrlPr>
                          <a:rPr lang="fr-FR" b="1" i="1">
                            <a:latin typeface="Cambria Math" panose="02040503050406030204" pitchFamily="18" charset="0"/>
                          </a:rPr>
                        </m:ctrlPr>
                      </m:sSubPr>
                      <m:e>
                        <m:r>
                          <a:rPr lang="fr-FR" b="1" i="1">
                            <a:latin typeface="Cambria Math" panose="02040503050406030204" pitchFamily="18" charset="0"/>
                          </a:rPr>
                          <m:t>𝒑</m:t>
                        </m:r>
                      </m:e>
                      <m:sub>
                        <m:r>
                          <a:rPr lang="fr-FR" b="1" i="1" smtClean="0">
                            <a:latin typeface="Cambria Math" panose="02040503050406030204" pitchFamily="18" charset="0"/>
                          </a:rPr>
                          <m:t>𝟐</m:t>
                        </m:r>
                      </m:sub>
                    </m:sSub>
                    <m:r>
                      <a:rPr lang="fr-FR" i="1">
                        <a:latin typeface="Cambria Math" panose="02040503050406030204" pitchFamily="18" charset="0"/>
                      </a:rPr>
                      <m:t>=[</m:t>
                    </m:r>
                    <m:r>
                      <a:rPr lang="fr-FR" i="1">
                        <a:latin typeface="Cambria Math" panose="02040503050406030204" pitchFamily="18" charset="0"/>
                        <a:ea typeface="Cambria Math" panose="02040503050406030204" pitchFamily="18" charset="0"/>
                      </a:rPr>
                      <m:t>𝑎</m:t>
                    </m:r>
                    <m:r>
                      <a:rPr lang="fr-FR" i="1">
                        <a:latin typeface="Cambria Math" panose="02040503050406030204" pitchFamily="18" charset="0"/>
                      </a:rPr>
                      <m:t>,</m:t>
                    </m:r>
                    <m:r>
                      <a:rPr lang="fr-FR" b="0" i="1" smtClean="0">
                        <a:latin typeface="Cambria Math" panose="02040503050406030204" pitchFamily="18" charset="0"/>
                      </a:rPr>
                      <m:t>𝑏</m:t>
                    </m:r>
                    <m:r>
                      <a:rPr lang="fr-FR" i="1">
                        <a:latin typeface="Cambria Math" panose="02040503050406030204" pitchFamily="18" charset="0"/>
                      </a:rPr>
                      <m:t>+</m:t>
                    </m:r>
                    <m:r>
                      <a:rPr lang="fr-FR" i="1">
                        <a:latin typeface="Cambria Math" panose="02040503050406030204" pitchFamily="18" charset="0"/>
                        <a:ea typeface="Cambria Math" panose="02040503050406030204" pitchFamily="18" charset="0"/>
                      </a:rPr>
                      <m:t>𝛿</m:t>
                    </m:r>
                    <m:r>
                      <a:rPr lang="fr-FR" b="0" i="1" smtClean="0">
                        <a:latin typeface="Cambria Math" panose="02040503050406030204" pitchFamily="18" charset="0"/>
                        <a:ea typeface="Cambria Math" panose="02040503050406030204" pitchFamily="18" charset="0"/>
                      </a:rPr>
                      <m:t>𝑏</m:t>
                    </m:r>
                    <m:r>
                      <a:rPr lang="fr-FR" b="0" i="1" smtClean="0">
                        <a:latin typeface="Cambria Math" panose="02040503050406030204" pitchFamily="18" charset="0"/>
                        <a:ea typeface="Cambria Math" panose="02040503050406030204" pitchFamily="18" charset="0"/>
                      </a:rPr>
                      <m:t>]</m:t>
                    </m:r>
                  </m:oMath>
                </a14:m>
                <a:endParaRPr lang="fr-FR" dirty="0"/>
              </a:p>
              <a:p>
                <a:pPr lvl="3"/>
                <a:r>
                  <a:rPr lang="fr-FR" dirty="0"/>
                  <a:t>Calculer </a:t>
                </a:r>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𝑡</m:t>
                        </m:r>
                      </m:e>
                      <m:sub>
                        <m:sSub>
                          <m:sSubPr>
                            <m:ctrlPr>
                              <a:rPr lang="fr-FR" i="1">
                                <a:latin typeface="Cambria Math" panose="02040503050406030204" pitchFamily="18" charset="0"/>
                              </a:rPr>
                            </m:ctrlPr>
                          </m:sSubPr>
                          <m:e>
                            <m:r>
                              <a:rPr lang="fr-FR" i="1">
                                <a:latin typeface="Cambria Math" panose="02040503050406030204" pitchFamily="18" charset="0"/>
                              </a:rPr>
                              <m:t>𝑝</m:t>
                            </m:r>
                          </m:e>
                          <m:sub>
                            <m:r>
                              <a:rPr lang="fr-FR" i="1">
                                <a:latin typeface="Cambria Math" panose="02040503050406030204" pitchFamily="18" charset="0"/>
                              </a:rPr>
                              <m:t>1</m:t>
                            </m:r>
                          </m:sub>
                        </m:sSub>
                      </m:sub>
                    </m:sSub>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oMath>
                </a14:m>
                <a:r>
                  <a:rPr lang="fr-FR" dirty="0"/>
                  <a:t> et </a:t>
                </a:r>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𝑡</m:t>
                        </m:r>
                      </m:e>
                      <m:sub>
                        <m:sSub>
                          <m:sSubPr>
                            <m:ctrlPr>
                              <a:rPr lang="fr-FR" i="1">
                                <a:latin typeface="Cambria Math" panose="02040503050406030204" pitchFamily="18" charset="0"/>
                              </a:rPr>
                            </m:ctrlPr>
                          </m:sSubPr>
                          <m:e>
                            <m:r>
                              <a:rPr lang="fr-FR" i="1">
                                <a:latin typeface="Cambria Math" panose="02040503050406030204" pitchFamily="18" charset="0"/>
                              </a:rPr>
                              <m:t>𝑝</m:t>
                            </m:r>
                          </m:e>
                          <m:sub>
                            <m:r>
                              <a:rPr lang="fr-FR" b="0" i="1" smtClean="0">
                                <a:latin typeface="Cambria Math" panose="02040503050406030204" pitchFamily="18" charset="0"/>
                              </a:rPr>
                              <m:t>2</m:t>
                            </m:r>
                          </m:sub>
                        </m:sSub>
                      </m:sub>
                    </m:sSub>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oMath>
                </a14:m>
                <a:endParaRPr lang="fr-FR" dirty="0"/>
              </a:p>
              <a:p>
                <a:pPr lvl="3"/>
                <a:r>
                  <a:rPr lang="fr-FR" dirty="0"/>
                  <a:t>Calculer la </a:t>
                </a:r>
                <a:r>
                  <a:rPr lang="fr-FR" dirty="0" err="1"/>
                  <a:t>Jacobienne</a:t>
                </a:r>
                <a:r>
                  <a:rPr lang="fr-FR" dirty="0"/>
                  <a:t> de la transformation :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𝐽</m:t>
                        </m:r>
                      </m:e>
                      <m:sub>
                        <m:r>
                          <a:rPr lang="fr-FR" b="0" i="1" smtClean="0">
                            <a:latin typeface="Cambria Math" panose="02040503050406030204" pitchFamily="18" charset="0"/>
                          </a:rPr>
                          <m:t>𝑖𝑗</m:t>
                        </m:r>
                      </m:sub>
                    </m:sSub>
                    <m:r>
                      <a:rPr lang="fr-FR" b="0" i="1" smtClean="0">
                        <a:latin typeface="Cambria Math" panose="02040503050406030204" pitchFamily="18" charset="0"/>
                      </a:rPr>
                      <m:t>=</m:t>
                    </m:r>
                    <m:d>
                      <m:dPr>
                        <m:begChr m:val="["/>
                        <m:endChr m:val="]"/>
                        <m:ctrlPr>
                          <a:rPr lang="fr-FR" b="0" i="1" smtClean="0">
                            <a:latin typeface="Cambria Math" panose="02040503050406030204" pitchFamily="18" charset="0"/>
                          </a:rPr>
                        </m:ctrlPr>
                      </m:dPr>
                      <m:e>
                        <m:f>
                          <m:fPr>
                            <m:ctrlPr>
                              <a:rPr lang="fr-FR" i="1">
                                <a:latin typeface="Cambria Math" panose="02040503050406030204" pitchFamily="18" charset="0"/>
                                <a:ea typeface="Cambria Math" panose="02040503050406030204" pitchFamily="18" charset="0"/>
                              </a:rPr>
                            </m:ctrlPr>
                          </m:fPr>
                          <m:num>
                            <m:r>
                              <a:rPr lang="fr-FR" i="1">
                                <a:latin typeface="Cambria Math" panose="02040503050406030204" pitchFamily="18" charset="0"/>
                                <a:ea typeface="Cambria Math" panose="02040503050406030204" pitchFamily="18" charset="0"/>
                              </a:rPr>
                              <m:t>𝛿</m:t>
                            </m:r>
                            <m:sSub>
                              <m:sSubPr>
                                <m:ctrlPr>
                                  <a:rPr lang="fr-FR" b="0" i="1" smtClean="0">
                                    <a:latin typeface="Cambria Math" panose="02040503050406030204" pitchFamily="18" charset="0"/>
                                    <a:ea typeface="Cambria Math" panose="02040503050406030204" pitchFamily="18" charset="0"/>
                                  </a:rPr>
                                </m:ctrlPr>
                              </m:sSubPr>
                              <m:e>
                                <m:r>
                                  <a:rPr lang="fr-FR" b="0" i="1" smtClean="0">
                                    <a:latin typeface="Cambria Math" panose="02040503050406030204" pitchFamily="18" charset="0"/>
                                    <a:ea typeface="Cambria Math" panose="02040503050406030204" pitchFamily="18" charset="0"/>
                                  </a:rPr>
                                  <m:t>𝑡</m:t>
                                </m:r>
                              </m:e>
                              <m:sub>
                                <m:r>
                                  <a:rPr lang="fr-FR" b="0" i="1" smtClean="0">
                                    <a:latin typeface="Cambria Math" panose="02040503050406030204" pitchFamily="18" charset="0"/>
                                    <a:ea typeface="Cambria Math" panose="02040503050406030204" pitchFamily="18" charset="0"/>
                                  </a:rPr>
                                  <m:t>𝑖</m:t>
                                </m:r>
                              </m:sub>
                            </m:sSub>
                          </m:num>
                          <m:den>
                            <m:r>
                              <a:rPr lang="fr-FR" i="1">
                                <a:latin typeface="Cambria Math" panose="02040503050406030204" pitchFamily="18" charset="0"/>
                                <a:ea typeface="Cambria Math" panose="02040503050406030204" pitchFamily="18" charset="0"/>
                              </a:rPr>
                              <m:t>𝛿</m:t>
                            </m:r>
                            <m:sSub>
                              <m:sSubPr>
                                <m:ctrlPr>
                                  <a:rPr lang="fr-FR" b="0" i="1" smtClean="0">
                                    <a:latin typeface="Cambria Math" panose="02040503050406030204" pitchFamily="18" charset="0"/>
                                    <a:ea typeface="Cambria Math" panose="02040503050406030204" pitchFamily="18" charset="0"/>
                                  </a:rPr>
                                </m:ctrlPr>
                              </m:sSubPr>
                              <m:e>
                                <m:r>
                                  <a:rPr lang="fr-FR" b="0" i="1" smtClean="0">
                                    <a:latin typeface="Cambria Math" panose="02040503050406030204" pitchFamily="18" charset="0"/>
                                    <a:ea typeface="Cambria Math" panose="02040503050406030204" pitchFamily="18" charset="0"/>
                                  </a:rPr>
                                  <m:t>𝑝</m:t>
                                </m:r>
                              </m:e>
                              <m:sub>
                                <m:r>
                                  <a:rPr lang="fr-FR" b="0" i="1" smtClean="0">
                                    <a:latin typeface="Cambria Math" panose="02040503050406030204" pitchFamily="18" charset="0"/>
                                    <a:ea typeface="Cambria Math" panose="02040503050406030204" pitchFamily="18" charset="0"/>
                                  </a:rPr>
                                  <m:t>𝑗</m:t>
                                </m:r>
                              </m:sub>
                            </m:sSub>
                          </m:den>
                        </m:f>
                        <m:r>
                          <a:rPr lang="fr-FR" i="1" smtClean="0">
                            <a:latin typeface="Cambria Math" panose="02040503050406030204" pitchFamily="18" charset="0"/>
                            <a:ea typeface="Cambria Math" panose="02040503050406030204" pitchFamily="18" charset="0"/>
                          </a:rPr>
                          <m:t> </m:t>
                        </m:r>
                      </m:e>
                    </m:d>
                  </m:oMath>
                </a14:m>
                <a:endParaRPr lang="fr-FR" dirty="0"/>
              </a:p>
              <a:p>
                <a:pPr lvl="3"/>
                <a:r>
                  <a:rPr lang="fr-FR" dirty="0"/>
                  <a:t>Calculer le nouvel incrément des paramètres par : </a:t>
                </a:r>
                <a14:m>
                  <m:oMath xmlns:m="http://schemas.openxmlformats.org/officeDocument/2006/math">
                    <m:sSup>
                      <m:sSupPr>
                        <m:ctrlPr>
                          <a:rPr lang="fr-FR" b="0" i="1" smtClean="0">
                            <a:latin typeface="Cambria Math" panose="02040503050406030204" pitchFamily="18" charset="0"/>
                          </a:rPr>
                        </m:ctrlPr>
                      </m:sSupPr>
                      <m:e>
                        <m:r>
                          <a:rPr lang="fr-FR" b="1" i="1" smtClean="0">
                            <a:latin typeface="Cambria Math" panose="02040503050406030204" pitchFamily="18" charset="0"/>
                          </a:rPr>
                          <m:t>𝑱</m:t>
                        </m:r>
                      </m:e>
                      <m:sup>
                        <m:r>
                          <a:rPr lang="fr-FR" b="0" i="1" smtClean="0">
                            <a:latin typeface="Cambria Math" panose="02040503050406030204" pitchFamily="18" charset="0"/>
                          </a:rPr>
                          <m:t>𝑇</m:t>
                        </m:r>
                      </m:sup>
                    </m:sSup>
                    <m:r>
                      <a:rPr lang="fr-FR" b="1" i="1" smtClean="0">
                        <a:latin typeface="Cambria Math" panose="02040503050406030204" pitchFamily="18" charset="0"/>
                      </a:rPr>
                      <m:t>𝑱</m:t>
                    </m:r>
                    <m:r>
                      <a:rPr lang="fr-FR" b="1" i="1" smtClean="0">
                        <a:latin typeface="Cambria Math" panose="02040503050406030204" pitchFamily="18" charset="0"/>
                        <a:ea typeface="Cambria Math" panose="02040503050406030204" pitchFamily="18" charset="0"/>
                      </a:rPr>
                      <m:t>𝜹</m:t>
                    </m:r>
                    <m:r>
                      <a:rPr lang="fr-FR" b="1" i="1" smtClean="0">
                        <a:latin typeface="Cambria Math" panose="02040503050406030204" pitchFamily="18" charset="0"/>
                        <a:ea typeface="Cambria Math" panose="02040503050406030204" pitchFamily="18" charset="0"/>
                      </a:rPr>
                      <m:t>𝒑</m:t>
                    </m:r>
                    <m:r>
                      <a:rPr lang="fr-FR" b="1" i="1" smtClean="0">
                        <a:latin typeface="Cambria Math" panose="02040503050406030204" pitchFamily="18" charset="0"/>
                        <a:ea typeface="Cambria Math" panose="02040503050406030204" pitchFamily="18" charset="0"/>
                      </a:rPr>
                      <m:t>≈</m:t>
                    </m:r>
                    <m:sSup>
                      <m:sSupPr>
                        <m:ctrlPr>
                          <a:rPr lang="fr-FR" i="1">
                            <a:latin typeface="Cambria Math" panose="02040503050406030204" pitchFamily="18" charset="0"/>
                          </a:rPr>
                        </m:ctrlPr>
                      </m:sSupPr>
                      <m:e>
                        <m:r>
                          <a:rPr lang="fr-FR" b="1" i="1">
                            <a:latin typeface="Cambria Math" panose="02040503050406030204" pitchFamily="18" charset="0"/>
                          </a:rPr>
                          <m:t>𝑱</m:t>
                        </m:r>
                      </m:e>
                      <m:sup>
                        <m:r>
                          <a:rPr lang="fr-FR" i="1">
                            <a:latin typeface="Cambria Math" panose="02040503050406030204" pitchFamily="18" charset="0"/>
                          </a:rPr>
                          <m:t>𝑇</m:t>
                        </m:r>
                      </m:sup>
                    </m:sSup>
                    <m:r>
                      <a:rPr lang="fr-FR" b="1" i="0" smtClean="0">
                        <a:latin typeface="Cambria Math" panose="02040503050406030204" pitchFamily="18" charset="0"/>
                      </a:rPr>
                      <m:t>(</m:t>
                    </m:r>
                    <m:sSub>
                      <m:sSubPr>
                        <m:ctrlPr>
                          <a:rPr lang="fr-FR" b="1" i="1" smtClean="0">
                            <a:latin typeface="Cambria Math" panose="02040503050406030204" pitchFamily="18" charset="0"/>
                          </a:rPr>
                        </m:ctrlPr>
                      </m:sSubPr>
                      <m:e>
                        <m:r>
                          <a:rPr lang="fr-FR" b="1" i="0" smtClean="0">
                            <a:latin typeface="Cambria Math" panose="02040503050406030204" pitchFamily="18" charset="0"/>
                          </a:rPr>
                          <m:t>𝐈</m:t>
                        </m:r>
                      </m:e>
                      <m:sub>
                        <m:r>
                          <a:rPr lang="fr-FR" b="1" i="0" smtClean="0">
                            <a:latin typeface="Cambria Math" panose="02040503050406030204" pitchFamily="18" charset="0"/>
                          </a:rPr>
                          <m:t>𝟏</m:t>
                        </m:r>
                      </m:sub>
                    </m:sSub>
                    <m:r>
                      <a:rPr lang="fr-FR" b="1" i="0" smtClean="0">
                        <a:latin typeface="Cambria Math" panose="02040503050406030204" pitchFamily="18" charset="0"/>
                      </a:rPr>
                      <m:t>−</m:t>
                    </m:r>
                    <m:r>
                      <m:rPr>
                        <m:sty m:val="p"/>
                      </m:rPr>
                      <a:rPr lang="fr-FR" b="0" i="0" smtClean="0">
                        <a:latin typeface="Cambria Math" panose="02040503050406030204" pitchFamily="18" charset="0"/>
                      </a:rPr>
                      <m:t>t</m:t>
                    </m:r>
                    <m:d>
                      <m:dPr>
                        <m:ctrlPr>
                          <a:rPr lang="fr-FR" b="1" i="1" smtClean="0">
                            <a:latin typeface="Cambria Math" panose="02040503050406030204" pitchFamily="18" charset="0"/>
                          </a:rPr>
                        </m:ctrlPr>
                      </m:dPr>
                      <m:e>
                        <m:sSub>
                          <m:sSubPr>
                            <m:ctrlPr>
                              <a:rPr lang="fr-FR" b="1" i="1" smtClean="0">
                                <a:latin typeface="Cambria Math" panose="02040503050406030204" pitchFamily="18" charset="0"/>
                              </a:rPr>
                            </m:ctrlPr>
                          </m:sSubPr>
                          <m:e>
                            <m:r>
                              <a:rPr lang="fr-FR" b="1" i="0" smtClean="0">
                                <a:latin typeface="Cambria Math" panose="02040503050406030204" pitchFamily="18" charset="0"/>
                              </a:rPr>
                              <m:t>𝐈</m:t>
                            </m:r>
                          </m:e>
                          <m:sub>
                            <m:r>
                              <a:rPr lang="fr-FR" b="1" i="0" smtClean="0">
                                <a:latin typeface="Cambria Math" panose="02040503050406030204" pitchFamily="18" charset="0"/>
                              </a:rPr>
                              <m:t>𝟐</m:t>
                            </m:r>
                          </m:sub>
                        </m:sSub>
                      </m:e>
                    </m:d>
                    <m:r>
                      <a:rPr lang="fr-FR" b="1" i="0" smtClean="0">
                        <a:latin typeface="Cambria Math" panose="02040503050406030204" pitchFamily="18" charset="0"/>
                      </a:rPr>
                      <m:t>)</m:t>
                    </m:r>
                  </m:oMath>
                </a14:m>
                <a:endParaRPr lang="fr-FR" b="1" dirty="0"/>
              </a:p>
              <a:p>
                <a:pPr lvl="3"/>
                <a14:m>
                  <m:oMath xmlns:m="http://schemas.openxmlformats.org/officeDocument/2006/math">
                    <m:r>
                      <a:rPr lang="fr-FR" b="1" i="1" smtClean="0">
                        <a:latin typeface="Cambria Math" panose="02040503050406030204" pitchFamily="18" charset="0"/>
                      </a:rPr>
                      <m:t>𝒑</m:t>
                    </m:r>
                    <m:r>
                      <a:rPr lang="fr-FR" b="1" i="1" smtClean="0">
                        <a:latin typeface="Cambria Math" panose="02040503050406030204" pitchFamily="18" charset="0"/>
                      </a:rPr>
                      <m:t>=</m:t>
                    </m:r>
                    <m:r>
                      <a:rPr lang="fr-FR" b="1" i="1" smtClean="0">
                        <a:latin typeface="Cambria Math" panose="02040503050406030204" pitchFamily="18" charset="0"/>
                      </a:rPr>
                      <m:t>𝒑</m:t>
                    </m:r>
                    <m:r>
                      <a:rPr lang="fr-FR" b="1" i="1" smtClean="0">
                        <a:latin typeface="Cambria Math" panose="02040503050406030204" pitchFamily="18" charset="0"/>
                      </a:rPr>
                      <m:t>+</m:t>
                    </m:r>
                    <m:r>
                      <a:rPr lang="fr-FR" b="1" i="1">
                        <a:latin typeface="Cambria Math" panose="02040503050406030204" pitchFamily="18" charset="0"/>
                        <a:ea typeface="Cambria Math" panose="02040503050406030204" pitchFamily="18" charset="0"/>
                      </a:rPr>
                      <m:t>𝜹</m:t>
                    </m:r>
                    <m:r>
                      <a:rPr lang="fr-FR" b="1" i="1">
                        <a:latin typeface="Cambria Math" panose="02040503050406030204" pitchFamily="18" charset="0"/>
                        <a:ea typeface="Cambria Math" panose="02040503050406030204" pitchFamily="18" charset="0"/>
                      </a:rPr>
                      <m:t>𝒑</m:t>
                    </m:r>
                  </m:oMath>
                </a14:m>
                <a:endParaRPr lang="fr-FR" dirty="0"/>
              </a:p>
              <a:p>
                <a:pPr lvl="2"/>
                <a:endParaRPr lang="fr-FR" dirty="0"/>
              </a:p>
              <a:p>
                <a:pPr lvl="2"/>
                <a:endParaRPr lang="fr-FR" dirty="0"/>
              </a:p>
              <a:p>
                <a:pPr lvl="2"/>
                <a:endParaRPr lang="fr-FR" dirty="0"/>
              </a:p>
            </p:txBody>
          </p:sp>
        </mc:Choice>
        <mc:Fallback xmlns="">
          <p:sp>
            <p:nvSpPr>
              <p:cNvPr id="4" name="Espace réservé du contenu 3"/>
              <p:cNvSpPr>
                <a:spLocks noGrp="1" noRot="1" noChangeAspect="1" noMove="1" noResize="1" noEditPoints="1" noAdjustHandles="1" noChangeArrowheads="1" noChangeShapeType="1" noTextEdit="1"/>
              </p:cNvSpPr>
              <p:nvPr>
                <p:ph sz="quarter" idx="12"/>
              </p:nvPr>
            </p:nvSpPr>
            <p:spPr>
              <a:xfrm>
                <a:off x="457199" y="1016000"/>
                <a:ext cx="8425544" cy="5130800"/>
              </a:xfrm>
              <a:blipFill>
                <a:blip r:embed="rId2"/>
                <a:stretch>
                  <a:fillRect l="-434" t="-118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6175663" y="445834"/>
                <a:ext cx="1535613" cy="3606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fr-FR" i="1">
                              <a:latin typeface="Cambria Math" panose="02040503050406030204" pitchFamily="18" charset="0"/>
                            </a:rPr>
                          </m:ctrlPr>
                        </m:funcPr>
                        <m:fName>
                          <m:limLow>
                            <m:limLowPr>
                              <m:ctrlPr>
                                <a:rPr lang="fr-FR" i="1">
                                  <a:latin typeface="Cambria Math" panose="02040503050406030204" pitchFamily="18" charset="0"/>
                                </a:rPr>
                              </m:ctrlPr>
                            </m:limLowPr>
                            <m:e>
                              <m:r>
                                <m:rPr>
                                  <m:sty m:val="p"/>
                                </m:rPr>
                                <a:rPr lang="fr-FR">
                                  <a:latin typeface="Cambria Math" panose="02040503050406030204" pitchFamily="18" charset="0"/>
                                </a:rPr>
                                <m:t>min</m:t>
                              </m:r>
                            </m:e>
                            <m:lim>
                              <m:r>
                                <a:rPr lang="fr-FR" i="1">
                                  <a:latin typeface="Cambria Math" panose="02040503050406030204" pitchFamily="18" charset="0"/>
                                </a:rPr>
                                <m:t>𝑡</m:t>
                              </m:r>
                              <m:r>
                                <a:rPr lang="fr-FR" i="1">
                                  <a:latin typeface="Cambria Math" panose="02040503050406030204" pitchFamily="18" charset="0"/>
                                  <a:ea typeface="Cambria Math" panose="02040503050406030204" pitchFamily="18" charset="0"/>
                                </a:rPr>
                                <m:t>𝜖</m:t>
                              </m:r>
                              <m:r>
                                <a:rPr lang="fr-FR" i="1">
                                  <a:latin typeface="Cambria Math" panose="02040503050406030204" pitchFamily="18" charset="0"/>
                                  <a:ea typeface="Cambria Math" panose="02040503050406030204" pitchFamily="18" charset="0"/>
                                </a:rPr>
                                <m:t>𝑇</m:t>
                              </m:r>
                            </m:lim>
                          </m:limLow>
                        </m:fName>
                        <m:e>
                          <m:r>
                            <a:rPr lang="fr-FR" i="1">
                              <a:latin typeface="Cambria Math" panose="02040503050406030204" pitchFamily="18" charset="0"/>
                            </a:rPr>
                            <m:t>𝑓</m:t>
                          </m:r>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1</m:t>
                              </m:r>
                            </m:sub>
                          </m:sSub>
                          <m:r>
                            <a:rPr lang="fr-FR" i="1">
                              <a:latin typeface="Cambria Math" panose="02040503050406030204" pitchFamily="18" charset="0"/>
                            </a:rPr>
                            <m:t>,</m:t>
                          </m:r>
                          <m:r>
                            <a:rPr lang="fr-FR" i="1">
                              <a:latin typeface="Cambria Math" panose="02040503050406030204" pitchFamily="18" charset="0"/>
                            </a:rPr>
                            <m:t>𝑡</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𝐼</m:t>
                                  </m:r>
                                </m:e>
                                <m:sub>
                                  <m:r>
                                    <a:rPr lang="fr-FR" i="1">
                                      <a:latin typeface="Cambria Math" panose="02040503050406030204" pitchFamily="18" charset="0"/>
                                    </a:rPr>
                                    <m:t>2</m:t>
                                  </m:r>
                                </m:sub>
                              </m:sSub>
                            </m:e>
                          </m:d>
                          <m:r>
                            <a:rPr lang="fr-FR" i="1">
                              <a:latin typeface="Cambria Math" panose="02040503050406030204" pitchFamily="18" charset="0"/>
                            </a:rPr>
                            <m:t>)</m:t>
                          </m:r>
                        </m:e>
                      </m:func>
                    </m:oMath>
                  </m:oMathPara>
                </a14:m>
                <a:endParaRPr lang="fr-FR" dirty="0">
                  <a:latin typeface="Calibri Light" panose="020F03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6175663" y="445834"/>
                <a:ext cx="1535613" cy="360612"/>
              </a:xfrm>
              <a:prstGeom prst="rect">
                <a:avLst/>
              </a:prstGeom>
              <a:blipFill>
                <a:blip r:embed="rId3"/>
                <a:stretch>
                  <a:fillRect l="-3175" r="-5159" b="-16949"/>
                </a:stretch>
              </a:blipFill>
            </p:spPr>
            <p:txBody>
              <a:bodyPr/>
              <a:lstStyle/>
              <a:p>
                <a:r>
                  <a:rPr lang="fr-FR">
                    <a:noFill/>
                  </a:rPr>
                  <a:t> </a:t>
                </a:r>
              </a:p>
            </p:txBody>
          </p:sp>
        </mc:Fallback>
      </mc:AlternateContent>
      <p:sp>
        <p:nvSpPr>
          <p:cNvPr id="6" name="Ellipse 5"/>
          <p:cNvSpPr/>
          <p:nvPr/>
        </p:nvSpPr>
        <p:spPr>
          <a:xfrm>
            <a:off x="6019800" y="403255"/>
            <a:ext cx="744682" cy="403191"/>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1538322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54</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u="sng" dirty="0"/>
              <a:t>Méthode d’optimisation</a:t>
            </a:r>
            <a:r>
              <a:rPr lang="fr-FR" dirty="0"/>
              <a:t> :</a:t>
            </a:r>
          </a:p>
          <a:p>
            <a:pPr lvl="1"/>
            <a:r>
              <a:rPr lang="fr-FR" dirty="0"/>
              <a:t>Problématique principale de ces algorithmes : éviter les minima locaux </a:t>
            </a:r>
            <a:r>
              <a:rPr lang="fr-FR" dirty="0">
                <a:sym typeface="Wingdings" panose="05000000000000000000" pitchFamily="2" charset="2"/>
              </a:rPr>
              <a:t> importance de l’initialisation :</a:t>
            </a:r>
          </a:p>
          <a:p>
            <a:pPr lvl="2"/>
            <a:r>
              <a:rPr lang="fr-FR" dirty="0">
                <a:sym typeface="Wingdings" panose="05000000000000000000" pitchFamily="2" charset="2"/>
              </a:rPr>
              <a:t>Apporter de l’information : ex : position du patient entre une modalité d’imagerie et l’autre</a:t>
            </a:r>
          </a:p>
          <a:p>
            <a:pPr lvl="2"/>
            <a:r>
              <a:rPr lang="fr-FR" dirty="0">
                <a:sym typeface="Wingdings" panose="05000000000000000000" pitchFamily="2" charset="2"/>
              </a:rPr>
              <a:t>Tester plusieurs données d’initialisation et choisir le résultat qui donne le plus petit minimum</a:t>
            </a:r>
          </a:p>
          <a:p>
            <a:pPr lvl="2"/>
            <a:r>
              <a:rPr lang="fr-FR" dirty="0">
                <a:sym typeface="Wingdings" panose="05000000000000000000" pitchFamily="2" charset="2"/>
              </a:rPr>
              <a:t>Il existe des solutions plus avancées : par exemple méthodes </a:t>
            </a:r>
            <a:r>
              <a:rPr lang="fr-FR" dirty="0" err="1">
                <a:sym typeface="Wingdings" panose="05000000000000000000" pitchFamily="2" charset="2"/>
              </a:rPr>
              <a:t>multiéchelle</a:t>
            </a:r>
            <a:r>
              <a:rPr lang="fr-FR" dirty="0">
                <a:sym typeface="Wingdings" panose="05000000000000000000" pitchFamily="2" charset="2"/>
              </a:rPr>
              <a:t> : résolution de la minimisation sur des </a:t>
            </a:r>
            <a:r>
              <a:rPr lang="fr-FR" dirty="0" err="1">
                <a:sym typeface="Wingdings" panose="05000000000000000000" pitchFamily="2" charset="2"/>
              </a:rPr>
              <a:t>imagettes</a:t>
            </a:r>
            <a:r>
              <a:rPr lang="fr-FR" dirty="0">
                <a:sym typeface="Wingdings" panose="05000000000000000000" pitchFamily="2" charset="2"/>
              </a:rPr>
              <a:t> de plus en plus petites</a:t>
            </a:r>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552143983"/>
              </p:ext>
            </p:extLst>
          </p:nvPr>
        </p:nvGraphicFramePr>
        <p:xfrm>
          <a:off x="964200" y="4206014"/>
          <a:ext cx="2160000" cy="2160000"/>
        </p:xfrm>
        <a:graphic>
          <a:graphicData uri="http://schemas.openxmlformats.org/drawingml/2006/table">
            <a:tbl>
              <a:tblPr firstRow="1" bandRow="1">
                <a:tableStyleId>{5940675A-B579-460E-94D1-54222C63F5DA}</a:tableStyleId>
              </a:tblPr>
              <a:tblGrid>
                <a:gridCol w="1080000">
                  <a:extLst>
                    <a:ext uri="{9D8B030D-6E8A-4147-A177-3AD203B41FA5}">
                      <a16:colId xmlns:a16="http://schemas.microsoft.com/office/drawing/2014/main" val="3458880942"/>
                    </a:ext>
                  </a:extLst>
                </a:gridCol>
                <a:gridCol w="1080000">
                  <a:extLst>
                    <a:ext uri="{9D8B030D-6E8A-4147-A177-3AD203B41FA5}">
                      <a16:colId xmlns:a16="http://schemas.microsoft.com/office/drawing/2014/main" val="3414282906"/>
                    </a:ext>
                  </a:extLst>
                </a:gridCol>
              </a:tblGrid>
              <a:tr h="1080000">
                <a:tc>
                  <a:txBody>
                    <a:bodyPr/>
                    <a:lstStyle/>
                    <a:p>
                      <a:endParaRPr lang="fr-FR" dirty="0"/>
                    </a:p>
                  </a:txBody>
                  <a:tcPr>
                    <a:solidFill>
                      <a:schemeClr val="bg1">
                        <a:lumMod val="85000"/>
                      </a:schemeClr>
                    </a:solidFill>
                  </a:tcPr>
                </a:tc>
                <a:tc>
                  <a:txBody>
                    <a:bodyPr/>
                    <a:lstStyle/>
                    <a:p>
                      <a:endParaRPr lang="fr-FR" dirty="0"/>
                    </a:p>
                  </a:txBody>
                  <a:tcPr>
                    <a:solidFill>
                      <a:schemeClr val="bg1">
                        <a:lumMod val="50000"/>
                      </a:schemeClr>
                    </a:solidFill>
                  </a:tcPr>
                </a:tc>
                <a:extLst>
                  <a:ext uri="{0D108BD9-81ED-4DB2-BD59-A6C34878D82A}">
                    <a16:rowId xmlns:a16="http://schemas.microsoft.com/office/drawing/2014/main" val="1258208422"/>
                  </a:ext>
                </a:extLst>
              </a:tr>
              <a:tr h="1080000">
                <a:tc>
                  <a:txBody>
                    <a:bodyPr/>
                    <a:lstStyle/>
                    <a:p>
                      <a:endParaRPr lang="fr-FR" dirty="0"/>
                    </a:p>
                  </a:txBody>
                  <a:tcPr>
                    <a:solidFill>
                      <a:schemeClr val="bg1">
                        <a:lumMod val="95000"/>
                      </a:schemeClr>
                    </a:solidFill>
                  </a:tcPr>
                </a:tc>
                <a:tc>
                  <a:txBody>
                    <a:bodyPr/>
                    <a:lstStyle/>
                    <a:p>
                      <a:endParaRPr lang="fr-FR" dirty="0"/>
                    </a:p>
                  </a:txBody>
                  <a:tcPr>
                    <a:solidFill>
                      <a:schemeClr val="bg1">
                        <a:lumMod val="75000"/>
                      </a:schemeClr>
                    </a:solidFill>
                  </a:tcPr>
                </a:tc>
                <a:extLst>
                  <a:ext uri="{0D108BD9-81ED-4DB2-BD59-A6C34878D82A}">
                    <a16:rowId xmlns:a16="http://schemas.microsoft.com/office/drawing/2014/main" val="381171043"/>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429357793"/>
              </p:ext>
            </p:extLst>
          </p:nvPr>
        </p:nvGraphicFramePr>
        <p:xfrm>
          <a:off x="4874053" y="4206014"/>
          <a:ext cx="2160000" cy="2160000"/>
        </p:xfrm>
        <a:graphic>
          <a:graphicData uri="http://schemas.openxmlformats.org/drawingml/2006/table">
            <a:tbl>
              <a:tblPr firstRow="1" bandRow="1">
                <a:tableStyleId>{5940675A-B579-460E-94D1-54222C63F5DA}</a:tableStyleId>
              </a:tblPr>
              <a:tblGrid>
                <a:gridCol w="540000">
                  <a:extLst>
                    <a:ext uri="{9D8B030D-6E8A-4147-A177-3AD203B41FA5}">
                      <a16:colId xmlns:a16="http://schemas.microsoft.com/office/drawing/2014/main" val="3458880942"/>
                    </a:ext>
                  </a:extLst>
                </a:gridCol>
                <a:gridCol w="540000">
                  <a:extLst>
                    <a:ext uri="{9D8B030D-6E8A-4147-A177-3AD203B41FA5}">
                      <a16:colId xmlns:a16="http://schemas.microsoft.com/office/drawing/2014/main" val="1910588405"/>
                    </a:ext>
                  </a:extLst>
                </a:gridCol>
                <a:gridCol w="540000">
                  <a:extLst>
                    <a:ext uri="{9D8B030D-6E8A-4147-A177-3AD203B41FA5}">
                      <a16:colId xmlns:a16="http://schemas.microsoft.com/office/drawing/2014/main" val="3414282906"/>
                    </a:ext>
                  </a:extLst>
                </a:gridCol>
                <a:gridCol w="540000">
                  <a:extLst>
                    <a:ext uri="{9D8B030D-6E8A-4147-A177-3AD203B41FA5}">
                      <a16:colId xmlns:a16="http://schemas.microsoft.com/office/drawing/2014/main" val="3133427801"/>
                    </a:ext>
                  </a:extLst>
                </a:gridCol>
              </a:tblGrid>
              <a:tr h="540000">
                <a:tc>
                  <a:txBody>
                    <a:bodyPr/>
                    <a:lstStyle/>
                    <a:p>
                      <a:endParaRPr lang="fr-FR" dirty="0"/>
                    </a:p>
                  </a:txBody>
                  <a:tcPr/>
                </a:tc>
                <a:tc>
                  <a:txBody>
                    <a:bodyPr/>
                    <a:lstStyle/>
                    <a:p>
                      <a:endParaRPr lang="fr-FR" dirty="0"/>
                    </a:p>
                  </a:txBody>
                  <a:tcPr>
                    <a:solidFill>
                      <a:schemeClr val="bg1">
                        <a:lumMod val="85000"/>
                      </a:schemeClr>
                    </a:solidFill>
                  </a:tcPr>
                </a:tc>
                <a:tc>
                  <a:txBody>
                    <a:bodyPr/>
                    <a:lstStyle/>
                    <a:p>
                      <a:endParaRPr lang="fr-FR" dirty="0"/>
                    </a:p>
                  </a:txBody>
                  <a:tcPr>
                    <a:solidFill>
                      <a:schemeClr val="bg2">
                        <a:lumMod val="50000"/>
                      </a:schemeClr>
                    </a:solidFill>
                  </a:tcPr>
                </a:tc>
                <a:tc>
                  <a:txBody>
                    <a:bodyPr/>
                    <a:lstStyle/>
                    <a:p>
                      <a:endParaRPr lang="fr-FR" dirty="0"/>
                    </a:p>
                  </a:txBody>
                  <a:tcPr>
                    <a:solidFill>
                      <a:schemeClr val="bg2">
                        <a:lumMod val="50000"/>
                      </a:schemeClr>
                    </a:solidFill>
                  </a:tcPr>
                </a:tc>
                <a:extLst>
                  <a:ext uri="{0D108BD9-81ED-4DB2-BD59-A6C34878D82A}">
                    <a16:rowId xmlns:a16="http://schemas.microsoft.com/office/drawing/2014/main" val="1258208422"/>
                  </a:ext>
                </a:extLst>
              </a:tr>
              <a:tr h="540000">
                <a:tc>
                  <a:txBody>
                    <a:bodyPr/>
                    <a:lstStyle/>
                    <a:p>
                      <a:endParaRPr lang="fr-FR" dirty="0"/>
                    </a:p>
                  </a:txBody>
                  <a:tcPr/>
                </a:tc>
                <a:tc>
                  <a:txBody>
                    <a:bodyPr/>
                    <a:lstStyle/>
                    <a:p>
                      <a:endParaRPr lang="fr-FR" dirty="0"/>
                    </a:p>
                  </a:txBody>
                  <a:tcPr>
                    <a:solidFill>
                      <a:schemeClr val="bg1">
                        <a:lumMod val="75000"/>
                      </a:schemeClr>
                    </a:solidFill>
                  </a:tcPr>
                </a:tc>
                <a:tc>
                  <a:txBody>
                    <a:bodyPr/>
                    <a:lstStyle/>
                    <a:p>
                      <a:endParaRPr lang="fr-FR" dirty="0"/>
                    </a:p>
                  </a:txBody>
                  <a:tcPr>
                    <a:solidFill>
                      <a:schemeClr val="bg1">
                        <a:lumMod val="65000"/>
                      </a:schemeClr>
                    </a:solidFill>
                  </a:tcPr>
                </a:tc>
                <a:tc>
                  <a:txBody>
                    <a:bodyPr/>
                    <a:lstStyle/>
                    <a:p>
                      <a:endParaRPr lang="fr-FR" dirty="0"/>
                    </a:p>
                  </a:txBody>
                  <a:tcPr>
                    <a:solidFill>
                      <a:schemeClr val="bg1">
                        <a:lumMod val="75000"/>
                      </a:schemeClr>
                    </a:solidFill>
                  </a:tcPr>
                </a:tc>
                <a:extLst>
                  <a:ext uri="{0D108BD9-81ED-4DB2-BD59-A6C34878D82A}">
                    <a16:rowId xmlns:a16="http://schemas.microsoft.com/office/drawing/2014/main" val="256899418"/>
                  </a:ext>
                </a:extLst>
              </a:tr>
              <a:tr h="540000">
                <a:tc>
                  <a:txBody>
                    <a:bodyPr/>
                    <a:lstStyle/>
                    <a:p>
                      <a:endParaRPr lang="fr-FR" dirty="0"/>
                    </a:p>
                  </a:txBody>
                  <a:tcPr>
                    <a:solidFill>
                      <a:schemeClr val="bg1">
                        <a:lumMod val="95000"/>
                      </a:schemeClr>
                    </a:solidFill>
                  </a:tcPr>
                </a:tc>
                <a:tc>
                  <a:txBody>
                    <a:bodyPr/>
                    <a:lstStyle/>
                    <a:p>
                      <a:endParaRPr lang="fr-FR" dirty="0"/>
                    </a:p>
                  </a:txBody>
                  <a:tcPr>
                    <a:solidFill>
                      <a:schemeClr val="bg1">
                        <a:lumMod val="85000"/>
                      </a:schemeClr>
                    </a:solidFill>
                  </a:tcPr>
                </a:tc>
                <a:tc>
                  <a:txBody>
                    <a:bodyPr/>
                    <a:lstStyle/>
                    <a:p>
                      <a:endParaRPr lang="fr-FR" dirty="0"/>
                    </a:p>
                  </a:txBody>
                  <a:tcPr>
                    <a:solidFill>
                      <a:schemeClr val="bg1">
                        <a:lumMod val="85000"/>
                      </a:schemeClr>
                    </a:solidFill>
                  </a:tcPr>
                </a:tc>
                <a:tc>
                  <a:txBody>
                    <a:bodyPr/>
                    <a:lstStyle/>
                    <a:p>
                      <a:endParaRPr lang="fr-FR" dirty="0"/>
                    </a:p>
                  </a:txBody>
                  <a:tcPr>
                    <a:solidFill>
                      <a:schemeClr val="bg1">
                        <a:lumMod val="75000"/>
                      </a:schemeClr>
                    </a:solidFill>
                  </a:tcPr>
                </a:tc>
                <a:extLst>
                  <a:ext uri="{0D108BD9-81ED-4DB2-BD59-A6C34878D82A}">
                    <a16:rowId xmlns:a16="http://schemas.microsoft.com/office/drawing/2014/main" val="381171043"/>
                  </a:ext>
                </a:extLst>
              </a:tr>
              <a:tr h="540000">
                <a:tc>
                  <a:txBody>
                    <a:bodyPr/>
                    <a:lstStyle/>
                    <a:p>
                      <a:endParaRPr lang="fr-FR" dirty="0"/>
                    </a:p>
                  </a:txBody>
                  <a:tcPr>
                    <a:solidFill>
                      <a:schemeClr val="bg1">
                        <a:lumMod val="95000"/>
                      </a:schemeClr>
                    </a:solidFill>
                  </a:tcPr>
                </a:tc>
                <a:tc>
                  <a:txBody>
                    <a:bodyPr/>
                    <a:lstStyle/>
                    <a:p>
                      <a:endParaRPr lang="fr-FR" dirty="0"/>
                    </a:p>
                  </a:txBody>
                  <a:tcPr>
                    <a:solidFill>
                      <a:schemeClr val="bg1"/>
                    </a:solidFill>
                  </a:tcPr>
                </a:tc>
                <a:tc>
                  <a:txBody>
                    <a:bodyPr/>
                    <a:lstStyle/>
                    <a:p>
                      <a:endParaRPr lang="fr-FR" dirty="0"/>
                    </a:p>
                  </a:txBody>
                  <a:tcPr>
                    <a:solidFill>
                      <a:schemeClr val="bg1">
                        <a:lumMod val="75000"/>
                      </a:schemeClr>
                    </a:solidFill>
                  </a:tcPr>
                </a:tc>
                <a:tc>
                  <a:txBody>
                    <a:bodyPr/>
                    <a:lstStyle/>
                    <a:p>
                      <a:endParaRPr lang="fr-FR" dirty="0"/>
                    </a:p>
                  </a:txBody>
                  <a:tcPr>
                    <a:solidFill>
                      <a:schemeClr val="bg1">
                        <a:lumMod val="75000"/>
                      </a:schemeClr>
                    </a:solidFill>
                  </a:tcPr>
                </a:tc>
                <a:extLst>
                  <a:ext uri="{0D108BD9-81ED-4DB2-BD59-A6C34878D82A}">
                    <a16:rowId xmlns:a16="http://schemas.microsoft.com/office/drawing/2014/main" val="3516628147"/>
                  </a:ext>
                </a:extLst>
              </a:tr>
            </a:tbl>
          </a:graphicData>
        </a:graphic>
      </p:graphicFrame>
      <p:sp>
        <p:nvSpPr>
          <p:cNvPr id="8" name="Flèche droite 7"/>
          <p:cNvSpPr/>
          <p:nvPr/>
        </p:nvSpPr>
        <p:spPr>
          <a:xfrm>
            <a:off x="3547068" y="5194998"/>
            <a:ext cx="894303" cy="301450"/>
          </a:xfrm>
          <a:prstGeom prst="rightArrow">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4757171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Bilan sur le recalage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55</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4821382" cy="5130800"/>
          </a:xfrm>
        </p:spPr>
        <p:txBody>
          <a:bodyPr/>
          <a:lstStyle/>
          <a:p>
            <a:r>
              <a:rPr lang="fr-FR" dirty="0"/>
              <a:t>Recalage = optimisation d’une fonction </a:t>
            </a:r>
          </a:p>
          <a:p>
            <a:r>
              <a:rPr lang="fr-FR" dirty="0"/>
              <a:t>Pour assurer une bonne sensibilité du critère d’erreur aux paramètres de l’optimisation : </a:t>
            </a:r>
          </a:p>
          <a:p>
            <a:pPr lvl="1"/>
            <a:r>
              <a:rPr lang="fr-FR" dirty="0"/>
              <a:t>Bien construire la fonction erreur</a:t>
            </a:r>
          </a:p>
          <a:p>
            <a:pPr lvl="1"/>
            <a:r>
              <a:rPr lang="fr-FR" dirty="0"/>
              <a:t>Apporter de la connaissance (connaître la source des images, la configuration de prise de vue, </a:t>
            </a:r>
            <a:r>
              <a:rPr lang="fr-FR" dirty="0" err="1"/>
              <a:t>etc</a:t>
            </a:r>
            <a:r>
              <a:rPr lang="fr-FR" dirty="0"/>
              <a:t>)</a:t>
            </a:r>
          </a:p>
          <a:p>
            <a:pPr lvl="1"/>
            <a:endParaRPr lang="fr-FR" dirty="0"/>
          </a:p>
        </p:txBody>
      </p:sp>
      <p:sp>
        <p:nvSpPr>
          <p:cNvPr id="5" name="Étoile à 5 branches 4"/>
          <p:cNvSpPr/>
          <p:nvPr/>
        </p:nvSpPr>
        <p:spPr>
          <a:xfrm>
            <a:off x="8373978" y="5938755"/>
            <a:ext cx="312822" cy="312822"/>
          </a:xfrm>
          <a:prstGeom prst="star5">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6" name="Image 5"/>
          <p:cNvPicPr>
            <a:picLocks noChangeAspect="1"/>
          </p:cNvPicPr>
          <p:nvPr/>
        </p:nvPicPr>
        <p:blipFill>
          <a:blip r:embed="rId2"/>
          <a:stretch>
            <a:fillRect/>
          </a:stretch>
        </p:blipFill>
        <p:spPr>
          <a:xfrm>
            <a:off x="5522767" y="910813"/>
            <a:ext cx="3263611" cy="4312247"/>
          </a:xfrm>
          <a:prstGeom prst="rect">
            <a:avLst/>
          </a:prstGeom>
        </p:spPr>
      </p:pic>
      <p:sp>
        <p:nvSpPr>
          <p:cNvPr id="7" name="Rectangle 6"/>
          <p:cNvSpPr/>
          <p:nvPr/>
        </p:nvSpPr>
        <p:spPr>
          <a:xfrm>
            <a:off x="6019800" y="274642"/>
            <a:ext cx="2836718" cy="646331"/>
          </a:xfrm>
          <a:prstGeom prst="rect">
            <a:avLst/>
          </a:prstGeom>
        </p:spPr>
        <p:txBody>
          <a:bodyPr wrap="square">
            <a:spAutoFit/>
          </a:bodyPr>
          <a:lstStyle/>
          <a:p>
            <a:r>
              <a:rPr lang="fr-FR" sz="900" i="1" dirty="0" err="1">
                <a:latin typeface="Calibri Light" panose="020F0302020204030204" pitchFamily="34" charset="0"/>
                <a:cs typeface="Calibri Light" panose="020F0302020204030204" pitchFamily="34" charset="0"/>
              </a:rPr>
              <a:t>Rodríguez</a:t>
            </a:r>
            <a:r>
              <a:rPr lang="fr-FR" sz="900" i="1" dirty="0">
                <a:latin typeface="Calibri Light" panose="020F0302020204030204" pitchFamily="34" charset="0"/>
                <a:cs typeface="Calibri Light" panose="020F0302020204030204" pitchFamily="34" charset="0"/>
              </a:rPr>
              <a:t>-Ruiz, A., </a:t>
            </a:r>
            <a:r>
              <a:rPr lang="fr-FR" sz="900" i="1" dirty="0" err="1">
                <a:latin typeface="Calibri Light" panose="020F0302020204030204" pitchFamily="34" charset="0"/>
                <a:cs typeface="Calibri Light" panose="020F0302020204030204" pitchFamily="34" charset="0"/>
              </a:rPr>
              <a:t>Agasthya</a:t>
            </a:r>
            <a:r>
              <a:rPr lang="fr-FR" sz="900" i="1" dirty="0">
                <a:latin typeface="Calibri Light" panose="020F0302020204030204" pitchFamily="34" charset="0"/>
                <a:cs typeface="Calibri Light" panose="020F0302020204030204" pitchFamily="34" charset="0"/>
              </a:rPr>
              <a:t>, G. A., &amp; </a:t>
            </a:r>
            <a:r>
              <a:rPr lang="fr-FR" sz="900" i="1" dirty="0" err="1">
                <a:latin typeface="Calibri Light" panose="020F0302020204030204" pitchFamily="34" charset="0"/>
                <a:cs typeface="Calibri Light" panose="020F0302020204030204" pitchFamily="34" charset="0"/>
              </a:rPr>
              <a:t>Sechopoulos</a:t>
            </a:r>
            <a:r>
              <a:rPr lang="fr-FR" sz="900" i="1" dirty="0">
                <a:latin typeface="Calibri Light" panose="020F0302020204030204" pitchFamily="34" charset="0"/>
                <a:cs typeface="Calibri Light" panose="020F0302020204030204" pitchFamily="34" charset="0"/>
              </a:rPr>
              <a:t>, I. (2017). The </a:t>
            </a:r>
            <a:r>
              <a:rPr lang="fr-FR" sz="900" i="1" dirty="0" err="1">
                <a:latin typeface="Calibri Light" panose="020F0302020204030204" pitchFamily="34" charset="0"/>
                <a:cs typeface="Calibri Light" panose="020F0302020204030204" pitchFamily="34" charset="0"/>
              </a:rPr>
              <a:t>compressed</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breast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during</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mammography</a:t>
            </a:r>
            <a:r>
              <a:rPr lang="fr-FR" sz="900" i="1" dirty="0">
                <a:latin typeface="Calibri Light" panose="020F0302020204030204" pitchFamily="34" charset="0"/>
                <a:cs typeface="Calibri Light" panose="020F0302020204030204" pitchFamily="34" charset="0"/>
              </a:rPr>
              <a:t> and </a:t>
            </a:r>
            <a:r>
              <a:rPr lang="fr-FR" sz="900" i="1" dirty="0" err="1">
                <a:latin typeface="Calibri Light" panose="020F0302020204030204" pitchFamily="34" charset="0"/>
                <a:cs typeface="Calibri Light" panose="020F0302020204030204" pitchFamily="34" charset="0"/>
              </a:rPr>
              <a:t>breast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tomosynthesis</a:t>
            </a:r>
            <a:r>
              <a:rPr lang="fr-FR" sz="900" i="1" dirty="0">
                <a:latin typeface="Calibri Light" panose="020F0302020204030204" pitchFamily="34" charset="0"/>
                <a:cs typeface="Calibri Light" panose="020F0302020204030204" pitchFamily="34" charset="0"/>
              </a:rPr>
              <a:t>: in vivo </a:t>
            </a:r>
            <a:r>
              <a:rPr lang="fr-FR" sz="900" i="1" dirty="0" err="1">
                <a:latin typeface="Calibri Light" panose="020F0302020204030204" pitchFamily="34" charset="0"/>
                <a:cs typeface="Calibri Light" panose="020F0302020204030204" pitchFamily="34" charset="0"/>
              </a:rPr>
              <a:t>shape</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characterization</a:t>
            </a:r>
            <a:r>
              <a:rPr lang="fr-FR" sz="900" i="1" dirty="0">
                <a:latin typeface="Calibri Light" panose="020F0302020204030204" pitchFamily="34" charset="0"/>
                <a:cs typeface="Calibri Light" panose="020F0302020204030204" pitchFamily="34" charset="0"/>
              </a:rPr>
              <a:t> and </a:t>
            </a:r>
            <a:r>
              <a:rPr lang="fr-FR" sz="900" i="1" dirty="0" err="1">
                <a:latin typeface="Calibri Light" panose="020F0302020204030204" pitchFamily="34" charset="0"/>
                <a:cs typeface="Calibri Light" panose="020F0302020204030204" pitchFamily="34" charset="0"/>
              </a:rPr>
              <a:t>modeling</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Physics</a:t>
            </a:r>
            <a:r>
              <a:rPr lang="fr-FR" sz="900" i="1" dirty="0">
                <a:latin typeface="Calibri Light" panose="020F0302020204030204" pitchFamily="34" charset="0"/>
                <a:cs typeface="Calibri Light" panose="020F0302020204030204" pitchFamily="34" charset="0"/>
              </a:rPr>
              <a:t> in </a:t>
            </a:r>
            <a:r>
              <a:rPr lang="fr-FR" sz="900" i="1" dirty="0" err="1">
                <a:latin typeface="Calibri Light" panose="020F0302020204030204" pitchFamily="34" charset="0"/>
                <a:cs typeface="Calibri Light" panose="020F0302020204030204" pitchFamily="34" charset="0"/>
              </a:rPr>
              <a:t>Medicine</a:t>
            </a:r>
            <a:r>
              <a:rPr lang="fr-FR" sz="900" i="1" dirty="0">
                <a:latin typeface="Calibri Light" panose="020F0302020204030204" pitchFamily="34" charset="0"/>
                <a:cs typeface="Calibri Light" panose="020F0302020204030204" pitchFamily="34" charset="0"/>
              </a:rPr>
              <a:t> &amp; </a:t>
            </a:r>
            <a:r>
              <a:rPr lang="fr-FR" sz="900" i="1" dirty="0" err="1">
                <a:latin typeface="Calibri Light" panose="020F0302020204030204" pitchFamily="34" charset="0"/>
                <a:cs typeface="Calibri Light" panose="020F0302020204030204" pitchFamily="34" charset="0"/>
              </a:rPr>
              <a:t>Biology</a:t>
            </a:r>
            <a:r>
              <a:rPr lang="fr-FR" sz="900" i="1" dirty="0">
                <a:latin typeface="Calibri Light" panose="020F0302020204030204" pitchFamily="34" charset="0"/>
                <a:cs typeface="Calibri Light" panose="020F0302020204030204" pitchFamily="34" charset="0"/>
              </a:rPr>
              <a:t>, 62(17), 6920.</a:t>
            </a:r>
          </a:p>
        </p:txBody>
      </p:sp>
    </p:spTree>
    <p:extLst>
      <p:ext uri="{BB962C8B-B14F-4D97-AF65-F5344CB8AC3E}">
        <p14:creationId xmlns:p14="http://schemas.microsoft.com/office/powerpoint/2010/main" val="18662139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ctrTitle"/>
          </p:nvPr>
        </p:nvSpPr>
        <p:spPr/>
        <p:txBody>
          <a:bodyPr>
            <a:normAutofit fontScale="90000"/>
          </a:bodyPr>
          <a:lstStyle/>
          <a:p>
            <a:r>
              <a:rPr lang="fr-FR" dirty="0"/>
              <a:t>Modélisation en ingénierie pour la santé</a:t>
            </a:r>
          </a:p>
        </p:txBody>
      </p:sp>
      <p:sp>
        <p:nvSpPr>
          <p:cNvPr id="9" name="Sous-titre 8"/>
          <p:cNvSpPr>
            <a:spLocks noGrp="1"/>
          </p:cNvSpPr>
          <p:nvPr>
            <p:ph type="subTitle" idx="1"/>
          </p:nvPr>
        </p:nvSpPr>
        <p:spPr/>
        <p:txBody>
          <a:bodyPr>
            <a:normAutofit fontScale="92500" lnSpcReduction="10000"/>
          </a:bodyPr>
          <a:lstStyle/>
          <a:p>
            <a:endParaRPr lang="fr-FR" dirty="0"/>
          </a:p>
        </p:txBody>
      </p:sp>
      <p:sp>
        <p:nvSpPr>
          <p:cNvPr id="3" name="Espace réservé du pied de page 2"/>
          <p:cNvSpPr>
            <a:spLocks noGrp="1"/>
          </p:cNvSpPr>
          <p:nvPr>
            <p:ph type="ftr" sz="quarter" idx="4294967295"/>
          </p:nvPr>
        </p:nvSpPr>
        <p:spPr>
          <a:xfrm>
            <a:off x="0" y="6356350"/>
            <a:ext cx="2895600" cy="365125"/>
          </a:xfrm>
        </p:spPr>
        <p:txBody>
          <a:bodyPr/>
          <a:lstStyle/>
          <a:p>
            <a:fld id="{3466D8FE-5733-7B45-8963-854D3AC5C96E}" type="slidenum">
              <a:rPr lang="fr-FR" smtClean="0">
                <a:solidFill>
                  <a:prstClr val="black">
                    <a:tint val="75000"/>
                  </a:prstClr>
                </a:solidFill>
              </a:rPr>
              <a:pPr/>
              <a:t>56</a:t>
            </a:fld>
            <a:endParaRPr lang="fr-FR">
              <a:solidFill>
                <a:prstClr val="black">
                  <a:tint val="75000"/>
                </a:prstClr>
              </a:solidFill>
            </a:endParaRPr>
          </a:p>
        </p:txBody>
      </p:sp>
    </p:spTree>
    <p:extLst>
      <p:ext uri="{BB962C8B-B14F-4D97-AF65-F5344CB8AC3E}">
        <p14:creationId xmlns:p14="http://schemas.microsoft.com/office/powerpoint/2010/main" val="12587982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Problématique de la modélisation</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57</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Un modèle comprend différentes briques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L’ensemble de ces briques constitue le modèle (mise en équations) qui sera résolu par un outil de simulation numérique le plus souvent : discrétisation spatiale et temporelle du modèle, résolution numérique. Méthodes principalement utilisées : Eléments Finis, Interactions Fluides/Structures, </a:t>
            </a:r>
            <a:r>
              <a:rPr lang="fr-FR" dirty="0" err="1"/>
              <a:t>etc</a:t>
            </a:r>
            <a:endParaRPr lang="fr-FR" dirty="0"/>
          </a:p>
          <a:p>
            <a:r>
              <a:rPr lang="fr-FR" dirty="0"/>
              <a:t>Quel que soit l’outil de simulation, la mise en données est indispensable.</a:t>
            </a:r>
          </a:p>
          <a:p>
            <a:endParaRPr lang="fr-FR" dirty="0"/>
          </a:p>
        </p:txBody>
      </p:sp>
      <p:sp>
        <p:nvSpPr>
          <p:cNvPr id="5" name="ZoneTexte 4"/>
          <p:cNvSpPr txBox="1"/>
          <p:nvPr/>
        </p:nvSpPr>
        <p:spPr>
          <a:xfrm>
            <a:off x="5761758" y="514350"/>
            <a:ext cx="1953491" cy="369332"/>
          </a:xfrm>
          <a:prstGeom prst="rect">
            <a:avLst/>
          </a:prstGeom>
          <a:noFill/>
          <a:ln>
            <a:solidFill>
              <a:schemeClr val="accent4"/>
            </a:solidFill>
          </a:ln>
        </p:spPr>
        <p:txBody>
          <a:bodyPr wrap="square" rtlCol="0">
            <a:spAutoFit/>
          </a:bodyPr>
          <a:lstStyle/>
          <a:p>
            <a:pPr algn="ctr"/>
            <a:r>
              <a:rPr lang="fr-FR" dirty="0">
                <a:latin typeface="Calibri Light" panose="020F0302020204030204" pitchFamily="34" charset="0"/>
              </a:rPr>
              <a:t>GEOMETRIE</a:t>
            </a:r>
          </a:p>
        </p:txBody>
      </p:sp>
      <p:sp>
        <p:nvSpPr>
          <p:cNvPr id="6" name="ZoneTexte 5"/>
          <p:cNvSpPr txBox="1"/>
          <p:nvPr/>
        </p:nvSpPr>
        <p:spPr>
          <a:xfrm>
            <a:off x="5761758" y="1192130"/>
            <a:ext cx="1953491" cy="646331"/>
          </a:xfrm>
          <a:prstGeom prst="rect">
            <a:avLst/>
          </a:prstGeom>
          <a:noFill/>
          <a:ln>
            <a:solidFill>
              <a:schemeClr val="accent4"/>
            </a:solidFill>
          </a:ln>
        </p:spPr>
        <p:txBody>
          <a:bodyPr wrap="square" rtlCol="0">
            <a:spAutoFit/>
          </a:bodyPr>
          <a:lstStyle/>
          <a:p>
            <a:pPr algn="ctr"/>
            <a:r>
              <a:rPr lang="fr-FR" dirty="0">
                <a:latin typeface="Calibri Light" panose="020F0302020204030204" pitchFamily="34" charset="0"/>
              </a:rPr>
              <a:t>LOI DE COMPORTEMENT</a:t>
            </a:r>
          </a:p>
        </p:txBody>
      </p:sp>
      <p:sp>
        <p:nvSpPr>
          <p:cNvPr id="7" name="ZoneTexte 6"/>
          <p:cNvSpPr txBox="1"/>
          <p:nvPr/>
        </p:nvSpPr>
        <p:spPr>
          <a:xfrm>
            <a:off x="5761758" y="2146909"/>
            <a:ext cx="1953491" cy="369332"/>
          </a:xfrm>
          <a:prstGeom prst="rect">
            <a:avLst/>
          </a:prstGeom>
          <a:noFill/>
          <a:ln>
            <a:solidFill>
              <a:schemeClr val="accent4"/>
            </a:solidFill>
          </a:ln>
        </p:spPr>
        <p:txBody>
          <a:bodyPr wrap="square" rtlCol="0">
            <a:spAutoFit/>
          </a:bodyPr>
          <a:lstStyle/>
          <a:p>
            <a:pPr algn="ctr"/>
            <a:r>
              <a:rPr lang="fr-FR" dirty="0">
                <a:latin typeface="Calibri Light" panose="020F0302020204030204" pitchFamily="34" charset="0"/>
              </a:rPr>
              <a:t>INTERACTION</a:t>
            </a:r>
          </a:p>
        </p:txBody>
      </p:sp>
      <p:sp>
        <p:nvSpPr>
          <p:cNvPr id="8" name="ZoneTexte 7"/>
          <p:cNvSpPr txBox="1"/>
          <p:nvPr/>
        </p:nvSpPr>
        <p:spPr>
          <a:xfrm>
            <a:off x="5761758" y="2824688"/>
            <a:ext cx="1953491" cy="646331"/>
          </a:xfrm>
          <a:prstGeom prst="rect">
            <a:avLst/>
          </a:prstGeom>
          <a:noFill/>
          <a:ln>
            <a:solidFill>
              <a:schemeClr val="accent4"/>
            </a:solidFill>
          </a:ln>
        </p:spPr>
        <p:txBody>
          <a:bodyPr wrap="square" rtlCol="0">
            <a:spAutoFit/>
          </a:bodyPr>
          <a:lstStyle/>
          <a:p>
            <a:pPr algn="ctr"/>
            <a:r>
              <a:rPr lang="fr-FR" dirty="0">
                <a:latin typeface="Calibri Light" panose="020F0302020204030204" pitchFamily="34" charset="0"/>
              </a:rPr>
              <a:t>CONDITIONS AUX LIMITES</a:t>
            </a:r>
          </a:p>
        </p:txBody>
      </p:sp>
    </p:spTree>
    <p:extLst>
      <p:ext uri="{BB962C8B-B14F-4D97-AF65-F5344CB8AC3E}">
        <p14:creationId xmlns:p14="http://schemas.microsoft.com/office/powerpoint/2010/main" val="34859539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DC87A-ADA9-493B-AAEA-95C634E09A6C}"/>
              </a:ext>
            </a:extLst>
          </p:cNvPr>
          <p:cNvSpPr>
            <a:spLocks noGrp="1"/>
          </p:cNvSpPr>
          <p:nvPr>
            <p:ph type="title"/>
          </p:nvPr>
        </p:nvSpPr>
        <p:spPr/>
        <p:txBody>
          <a:bodyPr/>
          <a:lstStyle/>
          <a:p>
            <a:r>
              <a:rPr lang="fr-FR" dirty="0"/>
              <a:t>Mise en données - géométrie</a:t>
            </a:r>
          </a:p>
        </p:txBody>
      </p:sp>
      <p:sp>
        <p:nvSpPr>
          <p:cNvPr id="4" name="Espace réservé du contenu 3">
            <a:extLst>
              <a:ext uri="{FF2B5EF4-FFF2-40B4-BE49-F238E27FC236}">
                <a16:creationId xmlns:a16="http://schemas.microsoft.com/office/drawing/2014/main" id="{CDE417ED-B5FC-4EAE-A00D-739FBF1B922F}"/>
              </a:ext>
            </a:extLst>
          </p:cNvPr>
          <p:cNvSpPr>
            <a:spLocks noGrp="1"/>
          </p:cNvSpPr>
          <p:nvPr>
            <p:ph sz="quarter" idx="12"/>
          </p:nvPr>
        </p:nvSpPr>
        <p:spPr/>
        <p:txBody>
          <a:bodyPr/>
          <a:lstStyle/>
          <a:p>
            <a:r>
              <a:rPr lang="fr-FR" dirty="0"/>
              <a:t>Un problème biomédical peut être modélisé de façon :</a:t>
            </a:r>
          </a:p>
          <a:p>
            <a:pPr lvl="1"/>
            <a:r>
              <a:rPr lang="fr-FR" dirty="0"/>
              <a:t>Générique : une géométrie simplifiée, générée en CAO</a:t>
            </a:r>
          </a:p>
          <a:p>
            <a:pPr lvl="1"/>
            <a:r>
              <a:rPr lang="fr-FR" dirty="0"/>
              <a:t>Paramétrique : géométrie paramétrée pour représenter plusieurs cas typiques, chaine de traitement robuste au changement de ces paramètres</a:t>
            </a:r>
          </a:p>
          <a:p>
            <a:pPr lvl="1"/>
            <a:r>
              <a:rPr lang="fr-FR" dirty="0"/>
              <a:t>(partiellement) patient-spécifique : géométrie extraite des images médicales</a:t>
            </a:r>
          </a:p>
          <a:p>
            <a:pPr lvl="1"/>
            <a:endParaRPr lang="fr-FR" dirty="0"/>
          </a:p>
          <a:p>
            <a:pPr marL="73025" indent="0" algn="ctr">
              <a:buNone/>
            </a:pPr>
            <a:r>
              <a:rPr lang="fr-FR" dirty="0"/>
              <a:t>Tout dépend de la question posée !</a:t>
            </a:r>
          </a:p>
        </p:txBody>
      </p:sp>
      <p:sp>
        <p:nvSpPr>
          <p:cNvPr id="10" name="ZoneTexte 9">
            <a:extLst>
              <a:ext uri="{FF2B5EF4-FFF2-40B4-BE49-F238E27FC236}">
                <a16:creationId xmlns:a16="http://schemas.microsoft.com/office/drawing/2014/main" id="{FBCAFA6B-AD19-4EB0-93D8-D42DFAA07023}"/>
              </a:ext>
            </a:extLst>
          </p:cNvPr>
          <p:cNvSpPr txBox="1"/>
          <p:nvPr/>
        </p:nvSpPr>
        <p:spPr>
          <a:xfrm>
            <a:off x="6987243" y="156013"/>
            <a:ext cx="1953491" cy="369332"/>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GEOMETRIE</a:t>
            </a:r>
          </a:p>
        </p:txBody>
      </p:sp>
    </p:spTree>
    <p:extLst>
      <p:ext uri="{BB962C8B-B14F-4D97-AF65-F5344CB8AC3E}">
        <p14:creationId xmlns:p14="http://schemas.microsoft.com/office/powerpoint/2010/main" val="2799933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24CD6-A5BF-4626-8C0A-6C6BFB809047}"/>
              </a:ext>
            </a:extLst>
          </p:cNvPr>
          <p:cNvSpPr>
            <a:spLocks noGrp="1"/>
          </p:cNvSpPr>
          <p:nvPr>
            <p:ph type="title"/>
          </p:nvPr>
        </p:nvSpPr>
        <p:spPr/>
        <p:txBody>
          <a:bodyPr/>
          <a:lstStyle/>
          <a:p>
            <a:r>
              <a:rPr lang="fr-FR" dirty="0"/>
              <a:t>Mise en données - géométrie</a:t>
            </a:r>
          </a:p>
        </p:txBody>
      </p:sp>
      <p:sp>
        <p:nvSpPr>
          <p:cNvPr id="3" name="Espace réservé du pied de page 2">
            <a:extLst>
              <a:ext uri="{FF2B5EF4-FFF2-40B4-BE49-F238E27FC236}">
                <a16:creationId xmlns:a16="http://schemas.microsoft.com/office/drawing/2014/main" id="{DF200C08-D2BA-4E45-BB61-2B813284C54D}"/>
              </a:ext>
            </a:extLst>
          </p:cNvPr>
          <p:cNvSpPr>
            <a:spLocks noGrp="1"/>
          </p:cNvSpPr>
          <p:nvPr>
            <p:ph type="ftr" sz="quarter" idx="11"/>
          </p:nvPr>
        </p:nvSpPr>
        <p:spPr>
          <a:xfrm>
            <a:off x="3256009" y="6820830"/>
            <a:ext cx="2563326" cy="287148"/>
          </a:xfrm>
        </p:spPr>
        <p:txBody>
          <a:bodyPr/>
          <a:lstStyle/>
          <a:p>
            <a:fld id="{3466D8FE-5733-7B45-8963-854D3AC5C96E}" type="slidenum">
              <a:rPr lang="fr-FR" smtClean="0">
                <a:solidFill>
                  <a:prstClr val="black">
                    <a:tint val="75000"/>
                  </a:prstClr>
                </a:solidFill>
              </a:rPr>
              <a:pPr/>
              <a:t>59</a:t>
            </a:fld>
            <a:endParaRPr lang="fr-FR">
              <a:solidFill>
                <a:prstClr val="black">
                  <a:tint val="75000"/>
                </a:prstClr>
              </a:solidFill>
            </a:endParaRPr>
          </a:p>
        </p:txBody>
      </p:sp>
      <p:sp>
        <p:nvSpPr>
          <p:cNvPr id="4" name="Espace réservé du contenu 3">
            <a:extLst>
              <a:ext uri="{FF2B5EF4-FFF2-40B4-BE49-F238E27FC236}">
                <a16:creationId xmlns:a16="http://schemas.microsoft.com/office/drawing/2014/main" id="{AAC70E6F-4D45-4743-AF55-37D94F0C37AF}"/>
              </a:ext>
            </a:extLst>
          </p:cNvPr>
          <p:cNvSpPr>
            <a:spLocks noGrp="1"/>
          </p:cNvSpPr>
          <p:nvPr>
            <p:ph sz="quarter" idx="12"/>
          </p:nvPr>
        </p:nvSpPr>
        <p:spPr>
          <a:xfrm>
            <a:off x="457200" y="1016000"/>
            <a:ext cx="8229600" cy="5130800"/>
          </a:xfrm>
        </p:spPr>
        <p:txBody>
          <a:bodyPr/>
          <a:lstStyle/>
          <a:p>
            <a:r>
              <a:rPr lang="fr-FR" dirty="0"/>
              <a:t>Exemple : simulation de l’angioplastie</a:t>
            </a:r>
          </a:p>
          <a:p>
            <a:pPr lvl="1"/>
            <a:r>
              <a:rPr lang="fr-FR" dirty="0"/>
              <a:t>Simulation générique : intérêt pour les fabricants</a:t>
            </a:r>
          </a:p>
          <a:p>
            <a:pPr lvl="1"/>
            <a:r>
              <a:rPr lang="fr-FR" dirty="0"/>
              <a:t>Simulation paramétrique : représentation simplifiée du patient – calcul facilité, possibilité de réduire le modèle, bon compromis précision/efficacité</a:t>
            </a:r>
          </a:p>
          <a:p>
            <a:pPr lvl="1"/>
            <a:r>
              <a:rPr lang="fr-FR" dirty="0"/>
              <a:t>Simulation patient spécifique : meilleure </a:t>
            </a:r>
            <a:r>
              <a:rPr lang="fr-FR" dirty="0" err="1"/>
              <a:t>biofidélité</a:t>
            </a:r>
            <a:r>
              <a:rPr lang="fr-FR" dirty="0"/>
              <a:t>, réponse personnalisée </a:t>
            </a:r>
          </a:p>
        </p:txBody>
      </p:sp>
      <p:sp>
        <p:nvSpPr>
          <p:cNvPr id="5" name="Espace réservé du pied de page 2">
            <a:extLst>
              <a:ext uri="{FF2B5EF4-FFF2-40B4-BE49-F238E27FC236}">
                <a16:creationId xmlns:a16="http://schemas.microsoft.com/office/drawing/2014/main" id="{012C4485-A1FC-4F9E-AC31-66BF20C969E1}"/>
              </a:ext>
            </a:extLst>
          </p:cNvPr>
          <p:cNvSpPr txBox="1">
            <a:spLocks/>
          </p:cNvSpPr>
          <p:nvPr/>
        </p:nvSpPr>
        <p:spPr>
          <a:xfrm>
            <a:off x="3256009" y="6820830"/>
            <a:ext cx="2563326" cy="287148"/>
          </a:xfrm>
          <a:prstGeom prst="rect">
            <a:avLst/>
          </a:prstGeom>
        </p:spPr>
        <p:txBody>
          <a:bodyPr vert="horz" lIns="91440" tIns="45720" rIns="91440" bIns="45720" rtlCol="0" anchor="ctr"/>
          <a:lstStyle>
            <a:defPPr>
              <a:defRPr lang="fr-FR"/>
            </a:defPPr>
            <a:lvl1pPr marL="0" algn="ctr" defTabSz="914400" rtl="0" eaLnBrk="1" latinLnBrk="0" hangingPunct="1">
              <a:defRPr sz="12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66D8FE-5733-7B45-8963-854D3AC5C96E}" type="slidenum">
              <a:rPr lang="fr-FR" smtClean="0">
                <a:solidFill>
                  <a:prstClr val="black">
                    <a:tint val="75000"/>
                  </a:prstClr>
                </a:solidFill>
              </a:rPr>
              <a:pPr/>
              <a:t>59</a:t>
            </a:fld>
            <a:endParaRPr lang="fr-FR">
              <a:solidFill>
                <a:prstClr val="black">
                  <a:tint val="75000"/>
                </a:prstClr>
              </a:solidFill>
            </a:endParaRPr>
          </a:p>
        </p:txBody>
      </p:sp>
      <p:pic>
        <p:nvPicPr>
          <p:cNvPr id="6" name="Image 5">
            <a:extLst>
              <a:ext uri="{FF2B5EF4-FFF2-40B4-BE49-F238E27FC236}">
                <a16:creationId xmlns:a16="http://schemas.microsoft.com/office/drawing/2014/main" id="{B11067F0-01CB-443A-9D55-3699CF47E74D}"/>
              </a:ext>
            </a:extLst>
          </p:cNvPr>
          <p:cNvPicPr>
            <a:picLocks noChangeAspect="1"/>
          </p:cNvPicPr>
          <p:nvPr/>
        </p:nvPicPr>
        <p:blipFill>
          <a:blip r:embed="rId2"/>
          <a:stretch>
            <a:fillRect/>
          </a:stretch>
        </p:blipFill>
        <p:spPr>
          <a:xfrm>
            <a:off x="117668" y="3231233"/>
            <a:ext cx="1896302" cy="1016857"/>
          </a:xfrm>
          <a:prstGeom prst="rect">
            <a:avLst/>
          </a:prstGeom>
        </p:spPr>
      </p:pic>
      <p:pic>
        <p:nvPicPr>
          <p:cNvPr id="7" name="Image 6">
            <a:extLst>
              <a:ext uri="{FF2B5EF4-FFF2-40B4-BE49-F238E27FC236}">
                <a16:creationId xmlns:a16="http://schemas.microsoft.com/office/drawing/2014/main" id="{7F9D3820-A468-448A-A6B0-E873C3BC1151}"/>
              </a:ext>
            </a:extLst>
          </p:cNvPr>
          <p:cNvPicPr>
            <a:picLocks noChangeAspect="1"/>
          </p:cNvPicPr>
          <p:nvPr/>
        </p:nvPicPr>
        <p:blipFill>
          <a:blip r:embed="rId3"/>
          <a:stretch>
            <a:fillRect/>
          </a:stretch>
        </p:blipFill>
        <p:spPr>
          <a:xfrm>
            <a:off x="2407035" y="3161048"/>
            <a:ext cx="3780315" cy="1141459"/>
          </a:xfrm>
          <a:prstGeom prst="rect">
            <a:avLst/>
          </a:prstGeom>
        </p:spPr>
      </p:pic>
      <p:pic>
        <p:nvPicPr>
          <p:cNvPr id="8" name="Image 7">
            <a:extLst>
              <a:ext uri="{FF2B5EF4-FFF2-40B4-BE49-F238E27FC236}">
                <a16:creationId xmlns:a16="http://schemas.microsoft.com/office/drawing/2014/main" id="{D5BF9373-E6CA-4D0C-907D-13C6281D2189}"/>
              </a:ext>
            </a:extLst>
          </p:cNvPr>
          <p:cNvPicPr>
            <a:picLocks noChangeAspect="1"/>
          </p:cNvPicPr>
          <p:nvPr/>
        </p:nvPicPr>
        <p:blipFill>
          <a:blip r:embed="rId4"/>
          <a:stretch>
            <a:fillRect/>
          </a:stretch>
        </p:blipFill>
        <p:spPr>
          <a:xfrm rot="5400000">
            <a:off x="5442451" y="5229950"/>
            <a:ext cx="2423386" cy="568500"/>
          </a:xfrm>
          <a:prstGeom prst="rect">
            <a:avLst/>
          </a:prstGeom>
        </p:spPr>
      </p:pic>
      <p:pic>
        <p:nvPicPr>
          <p:cNvPr id="9" name="Image 8">
            <a:extLst>
              <a:ext uri="{FF2B5EF4-FFF2-40B4-BE49-F238E27FC236}">
                <a16:creationId xmlns:a16="http://schemas.microsoft.com/office/drawing/2014/main" id="{E6CF506E-1467-4C75-9BEA-7F794E2C290F}"/>
              </a:ext>
            </a:extLst>
          </p:cNvPr>
          <p:cNvPicPr>
            <a:picLocks noChangeAspect="1"/>
          </p:cNvPicPr>
          <p:nvPr/>
        </p:nvPicPr>
        <p:blipFill>
          <a:blip r:embed="rId5"/>
          <a:stretch>
            <a:fillRect/>
          </a:stretch>
        </p:blipFill>
        <p:spPr>
          <a:xfrm>
            <a:off x="589009" y="4508985"/>
            <a:ext cx="5649076" cy="2118403"/>
          </a:xfrm>
          <a:prstGeom prst="rect">
            <a:avLst/>
          </a:prstGeom>
        </p:spPr>
      </p:pic>
      <p:pic>
        <p:nvPicPr>
          <p:cNvPr id="10" name="Image 9">
            <a:extLst>
              <a:ext uri="{FF2B5EF4-FFF2-40B4-BE49-F238E27FC236}">
                <a16:creationId xmlns:a16="http://schemas.microsoft.com/office/drawing/2014/main" id="{F5F49B65-9F08-411F-B6C0-3708DE6379AA}"/>
              </a:ext>
            </a:extLst>
          </p:cNvPr>
          <p:cNvPicPr/>
          <p:nvPr/>
        </p:nvPicPr>
        <p:blipFill rotWithShape="1">
          <a:blip r:embed="rId6">
            <a:clrChange>
              <a:clrFrom>
                <a:srgbClr val="FFFFFF"/>
              </a:clrFrom>
              <a:clrTo>
                <a:srgbClr val="FFFFFF">
                  <a:alpha val="0"/>
                </a:srgbClr>
              </a:clrTo>
            </a:clrChange>
          </a:blip>
          <a:srcRect b="906"/>
          <a:stretch/>
        </p:blipFill>
        <p:spPr>
          <a:xfrm>
            <a:off x="6451680" y="3006414"/>
            <a:ext cx="2421174" cy="1450726"/>
          </a:xfrm>
          <a:prstGeom prst="rect">
            <a:avLst/>
          </a:prstGeom>
        </p:spPr>
      </p:pic>
      <p:sp>
        <p:nvSpPr>
          <p:cNvPr id="11" name="ZoneTexte 10">
            <a:extLst>
              <a:ext uri="{FF2B5EF4-FFF2-40B4-BE49-F238E27FC236}">
                <a16:creationId xmlns:a16="http://schemas.microsoft.com/office/drawing/2014/main" id="{180B45F9-9015-41F7-A214-68D80A0B6F19}"/>
              </a:ext>
            </a:extLst>
          </p:cNvPr>
          <p:cNvSpPr txBox="1"/>
          <p:nvPr/>
        </p:nvSpPr>
        <p:spPr>
          <a:xfrm>
            <a:off x="6987243" y="156013"/>
            <a:ext cx="1953491" cy="369332"/>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GEOMETRIE</a:t>
            </a:r>
          </a:p>
        </p:txBody>
      </p:sp>
    </p:spTree>
    <p:extLst>
      <p:ext uri="{BB962C8B-B14F-4D97-AF65-F5344CB8AC3E}">
        <p14:creationId xmlns:p14="http://schemas.microsoft.com/office/powerpoint/2010/main" val="1850835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27F87F9-432E-4C27-90D2-9C4E34CA2BD7}"/>
              </a:ext>
            </a:extLst>
          </p:cNvPr>
          <p:cNvSpPr>
            <a:spLocks noGrp="1"/>
          </p:cNvSpPr>
          <p:nvPr>
            <p:ph type="ctrTitle"/>
          </p:nvPr>
        </p:nvSpPr>
        <p:spPr/>
        <p:txBody>
          <a:bodyPr/>
          <a:lstStyle/>
          <a:p>
            <a:r>
              <a:rPr lang="fr-FR" dirty="0"/>
              <a:t>Dispositifs médicaux</a:t>
            </a:r>
          </a:p>
        </p:txBody>
      </p:sp>
      <p:sp>
        <p:nvSpPr>
          <p:cNvPr id="6" name="Sous-titre 5">
            <a:extLst>
              <a:ext uri="{FF2B5EF4-FFF2-40B4-BE49-F238E27FC236}">
                <a16:creationId xmlns:a16="http://schemas.microsoft.com/office/drawing/2014/main" id="{67B30D75-E332-4C0B-AADA-F6F35BFFBF58}"/>
              </a:ext>
            </a:extLst>
          </p:cNvPr>
          <p:cNvSpPr>
            <a:spLocks noGrp="1"/>
          </p:cNvSpPr>
          <p:nvPr>
            <p:ph type="subTitle" idx="1"/>
          </p:nvPr>
        </p:nvSpPr>
        <p:spPr/>
        <p:txBody>
          <a:bodyPr>
            <a:normAutofit/>
          </a:bodyPr>
          <a:lstStyle/>
          <a:p>
            <a:r>
              <a:rPr lang="fr-FR" sz="2400" b="0" dirty="0"/>
              <a:t>Source principale : Haute Autorité de Santé</a:t>
            </a:r>
          </a:p>
        </p:txBody>
      </p:sp>
      <p:sp>
        <p:nvSpPr>
          <p:cNvPr id="7" name="Espace réservé du texte 6">
            <a:extLst>
              <a:ext uri="{FF2B5EF4-FFF2-40B4-BE49-F238E27FC236}">
                <a16:creationId xmlns:a16="http://schemas.microsoft.com/office/drawing/2014/main" id="{CA9FCCFD-49A0-4B44-92EC-AC236C6FFB56}"/>
              </a:ext>
            </a:extLst>
          </p:cNvPr>
          <p:cNvSpPr>
            <a:spLocks noGrp="1"/>
          </p:cNvSpPr>
          <p:nvPr>
            <p:ph type="body" sz="quarter" idx="11"/>
          </p:nvPr>
        </p:nvSpPr>
        <p:spPr/>
        <p:txBody>
          <a:bodyPr/>
          <a:lstStyle/>
          <a:p>
            <a:endParaRPr lang="fr-FR"/>
          </a:p>
        </p:txBody>
      </p:sp>
      <p:sp>
        <p:nvSpPr>
          <p:cNvPr id="3" name="Espace réservé du pied de page 2">
            <a:extLst>
              <a:ext uri="{FF2B5EF4-FFF2-40B4-BE49-F238E27FC236}">
                <a16:creationId xmlns:a16="http://schemas.microsoft.com/office/drawing/2014/main" id="{BD17178F-9C31-4CA5-B408-BF68E06410FE}"/>
              </a:ext>
            </a:extLst>
          </p:cNvPr>
          <p:cNvSpPr>
            <a:spLocks noGrp="1"/>
          </p:cNvSpPr>
          <p:nvPr>
            <p:ph type="ftr" sz="quarter" idx="4294967295"/>
          </p:nvPr>
        </p:nvSpPr>
        <p:spPr>
          <a:xfrm>
            <a:off x="0" y="6356350"/>
            <a:ext cx="2895600" cy="365125"/>
          </a:xfrm>
        </p:spPr>
        <p:txBody>
          <a:bodyPr/>
          <a:lstStyle/>
          <a:p>
            <a:fld id="{3466D8FE-5733-7B45-8963-854D3AC5C96E}" type="slidenum">
              <a:rPr lang="fr-FR" smtClean="0">
                <a:solidFill>
                  <a:prstClr val="black">
                    <a:tint val="75000"/>
                  </a:prstClr>
                </a:solidFill>
              </a:rPr>
              <a:pPr/>
              <a:t>6</a:t>
            </a:fld>
            <a:endParaRPr lang="fr-FR">
              <a:solidFill>
                <a:prstClr val="black">
                  <a:tint val="75000"/>
                </a:prstClr>
              </a:solidFill>
            </a:endParaRPr>
          </a:p>
        </p:txBody>
      </p:sp>
    </p:spTree>
    <p:extLst>
      <p:ext uri="{BB962C8B-B14F-4D97-AF65-F5344CB8AC3E}">
        <p14:creationId xmlns:p14="http://schemas.microsoft.com/office/powerpoint/2010/main" val="8585914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données : géométrie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60</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5237018" cy="5130800"/>
          </a:xfrm>
        </p:spPr>
        <p:txBody>
          <a:bodyPr/>
          <a:lstStyle/>
          <a:p>
            <a:r>
              <a:rPr lang="fr-FR" dirty="0"/>
              <a:t>Traitement d’images </a:t>
            </a:r>
            <a:r>
              <a:rPr lang="fr-FR" dirty="0">
                <a:sym typeface="Wingdings" panose="05000000000000000000" pitchFamily="2" charset="2"/>
              </a:rPr>
              <a:t> segments</a:t>
            </a:r>
          </a:p>
          <a:p>
            <a:r>
              <a:rPr lang="fr-FR" dirty="0">
                <a:sym typeface="Wingdings" panose="05000000000000000000" pitchFamily="2" charset="2"/>
              </a:rPr>
              <a:t>Transfert des segments vers des objets adaptés à la simulation numérique :</a:t>
            </a:r>
          </a:p>
          <a:p>
            <a:pPr lvl="1"/>
            <a:r>
              <a:rPr lang="fr-FR" dirty="0">
                <a:sym typeface="Wingdings" panose="05000000000000000000" pitchFamily="2" charset="2"/>
              </a:rPr>
              <a:t>Éventuellement simplification de la géométrie : </a:t>
            </a:r>
          </a:p>
          <a:p>
            <a:pPr lvl="2"/>
            <a:r>
              <a:rPr lang="fr-FR" dirty="0">
                <a:sym typeface="Wingdings" panose="05000000000000000000" pitchFamily="2" charset="2"/>
              </a:rPr>
              <a:t>suppression de composantes inutiles, des objets trop petits, </a:t>
            </a:r>
            <a:r>
              <a:rPr lang="fr-FR" dirty="0" err="1">
                <a:sym typeface="Wingdings" panose="05000000000000000000" pitchFamily="2" charset="2"/>
              </a:rPr>
              <a:t>etc</a:t>
            </a:r>
            <a:endParaRPr lang="fr-FR" dirty="0">
              <a:sym typeface="Wingdings" panose="05000000000000000000" pitchFamily="2" charset="2"/>
            </a:endParaRPr>
          </a:p>
          <a:p>
            <a:pPr lvl="2"/>
            <a:r>
              <a:rPr lang="fr-FR" dirty="0">
                <a:sym typeface="Wingdings" panose="05000000000000000000" pitchFamily="2" charset="2"/>
              </a:rPr>
              <a:t>Description de la surface par des objets réguliers (ex: </a:t>
            </a:r>
            <a:r>
              <a:rPr lang="fr-FR" dirty="0" err="1">
                <a:sym typeface="Wingdings" panose="05000000000000000000" pitchFamily="2" charset="2"/>
              </a:rPr>
              <a:t>splines</a:t>
            </a:r>
            <a:r>
              <a:rPr lang="fr-FR" dirty="0">
                <a:sym typeface="Wingdings" panose="05000000000000000000" pitchFamily="2" charset="2"/>
              </a:rPr>
              <a:t>)</a:t>
            </a:r>
          </a:p>
          <a:p>
            <a:pPr lvl="1"/>
            <a:r>
              <a:rPr lang="fr-FR" dirty="0">
                <a:sym typeface="Wingdings" panose="05000000000000000000" pitchFamily="2" charset="2"/>
              </a:rPr>
              <a:t>Nettoyage des irrégularité : pointes, trous, </a:t>
            </a:r>
            <a:r>
              <a:rPr lang="fr-FR" dirty="0" err="1">
                <a:sym typeface="Wingdings" panose="05000000000000000000" pitchFamily="2" charset="2"/>
              </a:rPr>
              <a:t>etc</a:t>
            </a:r>
            <a:r>
              <a:rPr lang="fr-FR" dirty="0">
                <a:sym typeface="Wingdings" panose="05000000000000000000" pitchFamily="2" charset="2"/>
              </a:rPr>
              <a:t> </a:t>
            </a:r>
            <a:r>
              <a:rPr lang="fr-FR" b="1" dirty="0">
                <a:sym typeface="Wingdings" panose="05000000000000000000" pitchFamily="2" charset="2"/>
              </a:rPr>
              <a:t>par lissage </a:t>
            </a:r>
            <a:r>
              <a:rPr lang="fr-FR" dirty="0">
                <a:sym typeface="Wingdings" panose="05000000000000000000" pitchFamily="2" charset="2"/>
              </a:rPr>
              <a:t>pour obtenir une surface régulière</a:t>
            </a:r>
          </a:p>
          <a:p>
            <a:r>
              <a:rPr lang="fr-FR" dirty="0">
                <a:sym typeface="Wingdings" panose="05000000000000000000" pitchFamily="2" charset="2"/>
              </a:rPr>
              <a:t>Extraction éventuelle d’autres données : ex : distance aux structures environnantes</a:t>
            </a:r>
          </a:p>
        </p:txBody>
      </p:sp>
      <p:pic>
        <p:nvPicPr>
          <p:cNvPr id="5" name="Image 4"/>
          <p:cNvPicPr>
            <a:picLocks noChangeAspect="1"/>
          </p:cNvPicPr>
          <p:nvPr/>
        </p:nvPicPr>
        <p:blipFill>
          <a:blip r:embed="rId5"/>
          <a:stretch>
            <a:fillRect/>
          </a:stretch>
        </p:blipFill>
        <p:spPr>
          <a:xfrm>
            <a:off x="7772400" y="579061"/>
            <a:ext cx="1210503" cy="2541055"/>
          </a:xfrm>
          <a:prstGeom prst="rect">
            <a:avLst/>
          </a:prstGeom>
        </p:spPr>
      </p:pic>
      <p:sp>
        <p:nvSpPr>
          <p:cNvPr id="6" name="ZoneTexte 5"/>
          <p:cNvSpPr txBox="1"/>
          <p:nvPr/>
        </p:nvSpPr>
        <p:spPr>
          <a:xfrm>
            <a:off x="6611506" y="2321063"/>
            <a:ext cx="1160895" cy="230832"/>
          </a:xfrm>
          <a:prstGeom prst="rect">
            <a:avLst/>
          </a:prstGeom>
          <a:noFill/>
        </p:spPr>
        <p:txBody>
          <a:bodyPr wrap="none" rtlCol="0">
            <a:spAutoFit/>
          </a:bodyPr>
          <a:lstStyle/>
          <a:p>
            <a:r>
              <a:rPr lang="fr-FR" sz="900" i="1" dirty="0">
                <a:latin typeface="Calibri Light" panose="020F0302020204030204" pitchFamily="34" charset="0"/>
              </a:rPr>
              <a:t>Thèse Bernard </a:t>
            </a:r>
            <a:r>
              <a:rPr lang="fr-FR" sz="900" i="1" dirty="0" err="1">
                <a:latin typeface="Calibri Light" panose="020F0302020204030204" pitchFamily="34" charset="0"/>
              </a:rPr>
              <a:t>Helou</a:t>
            </a:r>
            <a:endParaRPr lang="fr-FR" sz="900" i="1" dirty="0">
              <a:latin typeface="Calibri Light" panose="020F0302020204030204" pitchFamily="34" charset="0"/>
            </a:endParaRPr>
          </a:p>
        </p:txBody>
      </p:sp>
      <p:sp>
        <p:nvSpPr>
          <p:cNvPr id="7" name="ZoneTexte 6"/>
          <p:cNvSpPr txBox="1"/>
          <p:nvPr/>
        </p:nvSpPr>
        <p:spPr>
          <a:xfrm>
            <a:off x="5790334" y="652012"/>
            <a:ext cx="1885950" cy="1600438"/>
          </a:xfrm>
          <a:prstGeom prst="rect">
            <a:avLst/>
          </a:prstGeom>
          <a:noFill/>
        </p:spPr>
        <p:txBody>
          <a:bodyPr wrap="square" rtlCol="0">
            <a:spAutoFit/>
          </a:bodyPr>
          <a:lstStyle/>
          <a:p>
            <a:pPr algn="r"/>
            <a:r>
              <a:rPr lang="fr-FR" sz="1400" dirty="0">
                <a:latin typeface="Calibri Light" panose="020F0302020204030204" pitchFamily="34" charset="0"/>
              </a:rPr>
              <a:t>Segmentation et reconstruction d’une plaque d’athérome : rouge : lumière artérielle, vert : calcifications, gris : plaque non-calcifiée</a:t>
            </a:r>
          </a:p>
        </p:txBody>
      </p:sp>
      <p:grpSp>
        <p:nvGrpSpPr>
          <p:cNvPr id="8" name="Groupe 7"/>
          <p:cNvGrpSpPr/>
          <p:nvPr/>
        </p:nvGrpSpPr>
        <p:grpSpPr>
          <a:xfrm>
            <a:off x="191978" y="4749446"/>
            <a:ext cx="1870106" cy="1972033"/>
            <a:chOff x="502249" y="1440816"/>
            <a:chExt cx="3278891" cy="3457602"/>
          </a:xfrm>
        </p:grpSpPr>
        <p:pic>
          <p:nvPicPr>
            <p:cNvPr id="9" name="CADRO.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r="26022"/>
            <a:stretch/>
          </p:blipFill>
          <p:spPr>
            <a:xfrm>
              <a:off x="502249" y="1837380"/>
              <a:ext cx="3278891" cy="3061038"/>
            </a:xfrm>
            <a:prstGeom prst="rect">
              <a:avLst/>
            </a:prstGeom>
          </p:spPr>
        </p:pic>
        <p:sp>
          <p:nvSpPr>
            <p:cNvPr id="10" name="ZoneTexte 9"/>
            <p:cNvSpPr txBox="1"/>
            <p:nvPr/>
          </p:nvSpPr>
          <p:spPr>
            <a:xfrm>
              <a:off x="610599" y="1440816"/>
              <a:ext cx="3096344" cy="377742"/>
            </a:xfrm>
            <a:prstGeom prst="rect">
              <a:avLst/>
            </a:prstGeom>
            <a:noFill/>
          </p:spPr>
          <p:txBody>
            <a:bodyPr wrap="square" rtlCol="0">
              <a:spAutoFit/>
            </a:bodyPr>
            <a:lstStyle/>
            <a:p>
              <a:pPr algn="ctr"/>
              <a:r>
                <a:rPr lang="fr-FR" sz="800" i="1" dirty="0">
                  <a:latin typeface="Calibri Light" panose="020F0302020204030204" pitchFamily="34" charset="0"/>
                  <a:cs typeface="Calibri Light" panose="020F0302020204030204" pitchFamily="34" charset="0"/>
                </a:rPr>
                <a:t>CT-scan data </a:t>
              </a:r>
              <a:r>
                <a:rPr lang="fr-FR" sz="800" i="1" dirty="0" err="1">
                  <a:latin typeface="Calibri Light" panose="020F0302020204030204" pitchFamily="34" charset="0"/>
                  <a:cs typeface="Calibri Light" panose="020F0302020204030204" pitchFamily="34" charset="0"/>
                </a:rPr>
                <a:t>analysis</a:t>
              </a:r>
              <a:endParaRPr lang="fr-FR" sz="800" i="1" dirty="0">
                <a:latin typeface="Calibri Light" panose="020F0302020204030204" pitchFamily="34" charset="0"/>
                <a:cs typeface="Calibri Light" panose="020F0302020204030204" pitchFamily="34" charset="0"/>
              </a:endParaRPr>
            </a:p>
          </p:txBody>
        </p:sp>
      </p:grpSp>
      <p:grpSp>
        <p:nvGrpSpPr>
          <p:cNvPr id="11" name="Groupe 10"/>
          <p:cNvGrpSpPr/>
          <p:nvPr/>
        </p:nvGrpSpPr>
        <p:grpSpPr>
          <a:xfrm>
            <a:off x="2137550" y="4857168"/>
            <a:ext cx="2505243" cy="1927156"/>
            <a:chOff x="4427984" y="1230279"/>
            <a:chExt cx="4392488" cy="3378918"/>
          </a:xfrm>
        </p:grpSpPr>
        <p:pic>
          <p:nvPicPr>
            <p:cNvPr id="12" name="Image 11" descr="C:\Users\Juliette\Desktop\draft images\geom_and_mesh.png"/>
            <p:cNvPicPr/>
            <p:nvPr/>
          </p:nvPicPr>
          <p:blipFill rotWithShape="1">
            <a:blip r:embed="rId7" cstate="print">
              <a:extLst>
                <a:ext uri="{28A0092B-C50C-407E-A947-70E740481C1C}">
                  <a14:useLocalDpi xmlns:a14="http://schemas.microsoft.com/office/drawing/2010/main" val="0"/>
                </a:ext>
              </a:extLst>
            </a:blip>
            <a:srcRect l="14297" t="5836" r="11015" b="13766"/>
            <a:stretch/>
          </p:blipFill>
          <p:spPr bwMode="auto">
            <a:xfrm>
              <a:off x="5220072" y="1707576"/>
              <a:ext cx="3600400" cy="2901621"/>
            </a:xfrm>
            <a:prstGeom prst="rect">
              <a:avLst/>
            </a:prstGeom>
            <a:noFill/>
            <a:ln>
              <a:noFill/>
            </a:ln>
            <a:extLst>
              <a:ext uri="{53640926-AAD7-44D8-BBD7-CCE9431645EC}">
                <a14:shadowObscured xmlns:a14="http://schemas.microsoft.com/office/drawing/2010/main"/>
              </a:ext>
            </a:extLst>
          </p:spPr>
        </p:pic>
        <p:cxnSp>
          <p:nvCxnSpPr>
            <p:cNvPr id="13" name="Connecteur droit avec flèche 12"/>
            <p:cNvCxnSpPr/>
            <p:nvPr/>
          </p:nvCxnSpPr>
          <p:spPr>
            <a:xfrm>
              <a:off x="4427984" y="3158386"/>
              <a:ext cx="64807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4427984" y="1230279"/>
              <a:ext cx="4294660" cy="377742"/>
            </a:xfrm>
            <a:prstGeom prst="rect">
              <a:avLst/>
            </a:prstGeom>
            <a:noFill/>
          </p:spPr>
          <p:txBody>
            <a:bodyPr wrap="square" rtlCol="0">
              <a:spAutoFit/>
            </a:bodyPr>
            <a:lstStyle/>
            <a:p>
              <a:pPr algn="ctr"/>
              <a:r>
                <a:rPr lang="fr-FR" sz="800" i="1" dirty="0" err="1">
                  <a:latin typeface="Calibri Light" panose="020F0302020204030204" pitchFamily="34" charset="0"/>
                  <a:cs typeface="Calibri Light" panose="020F0302020204030204" pitchFamily="34" charset="0"/>
                </a:rPr>
                <a:t>Surfacic</a:t>
              </a:r>
              <a:r>
                <a:rPr lang="fr-FR" sz="800" i="1" dirty="0">
                  <a:latin typeface="Calibri Light" panose="020F0302020204030204" pitchFamily="34" charset="0"/>
                  <a:cs typeface="Calibri Light" panose="020F0302020204030204" pitchFamily="34" charset="0"/>
                </a:rPr>
                <a:t> </a:t>
              </a:r>
              <a:r>
                <a:rPr lang="fr-FR" sz="800" i="1" dirty="0" err="1">
                  <a:latin typeface="Calibri Light" panose="020F0302020204030204" pitchFamily="34" charset="0"/>
                  <a:cs typeface="Calibri Light" panose="020F0302020204030204" pitchFamily="34" charset="0"/>
                </a:rPr>
                <a:t>geometry</a:t>
              </a:r>
              <a:r>
                <a:rPr lang="fr-FR" sz="800" i="1" dirty="0">
                  <a:latin typeface="Calibri Light" panose="020F0302020204030204" pitchFamily="34" charset="0"/>
                  <a:cs typeface="Calibri Light" panose="020F0302020204030204" pitchFamily="34" charset="0"/>
                </a:rPr>
                <a:t> and triangular </a:t>
              </a:r>
              <a:r>
                <a:rPr lang="fr-FR" sz="800" i="1" dirty="0" err="1">
                  <a:latin typeface="Calibri Light" panose="020F0302020204030204" pitchFamily="34" charset="0"/>
                  <a:cs typeface="Calibri Light" panose="020F0302020204030204" pitchFamily="34" charset="0"/>
                </a:rPr>
                <a:t>mesh</a:t>
              </a:r>
              <a:endParaRPr lang="fr-FR" sz="800" i="1" dirty="0">
                <a:latin typeface="Calibri Light" panose="020F0302020204030204" pitchFamily="34" charset="0"/>
                <a:cs typeface="Calibri Light" panose="020F0302020204030204" pitchFamily="34" charset="0"/>
              </a:endParaRPr>
            </a:p>
          </p:txBody>
        </p:sp>
      </p:grpSp>
      <p:sp>
        <p:nvSpPr>
          <p:cNvPr id="15" name="ZoneTexte 14"/>
          <p:cNvSpPr txBox="1"/>
          <p:nvPr/>
        </p:nvSpPr>
        <p:spPr>
          <a:xfrm>
            <a:off x="4775404" y="5345479"/>
            <a:ext cx="1885950" cy="954107"/>
          </a:xfrm>
          <a:prstGeom prst="rect">
            <a:avLst/>
          </a:prstGeom>
          <a:noFill/>
        </p:spPr>
        <p:txBody>
          <a:bodyPr wrap="square" rtlCol="0">
            <a:spAutoFit/>
          </a:bodyPr>
          <a:lstStyle/>
          <a:p>
            <a:r>
              <a:rPr lang="fr-FR" sz="1400" dirty="0">
                <a:latin typeface="Calibri Light" panose="020F0302020204030204" pitchFamily="34" charset="0"/>
              </a:rPr>
              <a:t>Extraction de </a:t>
            </a:r>
            <a:r>
              <a:rPr lang="fr-FR" sz="1400" dirty="0" err="1">
                <a:latin typeface="Calibri Light" panose="020F0302020204030204" pitchFamily="34" charset="0"/>
              </a:rPr>
              <a:t>splines</a:t>
            </a:r>
            <a:r>
              <a:rPr lang="fr-FR" sz="1400" dirty="0">
                <a:latin typeface="Calibri Light" panose="020F0302020204030204" pitchFamily="34" charset="0"/>
              </a:rPr>
              <a:t> puis reconstruction et maillage de la surface de la lumière aortique</a:t>
            </a:r>
          </a:p>
        </p:txBody>
      </p:sp>
      <p:sp>
        <p:nvSpPr>
          <p:cNvPr id="16" name="ZoneTexte 15"/>
          <p:cNvSpPr txBox="1"/>
          <p:nvPr/>
        </p:nvSpPr>
        <p:spPr>
          <a:xfrm>
            <a:off x="5080541" y="6299586"/>
            <a:ext cx="1141659" cy="230832"/>
          </a:xfrm>
          <a:prstGeom prst="rect">
            <a:avLst/>
          </a:prstGeom>
          <a:noFill/>
        </p:spPr>
        <p:txBody>
          <a:bodyPr wrap="none" rtlCol="0">
            <a:spAutoFit/>
          </a:bodyPr>
          <a:lstStyle/>
          <a:p>
            <a:r>
              <a:rPr lang="fr-FR" sz="900" i="1" dirty="0">
                <a:latin typeface="Calibri Light" panose="020F0302020204030204" pitchFamily="34" charset="0"/>
              </a:rPr>
              <a:t>Thèse Juliette Gindre</a:t>
            </a:r>
          </a:p>
        </p:txBody>
      </p:sp>
      <p:pic>
        <p:nvPicPr>
          <p:cNvPr id="17" name="Image 16"/>
          <p:cNvPicPr>
            <a:picLocks noChangeAspect="1"/>
          </p:cNvPicPr>
          <p:nvPr/>
        </p:nvPicPr>
        <p:blipFill>
          <a:blip r:embed="rId8"/>
          <a:stretch>
            <a:fillRect/>
          </a:stretch>
        </p:blipFill>
        <p:spPr>
          <a:xfrm>
            <a:off x="7319337" y="3120116"/>
            <a:ext cx="1518094" cy="2903319"/>
          </a:xfrm>
          <a:prstGeom prst="rect">
            <a:avLst/>
          </a:prstGeom>
        </p:spPr>
      </p:pic>
      <p:sp>
        <p:nvSpPr>
          <p:cNvPr id="18" name="ZoneTexte 17"/>
          <p:cNvSpPr txBox="1"/>
          <p:nvPr/>
        </p:nvSpPr>
        <p:spPr>
          <a:xfrm>
            <a:off x="5576737" y="3688599"/>
            <a:ext cx="1885950" cy="954107"/>
          </a:xfrm>
          <a:prstGeom prst="rect">
            <a:avLst/>
          </a:prstGeom>
          <a:noFill/>
        </p:spPr>
        <p:txBody>
          <a:bodyPr wrap="square" rtlCol="0">
            <a:spAutoFit/>
          </a:bodyPr>
          <a:lstStyle/>
          <a:p>
            <a:pPr algn="r"/>
            <a:r>
              <a:rPr lang="fr-FR" sz="1400" dirty="0">
                <a:latin typeface="Calibri Light" panose="020F0302020204030204" pitchFamily="34" charset="0"/>
              </a:rPr>
              <a:t>Extraction de la distance au rachis pour mise en place du support mécanique</a:t>
            </a:r>
          </a:p>
        </p:txBody>
      </p:sp>
      <p:sp>
        <p:nvSpPr>
          <p:cNvPr id="19" name="ZoneTexte 18"/>
          <p:cNvSpPr txBox="1"/>
          <p:nvPr/>
        </p:nvSpPr>
        <p:spPr>
          <a:xfrm>
            <a:off x="5881874" y="4642706"/>
            <a:ext cx="1141659" cy="230832"/>
          </a:xfrm>
          <a:prstGeom prst="rect">
            <a:avLst/>
          </a:prstGeom>
          <a:noFill/>
        </p:spPr>
        <p:txBody>
          <a:bodyPr wrap="none" rtlCol="0">
            <a:spAutoFit/>
          </a:bodyPr>
          <a:lstStyle/>
          <a:p>
            <a:r>
              <a:rPr lang="fr-FR" sz="900" i="1" dirty="0">
                <a:latin typeface="Calibri Light" panose="020F0302020204030204" pitchFamily="34" charset="0"/>
              </a:rPr>
              <a:t>Thèse Juliette Gindre</a:t>
            </a:r>
          </a:p>
        </p:txBody>
      </p:sp>
      <p:sp>
        <p:nvSpPr>
          <p:cNvPr id="20" name="ZoneTexte 19">
            <a:extLst>
              <a:ext uri="{FF2B5EF4-FFF2-40B4-BE49-F238E27FC236}">
                <a16:creationId xmlns:a16="http://schemas.microsoft.com/office/drawing/2014/main" id="{3F6CE42C-CE25-4701-9CD9-C370E396842B}"/>
              </a:ext>
            </a:extLst>
          </p:cNvPr>
          <p:cNvSpPr txBox="1"/>
          <p:nvPr/>
        </p:nvSpPr>
        <p:spPr>
          <a:xfrm>
            <a:off x="6987243" y="156013"/>
            <a:ext cx="1953491" cy="369332"/>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GEOMETRIE</a:t>
            </a:r>
          </a:p>
        </p:txBody>
      </p:sp>
    </p:spTree>
    <p:extLst>
      <p:ext uri="{BB962C8B-B14F-4D97-AF65-F5344CB8AC3E}">
        <p14:creationId xmlns:p14="http://schemas.microsoft.com/office/powerpoint/2010/main" val="1479494578"/>
      </p:ext>
    </p:extLst>
  </p:cSld>
  <p:clrMapOvr>
    <a:masterClrMapping/>
  </p:clrMapOvr>
  <p:timing>
    <p:tnLst>
      <p:par>
        <p:cTn id="1" dur="indefinite" restart="never" nodeType="tmRoot">
          <p:childTnLst>
            <p:video>
              <p:cMediaNode vol="80000">
                <p:cTn id="2" fill="hold" display="0">
                  <p:stCondLst>
                    <p:cond delay="indefinite"/>
                  </p:stCondLst>
                </p:cTn>
                <p:tgtEl>
                  <p:spTgt spid="9"/>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données : géométrie</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61</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6338455" cy="5130800"/>
          </a:xfrm>
        </p:spPr>
        <p:txBody>
          <a:bodyPr/>
          <a:lstStyle/>
          <a:p>
            <a:r>
              <a:rPr lang="fr-FR" dirty="0"/>
              <a:t>Objet géométrique obtenu </a:t>
            </a:r>
            <a:r>
              <a:rPr lang="fr-FR" b="1" dirty="0"/>
              <a:t>discrétisé</a:t>
            </a:r>
            <a:r>
              <a:rPr lang="fr-FR" dirty="0"/>
              <a:t> = </a:t>
            </a:r>
            <a:r>
              <a:rPr lang="fr-FR" b="1" dirty="0"/>
              <a:t>maillé</a:t>
            </a:r>
          </a:p>
          <a:p>
            <a:endParaRPr lang="fr-FR" dirty="0"/>
          </a:p>
          <a:p>
            <a:r>
              <a:rPr lang="fr-FR" dirty="0"/>
              <a:t>Surface régulière </a:t>
            </a:r>
            <a:r>
              <a:rPr lang="fr-FR" dirty="0">
                <a:sym typeface="Wingdings" panose="05000000000000000000" pitchFamily="2" charset="2"/>
              </a:rPr>
              <a:t> meilleure qualité du maillage (absence d’éléments tout petits ou de mauvais ratio d’aspect)</a:t>
            </a:r>
            <a:endParaRPr lang="fr-FR" dirty="0"/>
          </a:p>
          <a:p>
            <a:endParaRPr lang="fr-FR" dirty="0"/>
          </a:p>
          <a:p>
            <a:r>
              <a:rPr lang="fr-FR" dirty="0"/>
              <a:t>Utiliser la bonne discrétisation : </a:t>
            </a:r>
          </a:p>
          <a:p>
            <a:pPr lvl="1"/>
            <a:r>
              <a:rPr lang="fr-FR" dirty="0"/>
              <a:t>envisager des éléments poutre/barre pour les structures élancées, des éléments coque/membrane pour les structures minces</a:t>
            </a:r>
          </a:p>
          <a:p>
            <a:pPr lvl="1"/>
            <a:r>
              <a:rPr lang="fr-FR" dirty="0"/>
              <a:t>Sinon : éléments solides (3D) mais adapter la taille des éléments à celle de la </a:t>
            </a:r>
            <a:r>
              <a:rPr lang="fr-FR" b="1" dirty="0"/>
              <a:t>structure</a:t>
            </a:r>
            <a:r>
              <a:rPr lang="fr-FR" dirty="0"/>
              <a:t> et des </a:t>
            </a:r>
            <a:r>
              <a:rPr lang="fr-FR" b="1" dirty="0"/>
              <a:t>phénomènes</a:t>
            </a:r>
            <a:r>
              <a:rPr lang="fr-FR" dirty="0"/>
              <a:t> qu’on souhaite observer</a:t>
            </a:r>
          </a:p>
          <a:p>
            <a:pPr lvl="1"/>
            <a:endParaRPr lang="fr-FR" dirty="0"/>
          </a:p>
          <a:p>
            <a:r>
              <a:rPr lang="fr-FR" dirty="0"/>
              <a:t>Effectuer une étude de convergence du maillage = raffiner le maillage jusqu’à convergence de la quantité d’intérêt</a:t>
            </a:r>
          </a:p>
        </p:txBody>
      </p:sp>
      <p:pic>
        <p:nvPicPr>
          <p:cNvPr id="5" name="Image 4"/>
          <p:cNvPicPr>
            <a:picLocks noChangeAspect="1"/>
          </p:cNvPicPr>
          <p:nvPr/>
        </p:nvPicPr>
        <p:blipFill>
          <a:blip r:embed="rId2"/>
          <a:stretch>
            <a:fillRect/>
          </a:stretch>
        </p:blipFill>
        <p:spPr>
          <a:xfrm>
            <a:off x="3875167" y="152000"/>
            <a:ext cx="3112076" cy="864000"/>
          </a:xfrm>
          <a:prstGeom prst="rect">
            <a:avLst/>
          </a:prstGeom>
        </p:spPr>
      </p:pic>
      <p:pic>
        <p:nvPicPr>
          <p:cNvPr id="6" name="Image 5"/>
          <p:cNvPicPr>
            <a:picLocks noChangeAspect="1"/>
          </p:cNvPicPr>
          <p:nvPr/>
        </p:nvPicPr>
        <p:blipFill>
          <a:blip r:embed="rId3"/>
          <a:stretch>
            <a:fillRect/>
          </a:stretch>
        </p:blipFill>
        <p:spPr>
          <a:xfrm>
            <a:off x="7104522" y="1819277"/>
            <a:ext cx="1800487" cy="4537077"/>
          </a:xfrm>
          <a:prstGeom prst="rect">
            <a:avLst/>
          </a:prstGeom>
        </p:spPr>
      </p:pic>
      <p:sp>
        <p:nvSpPr>
          <p:cNvPr id="7" name="ZoneTexte 6"/>
          <p:cNvSpPr txBox="1"/>
          <p:nvPr/>
        </p:nvSpPr>
        <p:spPr>
          <a:xfrm>
            <a:off x="6696941" y="1016000"/>
            <a:ext cx="2280804" cy="738664"/>
          </a:xfrm>
          <a:prstGeom prst="rect">
            <a:avLst/>
          </a:prstGeom>
          <a:noFill/>
        </p:spPr>
        <p:txBody>
          <a:bodyPr wrap="square" rtlCol="0">
            <a:spAutoFit/>
          </a:bodyPr>
          <a:lstStyle/>
          <a:p>
            <a:pPr algn="r"/>
            <a:r>
              <a:rPr lang="fr-FR" sz="1400" dirty="0">
                <a:latin typeface="Calibri Light" panose="020F0302020204030204" pitchFamily="34" charset="0"/>
              </a:rPr>
              <a:t>Convergence de la déformation maximum pour un maillage croissant (a </a:t>
            </a:r>
            <a:r>
              <a:rPr lang="fr-FR" sz="1400" dirty="0">
                <a:latin typeface="Calibri Light" panose="020F0302020204030204" pitchFamily="34" charset="0"/>
                <a:sym typeface="Wingdings" panose="05000000000000000000" pitchFamily="2" charset="2"/>
              </a:rPr>
              <a:t> r)</a:t>
            </a:r>
            <a:endParaRPr lang="fr-FR" sz="1400" dirty="0">
              <a:latin typeface="Calibri Light" panose="020F0302020204030204" pitchFamily="34" charset="0"/>
            </a:endParaRPr>
          </a:p>
        </p:txBody>
      </p:sp>
      <p:sp>
        <p:nvSpPr>
          <p:cNvPr id="8" name="Rectangle 7"/>
          <p:cNvSpPr/>
          <p:nvPr/>
        </p:nvSpPr>
        <p:spPr>
          <a:xfrm>
            <a:off x="2532522" y="5936291"/>
            <a:ext cx="4572000" cy="507831"/>
          </a:xfrm>
          <a:prstGeom prst="rect">
            <a:avLst/>
          </a:prstGeom>
        </p:spPr>
        <p:txBody>
          <a:bodyPr>
            <a:spAutoFit/>
          </a:bodyPr>
          <a:lstStyle/>
          <a:p>
            <a:pPr algn="r"/>
            <a:r>
              <a:rPr lang="en-US" sz="900" i="1" dirty="0">
                <a:latin typeface="Calibri Light" panose="020F0302020204030204" pitchFamily="34" charset="0"/>
                <a:cs typeface="Calibri Light" panose="020F0302020204030204" pitchFamily="34" charset="0"/>
              </a:rPr>
              <a:t>Bright, J. A., &amp; </a:t>
            </a:r>
            <a:r>
              <a:rPr lang="en-US" sz="900" i="1" dirty="0" err="1">
                <a:latin typeface="Calibri Light" panose="020F0302020204030204" pitchFamily="34" charset="0"/>
                <a:cs typeface="Calibri Light" panose="020F0302020204030204" pitchFamily="34" charset="0"/>
              </a:rPr>
              <a:t>Rayfield</a:t>
            </a:r>
            <a:r>
              <a:rPr lang="en-US" sz="900" i="1" dirty="0">
                <a:latin typeface="Calibri Light" panose="020F0302020204030204" pitchFamily="34" charset="0"/>
                <a:cs typeface="Calibri Light" panose="020F0302020204030204" pitchFamily="34" charset="0"/>
              </a:rPr>
              <a:t>, E. J. (2011). The response of cranial biomechanical finite element models to variations in mesh density. The Anatomical Record: Advances in Integrative Anatomy and Evolutionary Biology, 294(4), 610-620.</a:t>
            </a:r>
          </a:p>
        </p:txBody>
      </p:sp>
      <p:sp>
        <p:nvSpPr>
          <p:cNvPr id="9" name="ZoneTexte 8">
            <a:extLst>
              <a:ext uri="{FF2B5EF4-FFF2-40B4-BE49-F238E27FC236}">
                <a16:creationId xmlns:a16="http://schemas.microsoft.com/office/drawing/2014/main" id="{13A6FC5C-1D6A-4AC7-81E4-0E1169E32FDE}"/>
              </a:ext>
            </a:extLst>
          </p:cNvPr>
          <p:cNvSpPr txBox="1"/>
          <p:nvPr/>
        </p:nvSpPr>
        <p:spPr>
          <a:xfrm>
            <a:off x="6987243" y="156013"/>
            <a:ext cx="1953491" cy="369332"/>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GEOMETRIE</a:t>
            </a:r>
          </a:p>
        </p:txBody>
      </p:sp>
    </p:spTree>
    <p:extLst>
      <p:ext uri="{BB962C8B-B14F-4D97-AF65-F5344CB8AC3E}">
        <p14:creationId xmlns:p14="http://schemas.microsoft.com/office/powerpoint/2010/main" val="37430524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données : loi de comportement</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62</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Tissus biologiques = non conçus par l’homme = mal connus</a:t>
            </a:r>
          </a:p>
          <a:p>
            <a:r>
              <a:rPr lang="fr-FR" dirty="0"/>
              <a:t>Caractérisation mécanique des tissus biologiques : grand domaine de la biomécanique : objectif : identifier (recaler) les paramètres d’une loi de comportement (choisie) à partir de mesures</a:t>
            </a:r>
          </a:p>
          <a:p>
            <a:pPr lvl="1"/>
            <a:r>
              <a:rPr lang="fr-FR" dirty="0"/>
              <a:t>Méthodes in-vitro : sur échantillon, tissu mort. </a:t>
            </a:r>
          </a:p>
          <a:p>
            <a:pPr lvl="2"/>
            <a:r>
              <a:rPr lang="fr-FR" dirty="0"/>
              <a:t>Essais mécaniques, possibilité d’accéder aux propriétés lésionnelles, à la microstructure </a:t>
            </a:r>
          </a:p>
          <a:p>
            <a:pPr lvl="2"/>
            <a:r>
              <a:rPr lang="fr-FR" dirty="0"/>
              <a:t>mais </a:t>
            </a:r>
            <a:r>
              <a:rPr lang="fr-FR" i="1" dirty="0" err="1"/>
              <a:t>rigor</a:t>
            </a:r>
            <a:r>
              <a:rPr lang="fr-FR" i="1" dirty="0"/>
              <a:t> </a:t>
            </a:r>
            <a:r>
              <a:rPr lang="fr-FR" i="1" dirty="0" err="1"/>
              <a:t>mortis</a:t>
            </a:r>
            <a:r>
              <a:rPr lang="fr-FR" i="1" dirty="0"/>
              <a:t> </a:t>
            </a:r>
            <a:r>
              <a:rPr lang="fr-FR" dirty="0"/>
              <a:t>et absence des phénomènes du vivant (</a:t>
            </a:r>
            <a:r>
              <a:rPr lang="fr-FR" dirty="0" err="1"/>
              <a:t>mécanotransduction</a:t>
            </a:r>
            <a:r>
              <a:rPr lang="fr-FR" dirty="0"/>
              <a:t>, activation musculaire, </a:t>
            </a:r>
            <a:r>
              <a:rPr lang="fr-FR" dirty="0" err="1"/>
              <a:t>etc</a:t>
            </a:r>
            <a:r>
              <a:rPr lang="fr-FR" dirty="0"/>
              <a:t>)</a:t>
            </a:r>
          </a:p>
        </p:txBody>
      </p:sp>
      <p:pic>
        <p:nvPicPr>
          <p:cNvPr id="5" name="Image 4"/>
          <p:cNvPicPr>
            <a:picLocks noChangeAspect="1"/>
          </p:cNvPicPr>
          <p:nvPr/>
        </p:nvPicPr>
        <p:blipFill>
          <a:blip r:embed="rId2"/>
          <a:stretch>
            <a:fillRect/>
          </a:stretch>
        </p:blipFill>
        <p:spPr>
          <a:xfrm>
            <a:off x="5590309" y="3816612"/>
            <a:ext cx="3096491" cy="2330188"/>
          </a:xfrm>
          <a:prstGeom prst="rect">
            <a:avLst/>
          </a:prstGeom>
        </p:spPr>
      </p:pic>
      <p:sp>
        <p:nvSpPr>
          <p:cNvPr id="6" name="Rectangle 5"/>
          <p:cNvSpPr/>
          <p:nvPr/>
        </p:nvSpPr>
        <p:spPr>
          <a:xfrm>
            <a:off x="5044786" y="6146800"/>
            <a:ext cx="2899064" cy="507831"/>
          </a:xfrm>
          <a:prstGeom prst="rect">
            <a:avLst/>
          </a:prstGeom>
        </p:spPr>
        <p:txBody>
          <a:bodyPr wrap="square">
            <a:spAutoFit/>
          </a:bodyPr>
          <a:lstStyle/>
          <a:p>
            <a:pPr algn="r"/>
            <a:r>
              <a:rPr lang="fr-FR" sz="900" i="1" dirty="0" err="1">
                <a:latin typeface="Calibri Light" panose="020F0302020204030204" pitchFamily="34" charset="0"/>
                <a:cs typeface="Calibri Light" panose="020F0302020204030204" pitchFamily="34" charset="0"/>
              </a:rPr>
              <a:t>Duprey</a:t>
            </a:r>
            <a:r>
              <a:rPr lang="fr-FR" sz="900" i="1" dirty="0">
                <a:latin typeface="Calibri Light" panose="020F0302020204030204" pitchFamily="34" charset="0"/>
                <a:cs typeface="Calibri Light" panose="020F0302020204030204" pitchFamily="34" charset="0"/>
              </a:rPr>
              <a:t>, A., </a:t>
            </a:r>
            <a:r>
              <a:rPr lang="fr-FR" sz="900" i="1" dirty="0" err="1">
                <a:latin typeface="Calibri Light" panose="020F0302020204030204" pitchFamily="34" charset="0"/>
                <a:cs typeface="Calibri Light" panose="020F0302020204030204" pitchFamily="34" charset="0"/>
              </a:rPr>
              <a:t>Trabelsi</a:t>
            </a:r>
            <a:r>
              <a:rPr lang="fr-FR" sz="900" i="1" dirty="0">
                <a:latin typeface="Calibri Light" panose="020F0302020204030204" pitchFamily="34" charset="0"/>
                <a:cs typeface="Calibri Light" panose="020F0302020204030204" pitchFamily="34" charset="0"/>
              </a:rPr>
              <a:t>, O., Vola, M., Favre, J. P., &amp; Avril, S. (2016). </a:t>
            </a:r>
            <a:r>
              <a:rPr lang="fr-FR" sz="900" i="1" dirty="0" err="1">
                <a:latin typeface="Calibri Light" panose="020F0302020204030204" pitchFamily="34" charset="0"/>
                <a:cs typeface="Calibri Light" panose="020F0302020204030204" pitchFamily="34" charset="0"/>
              </a:rPr>
              <a:t>Biaxial</a:t>
            </a:r>
            <a:r>
              <a:rPr lang="fr-FR" sz="900" i="1" dirty="0">
                <a:latin typeface="Calibri Light" panose="020F0302020204030204" pitchFamily="34" charset="0"/>
                <a:cs typeface="Calibri Light" panose="020F0302020204030204" pitchFamily="34" charset="0"/>
              </a:rPr>
              <a:t> rupture </a:t>
            </a:r>
            <a:r>
              <a:rPr lang="fr-FR" sz="900" i="1" dirty="0" err="1">
                <a:latin typeface="Calibri Light" panose="020F0302020204030204" pitchFamily="34" charset="0"/>
                <a:cs typeface="Calibri Light" panose="020F0302020204030204" pitchFamily="34" charset="0"/>
              </a:rPr>
              <a:t>properties</a:t>
            </a:r>
            <a:r>
              <a:rPr lang="fr-FR" sz="900" i="1" dirty="0">
                <a:latin typeface="Calibri Light" panose="020F0302020204030204" pitchFamily="34" charset="0"/>
                <a:cs typeface="Calibri Light" panose="020F0302020204030204" pitchFamily="34" charset="0"/>
              </a:rPr>
              <a:t> of </a:t>
            </a:r>
            <a:r>
              <a:rPr lang="fr-FR" sz="900" i="1" dirty="0" err="1">
                <a:latin typeface="Calibri Light" panose="020F0302020204030204" pitchFamily="34" charset="0"/>
                <a:cs typeface="Calibri Light" panose="020F0302020204030204" pitchFamily="34" charset="0"/>
              </a:rPr>
              <a:t>ascending</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thoracic</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aortic</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aneurysms</a:t>
            </a:r>
            <a:r>
              <a:rPr lang="fr-FR" sz="900" i="1" dirty="0">
                <a:latin typeface="Calibri Light" panose="020F0302020204030204" pitchFamily="34" charset="0"/>
                <a:cs typeface="Calibri Light" panose="020F0302020204030204" pitchFamily="34" charset="0"/>
              </a:rPr>
              <a:t>. Acta </a:t>
            </a:r>
            <a:r>
              <a:rPr lang="fr-FR" sz="900" i="1" dirty="0" err="1">
                <a:latin typeface="Calibri Light" panose="020F0302020204030204" pitchFamily="34" charset="0"/>
                <a:cs typeface="Calibri Light" panose="020F0302020204030204" pitchFamily="34" charset="0"/>
              </a:rPr>
              <a:t>biomaterialia</a:t>
            </a:r>
            <a:r>
              <a:rPr lang="fr-FR" sz="900" i="1" dirty="0">
                <a:latin typeface="Calibri Light" panose="020F0302020204030204" pitchFamily="34" charset="0"/>
                <a:cs typeface="Calibri Light" panose="020F0302020204030204" pitchFamily="34" charset="0"/>
              </a:rPr>
              <a:t>, 42, 273-285.</a:t>
            </a:r>
          </a:p>
        </p:txBody>
      </p:sp>
      <p:sp>
        <p:nvSpPr>
          <p:cNvPr id="7" name="Rectangle 6"/>
          <p:cNvSpPr/>
          <p:nvPr/>
        </p:nvSpPr>
        <p:spPr>
          <a:xfrm>
            <a:off x="4330411" y="5010673"/>
            <a:ext cx="1259898" cy="1169551"/>
          </a:xfrm>
          <a:prstGeom prst="rect">
            <a:avLst/>
          </a:prstGeom>
        </p:spPr>
        <p:txBody>
          <a:bodyPr wrap="square">
            <a:spAutoFit/>
          </a:bodyPr>
          <a:lstStyle/>
          <a:p>
            <a:pPr algn="r"/>
            <a:r>
              <a:rPr lang="fr-FR" sz="1400" dirty="0">
                <a:latin typeface="Calibri Light" panose="020F0302020204030204" pitchFamily="34" charset="0"/>
                <a:cs typeface="Calibri Light" panose="020F0302020204030204" pitchFamily="34" charset="0"/>
              </a:rPr>
              <a:t>Test de gonflement à rupture sur paroi aortique ascendante</a:t>
            </a:r>
          </a:p>
        </p:txBody>
      </p:sp>
      <p:pic>
        <p:nvPicPr>
          <p:cNvPr id="8" name="Image 7"/>
          <p:cNvPicPr>
            <a:picLocks noChangeAspect="1"/>
          </p:cNvPicPr>
          <p:nvPr/>
        </p:nvPicPr>
        <p:blipFill>
          <a:blip r:embed="rId3"/>
          <a:stretch>
            <a:fillRect/>
          </a:stretch>
        </p:blipFill>
        <p:spPr>
          <a:xfrm>
            <a:off x="56357" y="3878189"/>
            <a:ext cx="3040923" cy="1886382"/>
          </a:xfrm>
          <a:prstGeom prst="rect">
            <a:avLst/>
          </a:prstGeom>
        </p:spPr>
      </p:pic>
      <p:sp>
        <p:nvSpPr>
          <p:cNvPr id="9" name="Rectangle 8"/>
          <p:cNvSpPr/>
          <p:nvPr/>
        </p:nvSpPr>
        <p:spPr>
          <a:xfrm>
            <a:off x="129885" y="5754385"/>
            <a:ext cx="2893869" cy="784830"/>
          </a:xfrm>
          <a:prstGeom prst="rect">
            <a:avLst/>
          </a:prstGeom>
        </p:spPr>
        <p:txBody>
          <a:bodyPr wrap="square">
            <a:spAutoFit/>
          </a:bodyPr>
          <a:lstStyle/>
          <a:p>
            <a:r>
              <a:rPr lang="en-US" sz="900" i="1" dirty="0">
                <a:latin typeface="Calibri Light" panose="020F0302020204030204" pitchFamily="34" charset="0"/>
                <a:cs typeface="Calibri Light" panose="020F0302020204030204" pitchFamily="34" charset="0"/>
              </a:rPr>
              <a:t>Gauthier, R., </a:t>
            </a:r>
            <a:r>
              <a:rPr lang="en-US" sz="900" i="1" dirty="0" err="1">
                <a:latin typeface="Calibri Light" panose="020F0302020204030204" pitchFamily="34" charset="0"/>
                <a:cs typeface="Calibri Light" panose="020F0302020204030204" pitchFamily="34" charset="0"/>
              </a:rPr>
              <a:t>Follet</a:t>
            </a:r>
            <a:r>
              <a:rPr lang="en-US" sz="900" i="1" dirty="0">
                <a:latin typeface="Calibri Light" panose="020F0302020204030204" pitchFamily="34" charset="0"/>
                <a:cs typeface="Calibri Light" panose="020F0302020204030204" pitchFamily="34" charset="0"/>
              </a:rPr>
              <a:t>, H., Langer, M., </a:t>
            </a:r>
            <a:r>
              <a:rPr lang="en-US" sz="900" i="1" dirty="0" err="1">
                <a:latin typeface="Calibri Light" panose="020F0302020204030204" pitchFamily="34" charset="0"/>
                <a:cs typeface="Calibri Light" panose="020F0302020204030204" pitchFamily="34" charset="0"/>
              </a:rPr>
              <a:t>Meille</a:t>
            </a:r>
            <a:r>
              <a:rPr lang="en-US" sz="900" i="1" dirty="0">
                <a:latin typeface="Calibri Light" panose="020F0302020204030204" pitchFamily="34" charset="0"/>
                <a:cs typeface="Calibri Light" panose="020F0302020204030204" pitchFamily="34" charset="0"/>
              </a:rPr>
              <a:t>, S., Chevalier, J., </a:t>
            </a:r>
            <a:r>
              <a:rPr lang="en-US" sz="900" i="1" dirty="0" err="1">
                <a:latin typeface="Calibri Light" panose="020F0302020204030204" pitchFamily="34" charset="0"/>
                <a:cs typeface="Calibri Light" panose="020F0302020204030204" pitchFamily="34" charset="0"/>
              </a:rPr>
              <a:t>Rongiéras</a:t>
            </a:r>
            <a:r>
              <a:rPr lang="en-US" sz="900" i="1" dirty="0">
                <a:latin typeface="Calibri Light" panose="020F0302020204030204" pitchFamily="34" charset="0"/>
                <a:cs typeface="Calibri Light" panose="020F0302020204030204" pitchFamily="34" charset="0"/>
              </a:rPr>
              <a:t>, F., ... &amp; Mitton, D. (2017). Strain rate influence on human cortical bone toughness: A comparative study of four paired anatomical sites. Journal of the mechanical behavior of biomedical materials, 71, 223-230.</a:t>
            </a:r>
            <a:endParaRPr lang="fr-FR" sz="900" i="1" dirty="0">
              <a:latin typeface="Calibri Light" panose="020F0302020204030204" pitchFamily="34" charset="0"/>
              <a:cs typeface="Calibri Light" panose="020F0302020204030204" pitchFamily="34" charset="0"/>
            </a:endParaRPr>
          </a:p>
        </p:txBody>
      </p:sp>
      <p:sp>
        <p:nvSpPr>
          <p:cNvPr id="10" name="Rectangle 9"/>
          <p:cNvSpPr/>
          <p:nvPr/>
        </p:nvSpPr>
        <p:spPr>
          <a:xfrm>
            <a:off x="3124200" y="3951789"/>
            <a:ext cx="1259898" cy="954107"/>
          </a:xfrm>
          <a:prstGeom prst="rect">
            <a:avLst/>
          </a:prstGeom>
        </p:spPr>
        <p:txBody>
          <a:bodyPr wrap="square">
            <a:spAutoFit/>
          </a:bodyPr>
          <a:lstStyle/>
          <a:p>
            <a:r>
              <a:rPr lang="fr-FR" sz="1400" dirty="0">
                <a:latin typeface="Calibri Light" panose="020F0302020204030204" pitchFamily="34" charset="0"/>
                <a:cs typeface="Calibri Light" panose="020F0302020204030204" pitchFamily="34" charset="0"/>
              </a:rPr>
              <a:t>Essai de flexion à rupture sur l’os cortical</a:t>
            </a:r>
          </a:p>
        </p:txBody>
      </p:sp>
      <p:sp>
        <p:nvSpPr>
          <p:cNvPr id="11" name="ZoneTexte 10">
            <a:extLst>
              <a:ext uri="{FF2B5EF4-FFF2-40B4-BE49-F238E27FC236}">
                <a16:creationId xmlns:a16="http://schemas.microsoft.com/office/drawing/2014/main" id="{B13B8F17-B2F4-46F6-8539-AD894B585D5C}"/>
              </a:ext>
            </a:extLst>
          </p:cNvPr>
          <p:cNvSpPr txBox="1"/>
          <p:nvPr/>
        </p:nvSpPr>
        <p:spPr>
          <a:xfrm>
            <a:off x="6334813" y="156013"/>
            <a:ext cx="2605922" cy="369332"/>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LOI DE COMPORTEMENT</a:t>
            </a:r>
          </a:p>
        </p:txBody>
      </p:sp>
    </p:spTree>
    <p:extLst>
      <p:ext uri="{BB962C8B-B14F-4D97-AF65-F5344CB8AC3E}">
        <p14:creationId xmlns:p14="http://schemas.microsoft.com/office/powerpoint/2010/main" val="34918700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données : loi de comportement</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63</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Caractérisation mécanique des tissus biologiques : grand domaine de la biomécanique :</a:t>
            </a:r>
          </a:p>
          <a:p>
            <a:pPr lvl="1"/>
            <a:r>
              <a:rPr lang="fr-FR" dirty="0"/>
              <a:t>Méthodes in-vivo : sur tissu vivant. </a:t>
            </a:r>
          </a:p>
          <a:p>
            <a:pPr lvl="2"/>
            <a:r>
              <a:rPr lang="fr-FR" dirty="0"/>
              <a:t>Sur patient ou sur animal (extrapolation possible à l’humain).</a:t>
            </a:r>
          </a:p>
          <a:p>
            <a:pPr lvl="2"/>
            <a:r>
              <a:rPr lang="fr-FR" dirty="0" err="1"/>
              <a:t>Élastographie</a:t>
            </a:r>
            <a:r>
              <a:rPr lang="fr-FR" dirty="0"/>
              <a:t>, indentation, aspiration, recalage, </a:t>
            </a:r>
            <a:r>
              <a:rPr lang="fr-FR" dirty="0" err="1"/>
              <a:t>etc</a:t>
            </a:r>
            <a:endParaRPr lang="fr-FR" dirty="0"/>
          </a:p>
          <a:p>
            <a:pPr lvl="2"/>
            <a:r>
              <a:rPr lang="fr-FR" dirty="0"/>
              <a:t>Domaine physiologique</a:t>
            </a:r>
          </a:p>
          <a:p>
            <a:endParaRPr lang="fr-FR" dirty="0"/>
          </a:p>
        </p:txBody>
      </p:sp>
      <p:pic>
        <p:nvPicPr>
          <p:cNvPr id="5" name="Image 4"/>
          <p:cNvPicPr>
            <a:picLocks noChangeAspect="1"/>
          </p:cNvPicPr>
          <p:nvPr/>
        </p:nvPicPr>
        <p:blipFill>
          <a:blip r:embed="rId2"/>
          <a:stretch>
            <a:fillRect/>
          </a:stretch>
        </p:blipFill>
        <p:spPr>
          <a:xfrm>
            <a:off x="223402" y="3802592"/>
            <a:ext cx="3553259" cy="1522825"/>
          </a:xfrm>
          <a:prstGeom prst="rect">
            <a:avLst/>
          </a:prstGeom>
        </p:spPr>
      </p:pic>
      <p:sp>
        <p:nvSpPr>
          <p:cNvPr id="6" name="Rectangle 5"/>
          <p:cNvSpPr/>
          <p:nvPr/>
        </p:nvSpPr>
        <p:spPr>
          <a:xfrm>
            <a:off x="223402" y="5465809"/>
            <a:ext cx="3403025" cy="646331"/>
          </a:xfrm>
          <a:prstGeom prst="rect">
            <a:avLst/>
          </a:prstGeom>
        </p:spPr>
        <p:txBody>
          <a:bodyPr wrap="square">
            <a:spAutoFit/>
          </a:bodyPr>
          <a:lstStyle/>
          <a:p>
            <a:r>
              <a:rPr lang="fr-FR" sz="900" i="1" dirty="0" err="1">
                <a:latin typeface="Calibri Light" panose="020F0302020204030204" pitchFamily="34" charset="0"/>
                <a:cs typeface="Calibri Light" panose="020F0302020204030204" pitchFamily="34" charset="0"/>
              </a:rPr>
              <a:t>Röhrnbauer</a:t>
            </a:r>
            <a:r>
              <a:rPr lang="fr-FR" sz="900" i="1" dirty="0">
                <a:latin typeface="Calibri Light" panose="020F0302020204030204" pitchFamily="34" charset="0"/>
                <a:cs typeface="Calibri Light" panose="020F0302020204030204" pitchFamily="34" charset="0"/>
              </a:rPr>
              <a:t>, B., </a:t>
            </a:r>
            <a:r>
              <a:rPr lang="fr-FR" sz="900" i="1" dirty="0" err="1">
                <a:latin typeface="Calibri Light" panose="020F0302020204030204" pitchFamily="34" charset="0"/>
                <a:cs typeface="Calibri Light" panose="020F0302020204030204" pitchFamily="34" charset="0"/>
              </a:rPr>
              <a:t>Betschart</a:t>
            </a:r>
            <a:r>
              <a:rPr lang="fr-FR" sz="900" i="1" dirty="0">
                <a:latin typeface="Calibri Light" panose="020F0302020204030204" pitchFamily="34" charset="0"/>
                <a:cs typeface="Calibri Light" panose="020F0302020204030204" pitchFamily="34" charset="0"/>
              </a:rPr>
              <a:t>, C., </a:t>
            </a:r>
            <a:r>
              <a:rPr lang="fr-FR" sz="900" i="1" dirty="0" err="1">
                <a:latin typeface="Calibri Light" panose="020F0302020204030204" pitchFamily="34" charset="0"/>
                <a:cs typeface="Calibri Light" panose="020F0302020204030204" pitchFamily="34" charset="0"/>
              </a:rPr>
              <a:t>Perucchini</a:t>
            </a:r>
            <a:r>
              <a:rPr lang="fr-FR" sz="900" i="1" dirty="0">
                <a:latin typeface="Calibri Light" panose="020F0302020204030204" pitchFamily="34" charset="0"/>
                <a:cs typeface="Calibri Light" panose="020F0302020204030204" pitchFamily="34" charset="0"/>
              </a:rPr>
              <a:t>, D., </a:t>
            </a:r>
            <a:r>
              <a:rPr lang="fr-FR" sz="900" i="1" dirty="0" err="1">
                <a:latin typeface="Calibri Light" panose="020F0302020204030204" pitchFamily="34" charset="0"/>
                <a:cs typeface="Calibri Light" panose="020F0302020204030204" pitchFamily="34" charset="0"/>
              </a:rPr>
              <a:t>Bajka</a:t>
            </a:r>
            <a:r>
              <a:rPr lang="fr-FR" sz="900" i="1" dirty="0">
                <a:latin typeface="Calibri Light" panose="020F0302020204030204" pitchFamily="34" charset="0"/>
                <a:cs typeface="Calibri Light" panose="020F0302020204030204" pitchFamily="34" charset="0"/>
              </a:rPr>
              <a:t>, M., Fink, D., </a:t>
            </a:r>
            <a:r>
              <a:rPr lang="fr-FR" sz="900" i="1" dirty="0" err="1">
                <a:latin typeface="Calibri Light" panose="020F0302020204030204" pitchFamily="34" charset="0"/>
                <a:cs typeface="Calibri Light" panose="020F0302020204030204" pitchFamily="34" charset="0"/>
              </a:rPr>
              <a:t>Maake</a:t>
            </a:r>
            <a:r>
              <a:rPr lang="fr-FR" sz="900" i="1" dirty="0">
                <a:latin typeface="Calibri Light" panose="020F0302020204030204" pitchFamily="34" charset="0"/>
                <a:cs typeface="Calibri Light" panose="020F0302020204030204" pitchFamily="34" charset="0"/>
              </a:rPr>
              <a:t>, C., ... &amp; Scheiner, D. A. (2017). </a:t>
            </a:r>
            <a:r>
              <a:rPr lang="fr-FR" sz="900" i="1" dirty="0" err="1">
                <a:latin typeface="Calibri Light" panose="020F0302020204030204" pitchFamily="34" charset="0"/>
                <a:cs typeface="Calibri Light" panose="020F0302020204030204" pitchFamily="34" charset="0"/>
              </a:rPr>
              <a:t>Measuring</a:t>
            </a:r>
            <a:r>
              <a:rPr lang="fr-FR" sz="900" i="1" dirty="0">
                <a:latin typeface="Calibri Light" panose="020F0302020204030204" pitchFamily="34" charset="0"/>
                <a:cs typeface="Calibri Light" panose="020F0302020204030204" pitchFamily="34" charset="0"/>
              </a:rPr>
              <a:t> tissue </a:t>
            </a:r>
            <a:r>
              <a:rPr lang="fr-FR" sz="900" i="1" dirty="0" err="1">
                <a:latin typeface="Calibri Light" panose="020F0302020204030204" pitchFamily="34" charset="0"/>
                <a:cs typeface="Calibri Light" panose="020F0302020204030204" pitchFamily="34" charset="0"/>
              </a:rPr>
              <a:t>displacement</a:t>
            </a:r>
            <a:r>
              <a:rPr lang="fr-FR" sz="900" i="1" dirty="0">
                <a:latin typeface="Calibri Light" panose="020F0302020204030204" pitchFamily="34" charset="0"/>
                <a:cs typeface="Calibri Light" panose="020F0302020204030204" pitchFamily="34" charset="0"/>
              </a:rPr>
              <a:t> of the </a:t>
            </a:r>
            <a:r>
              <a:rPr lang="fr-FR" sz="900" i="1" dirty="0" err="1">
                <a:latin typeface="Calibri Light" panose="020F0302020204030204" pitchFamily="34" charset="0"/>
                <a:cs typeface="Calibri Light" panose="020F0302020204030204" pitchFamily="34" charset="0"/>
              </a:rPr>
              <a:t>anterior</a:t>
            </a:r>
            <a:r>
              <a:rPr lang="fr-FR" sz="900" i="1" dirty="0">
                <a:latin typeface="Calibri Light" panose="020F0302020204030204" pitchFamily="34" charset="0"/>
                <a:cs typeface="Calibri Light" panose="020F0302020204030204" pitchFamily="34" charset="0"/>
              </a:rPr>
              <a:t> vaginal </a:t>
            </a:r>
            <a:r>
              <a:rPr lang="fr-FR" sz="900" i="1" dirty="0" err="1">
                <a:latin typeface="Calibri Light" panose="020F0302020204030204" pitchFamily="34" charset="0"/>
                <a:cs typeface="Calibri Light" panose="020F0302020204030204" pitchFamily="34" charset="0"/>
              </a:rPr>
              <a:t>wall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using</a:t>
            </a:r>
            <a:r>
              <a:rPr lang="fr-FR" sz="900" i="1" dirty="0">
                <a:latin typeface="Calibri Light" panose="020F0302020204030204" pitchFamily="34" charset="0"/>
                <a:cs typeface="Calibri Light" panose="020F0302020204030204" pitchFamily="34" charset="0"/>
              </a:rPr>
              <a:t> the </a:t>
            </a:r>
            <a:r>
              <a:rPr lang="fr-FR" sz="900" i="1" dirty="0" err="1">
                <a:latin typeface="Calibri Light" panose="020F0302020204030204" pitchFamily="34" charset="0"/>
                <a:cs typeface="Calibri Light" panose="020F0302020204030204" pitchFamily="34" charset="0"/>
              </a:rPr>
              <a:t>novel</a:t>
            </a:r>
            <a:r>
              <a:rPr lang="fr-FR" sz="900" i="1" dirty="0">
                <a:latin typeface="Calibri Light" panose="020F0302020204030204" pitchFamily="34" charset="0"/>
                <a:cs typeface="Calibri Light" panose="020F0302020204030204" pitchFamily="34" charset="0"/>
              </a:rPr>
              <a:t> aspiration technique in vivo. Scientific reports, 7(1), 16141.</a:t>
            </a:r>
          </a:p>
        </p:txBody>
      </p:sp>
      <p:sp>
        <p:nvSpPr>
          <p:cNvPr id="7" name="Rectangle 6"/>
          <p:cNvSpPr/>
          <p:nvPr/>
        </p:nvSpPr>
        <p:spPr>
          <a:xfrm>
            <a:off x="223402" y="3219824"/>
            <a:ext cx="3080473" cy="523220"/>
          </a:xfrm>
          <a:prstGeom prst="rect">
            <a:avLst/>
          </a:prstGeom>
        </p:spPr>
        <p:txBody>
          <a:bodyPr wrap="square">
            <a:spAutoFit/>
          </a:bodyPr>
          <a:lstStyle/>
          <a:p>
            <a:r>
              <a:rPr lang="fr-FR" sz="1400" dirty="0">
                <a:latin typeface="Calibri Light" panose="020F0302020204030204" pitchFamily="34" charset="0"/>
                <a:cs typeface="Calibri Light" panose="020F0302020204030204" pitchFamily="34" charset="0"/>
              </a:rPr>
              <a:t>Dispositif d’aspiration pour caractériser in-vivo la paroi vaginale</a:t>
            </a:r>
          </a:p>
        </p:txBody>
      </p:sp>
      <p:pic>
        <p:nvPicPr>
          <p:cNvPr id="9" name="Image 8"/>
          <p:cNvPicPr>
            <a:picLocks noChangeAspect="1"/>
          </p:cNvPicPr>
          <p:nvPr/>
        </p:nvPicPr>
        <p:blipFill>
          <a:blip r:embed="rId3"/>
          <a:stretch>
            <a:fillRect/>
          </a:stretch>
        </p:blipFill>
        <p:spPr>
          <a:xfrm>
            <a:off x="4766395" y="3581400"/>
            <a:ext cx="4003101" cy="2101277"/>
          </a:xfrm>
          <a:prstGeom prst="rect">
            <a:avLst/>
          </a:prstGeom>
        </p:spPr>
      </p:pic>
      <p:sp>
        <p:nvSpPr>
          <p:cNvPr id="13" name="Rectangle 12"/>
          <p:cNvSpPr/>
          <p:nvPr/>
        </p:nvSpPr>
        <p:spPr>
          <a:xfrm>
            <a:off x="5158002" y="5719725"/>
            <a:ext cx="3403025" cy="784830"/>
          </a:xfrm>
          <a:prstGeom prst="rect">
            <a:avLst/>
          </a:prstGeom>
        </p:spPr>
        <p:txBody>
          <a:bodyPr wrap="square">
            <a:spAutoFit/>
          </a:bodyPr>
          <a:lstStyle/>
          <a:p>
            <a:r>
              <a:rPr lang="fr-FR" sz="900" i="1" dirty="0" err="1">
                <a:latin typeface="Calibri Light" panose="020F0302020204030204" pitchFamily="34" charset="0"/>
                <a:cs typeface="Calibri Light" panose="020F0302020204030204" pitchFamily="34" charset="0"/>
              </a:rPr>
              <a:t>Lago</a:t>
            </a:r>
            <a:r>
              <a:rPr lang="fr-FR" sz="900" i="1" dirty="0">
                <a:latin typeface="Calibri Light" panose="020F0302020204030204" pitchFamily="34" charset="0"/>
                <a:cs typeface="Calibri Light" panose="020F0302020204030204" pitchFamily="34" charset="0"/>
              </a:rPr>
              <a:t>, M. A., </a:t>
            </a:r>
            <a:r>
              <a:rPr lang="fr-FR" sz="900" i="1" dirty="0" err="1">
                <a:latin typeface="Calibri Light" panose="020F0302020204030204" pitchFamily="34" charset="0"/>
                <a:cs typeface="Calibri Light" panose="020F0302020204030204" pitchFamily="34" charset="0"/>
              </a:rPr>
              <a:t>Rupérez</a:t>
            </a:r>
            <a:r>
              <a:rPr lang="fr-FR" sz="900" i="1" dirty="0">
                <a:latin typeface="Calibri Light" panose="020F0302020204030204" pitchFamily="34" charset="0"/>
                <a:cs typeface="Calibri Light" panose="020F0302020204030204" pitchFamily="34" charset="0"/>
              </a:rPr>
              <a:t>, M. J., </a:t>
            </a:r>
            <a:r>
              <a:rPr lang="fr-FR" sz="900" i="1" dirty="0" err="1">
                <a:latin typeface="Calibri Light" panose="020F0302020204030204" pitchFamily="34" charset="0"/>
                <a:cs typeface="Calibri Light" panose="020F0302020204030204" pitchFamily="34" charset="0"/>
              </a:rPr>
              <a:t>Martínez-Martínez</a:t>
            </a:r>
            <a:r>
              <a:rPr lang="fr-FR" sz="900" i="1" dirty="0">
                <a:latin typeface="Calibri Light" panose="020F0302020204030204" pitchFamily="34" charset="0"/>
                <a:cs typeface="Calibri Light" panose="020F0302020204030204" pitchFamily="34" charset="0"/>
              </a:rPr>
              <a:t>, F., </a:t>
            </a:r>
            <a:r>
              <a:rPr lang="fr-FR" sz="900" i="1" dirty="0" err="1">
                <a:latin typeface="Calibri Light" panose="020F0302020204030204" pitchFamily="34" charset="0"/>
                <a:cs typeface="Calibri Light" panose="020F0302020204030204" pitchFamily="34" charset="0"/>
              </a:rPr>
              <a:t>Monserrat</a:t>
            </a:r>
            <a:r>
              <a:rPr lang="fr-FR" sz="900" i="1" dirty="0">
                <a:latin typeface="Calibri Light" panose="020F0302020204030204" pitchFamily="34" charset="0"/>
                <a:cs typeface="Calibri Light" panose="020F0302020204030204" pitchFamily="34" charset="0"/>
              </a:rPr>
              <a:t>, C., Larra, E., </a:t>
            </a:r>
            <a:r>
              <a:rPr lang="fr-FR" sz="900" i="1" dirty="0" err="1">
                <a:latin typeface="Calibri Light" panose="020F0302020204030204" pitchFamily="34" charset="0"/>
                <a:cs typeface="Calibri Light" panose="020F0302020204030204" pitchFamily="34" charset="0"/>
              </a:rPr>
              <a:t>Güell</a:t>
            </a:r>
            <a:r>
              <a:rPr lang="fr-FR" sz="900" i="1" dirty="0">
                <a:latin typeface="Calibri Light" panose="020F0302020204030204" pitchFamily="34" charset="0"/>
                <a:cs typeface="Calibri Light" panose="020F0302020204030204" pitchFamily="34" charset="0"/>
              </a:rPr>
              <a:t>, J. L., &amp; </a:t>
            </a:r>
            <a:r>
              <a:rPr lang="fr-FR" sz="900" i="1" dirty="0" err="1">
                <a:latin typeface="Calibri Light" panose="020F0302020204030204" pitchFamily="34" charset="0"/>
                <a:cs typeface="Calibri Light" panose="020F0302020204030204" pitchFamily="34" charset="0"/>
              </a:rPr>
              <a:t>Peris-Martínez</a:t>
            </a:r>
            <a:r>
              <a:rPr lang="fr-FR" sz="900" i="1" dirty="0">
                <a:latin typeface="Calibri Light" panose="020F0302020204030204" pitchFamily="34" charset="0"/>
                <a:cs typeface="Calibri Light" panose="020F0302020204030204" pitchFamily="34" charset="0"/>
              </a:rPr>
              <a:t>, C. (2015). A new </a:t>
            </a:r>
            <a:r>
              <a:rPr lang="fr-FR" sz="900" i="1" dirty="0" err="1">
                <a:latin typeface="Calibri Light" panose="020F0302020204030204" pitchFamily="34" charset="0"/>
                <a:cs typeface="Calibri Light" panose="020F0302020204030204" pitchFamily="34" charset="0"/>
              </a:rPr>
              <a:t>methodology</a:t>
            </a:r>
            <a:r>
              <a:rPr lang="fr-FR" sz="900" i="1" dirty="0">
                <a:latin typeface="Calibri Light" panose="020F0302020204030204" pitchFamily="34" charset="0"/>
                <a:cs typeface="Calibri Light" panose="020F0302020204030204" pitchFamily="34" charset="0"/>
              </a:rPr>
              <a:t> for the in vivo estimation of the </a:t>
            </a:r>
            <a:r>
              <a:rPr lang="fr-FR" sz="900" i="1" dirty="0" err="1">
                <a:latin typeface="Calibri Light" panose="020F0302020204030204" pitchFamily="34" charset="0"/>
                <a:cs typeface="Calibri Light" panose="020F0302020204030204" pitchFamily="34" charset="0"/>
              </a:rPr>
              <a:t>elastic</a:t>
            </a:r>
            <a:r>
              <a:rPr lang="fr-FR" sz="900" i="1" dirty="0">
                <a:latin typeface="Calibri Light" panose="020F0302020204030204" pitchFamily="34" charset="0"/>
                <a:cs typeface="Calibri Light" panose="020F0302020204030204" pitchFamily="34" charset="0"/>
              </a:rPr>
              <a:t> constants </a:t>
            </a:r>
            <a:r>
              <a:rPr lang="fr-FR" sz="900" i="1" dirty="0" err="1">
                <a:latin typeface="Calibri Light" panose="020F0302020204030204" pitchFamily="34" charset="0"/>
                <a:cs typeface="Calibri Light" panose="020F0302020204030204" pitchFamily="34" charset="0"/>
              </a:rPr>
              <a:t>that</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characterize</a:t>
            </a:r>
            <a:r>
              <a:rPr lang="fr-FR" sz="900" i="1" dirty="0">
                <a:latin typeface="Calibri Light" panose="020F0302020204030204" pitchFamily="34" charset="0"/>
                <a:cs typeface="Calibri Light" panose="020F0302020204030204" pitchFamily="34" charset="0"/>
              </a:rPr>
              <a:t> the patient-</a:t>
            </a:r>
            <a:r>
              <a:rPr lang="fr-FR" sz="900" i="1" dirty="0" err="1">
                <a:latin typeface="Calibri Light" panose="020F0302020204030204" pitchFamily="34" charset="0"/>
                <a:cs typeface="Calibri Light" panose="020F0302020204030204" pitchFamily="34" charset="0"/>
              </a:rPr>
              <a:t>specific</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biomechanical</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behavior</a:t>
            </a:r>
            <a:r>
              <a:rPr lang="fr-FR" sz="900" i="1" dirty="0">
                <a:latin typeface="Calibri Light" panose="020F0302020204030204" pitchFamily="34" charset="0"/>
                <a:cs typeface="Calibri Light" panose="020F0302020204030204" pitchFamily="34" charset="0"/>
              </a:rPr>
              <a:t> of the </a:t>
            </a:r>
            <a:r>
              <a:rPr lang="fr-FR" sz="900" i="1" dirty="0" err="1">
                <a:latin typeface="Calibri Light" panose="020F0302020204030204" pitchFamily="34" charset="0"/>
                <a:cs typeface="Calibri Light" panose="020F0302020204030204" pitchFamily="34" charset="0"/>
              </a:rPr>
              <a:t>human</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cornea</a:t>
            </a:r>
            <a:r>
              <a:rPr lang="fr-FR" sz="900" i="1" dirty="0">
                <a:latin typeface="Calibri Light" panose="020F0302020204030204" pitchFamily="34" charset="0"/>
                <a:cs typeface="Calibri Light" panose="020F0302020204030204" pitchFamily="34" charset="0"/>
              </a:rPr>
              <a:t>. Journal of </a:t>
            </a:r>
            <a:r>
              <a:rPr lang="fr-FR" sz="900" i="1" dirty="0" err="1">
                <a:latin typeface="Calibri Light" panose="020F0302020204030204" pitchFamily="34" charset="0"/>
                <a:cs typeface="Calibri Light" panose="020F0302020204030204" pitchFamily="34" charset="0"/>
              </a:rPr>
              <a:t>Biomechanics</a:t>
            </a:r>
            <a:r>
              <a:rPr lang="fr-FR" sz="900" i="1" dirty="0">
                <a:latin typeface="Calibri Light" panose="020F0302020204030204" pitchFamily="34" charset="0"/>
                <a:cs typeface="Calibri Light" panose="020F0302020204030204" pitchFamily="34" charset="0"/>
              </a:rPr>
              <a:t>, 48(1), 38-43.</a:t>
            </a:r>
          </a:p>
        </p:txBody>
      </p:sp>
      <p:sp>
        <p:nvSpPr>
          <p:cNvPr id="14" name="Rectangle 13"/>
          <p:cNvSpPr/>
          <p:nvPr/>
        </p:nvSpPr>
        <p:spPr>
          <a:xfrm>
            <a:off x="5509130" y="3273623"/>
            <a:ext cx="3080473" cy="307777"/>
          </a:xfrm>
          <a:prstGeom prst="rect">
            <a:avLst/>
          </a:prstGeom>
        </p:spPr>
        <p:txBody>
          <a:bodyPr wrap="square">
            <a:spAutoFit/>
          </a:bodyPr>
          <a:lstStyle/>
          <a:p>
            <a:r>
              <a:rPr lang="fr-FR" sz="1400" dirty="0">
                <a:latin typeface="Calibri Light" panose="020F0302020204030204" pitchFamily="34" charset="0"/>
                <a:cs typeface="Calibri Light" panose="020F0302020204030204" pitchFamily="34" charset="0"/>
              </a:rPr>
              <a:t>Caractérisation in-vivo de la cornée</a:t>
            </a:r>
          </a:p>
        </p:txBody>
      </p:sp>
      <p:sp>
        <p:nvSpPr>
          <p:cNvPr id="11" name="ZoneTexte 10">
            <a:extLst>
              <a:ext uri="{FF2B5EF4-FFF2-40B4-BE49-F238E27FC236}">
                <a16:creationId xmlns:a16="http://schemas.microsoft.com/office/drawing/2014/main" id="{67806A3B-4377-4AE7-9F03-A606709CDD78}"/>
              </a:ext>
            </a:extLst>
          </p:cNvPr>
          <p:cNvSpPr txBox="1"/>
          <p:nvPr/>
        </p:nvSpPr>
        <p:spPr>
          <a:xfrm>
            <a:off x="6334813" y="156013"/>
            <a:ext cx="2605922" cy="369332"/>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LOI DE COMPORTEMENT</a:t>
            </a:r>
          </a:p>
        </p:txBody>
      </p:sp>
    </p:spTree>
    <p:extLst>
      <p:ext uri="{BB962C8B-B14F-4D97-AF65-F5344CB8AC3E}">
        <p14:creationId xmlns:p14="http://schemas.microsoft.com/office/powerpoint/2010/main" val="8281865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données : lois de comportement</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64</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8229600" cy="5577032"/>
          </a:xfrm>
        </p:spPr>
        <p:txBody>
          <a:bodyPr>
            <a:normAutofit/>
          </a:bodyPr>
          <a:lstStyle/>
          <a:p>
            <a:r>
              <a:rPr lang="fr-FR" dirty="0"/>
              <a:t>Dans les modèles :</a:t>
            </a:r>
          </a:p>
          <a:p>
            <a:pPr lvl="1"/>
            <a:r>
              <a:rPr lang="fr-FR" dirty="0"/>
              <a:t>Avant tout : estimer la </a:t>
            </a:r>
            <a:r>
              <a:rPr lang="fr-FR" b="1" dirty="0"/>
              <a:t>sensibilité</a:t>
            </a:r>
            <a:r>
              <a:rPr lang="fr-FR" dirty="0"/>
              <a:t> du modèle aux lois/paramètres matériau = </a:t>
            </a:r>
            <a:r>
              <a:rPr lang="fr-FR" b="1" dirty="0"/>
              <a:t>quantifier le besoin de propriétés patient-spécifiques </a:t>
            </a:r>
            <a:r>
              <a:rPr lang="fr-FR" dirty="0"/>
              <a:t>très difficiles à obtenir</a:t>
            </a:r>
          </a:p>
          <a:p>
            <a:pPr lvl="1"/>
            <a:endParaRPr lang="fr-FR" b="1" dirty="0"/>
          </a:p>
          <a:p>
            <a:pPr lvl="1"/>
            <a:endParaRPr lang="fr-FR" b="1" dirty="0"/>
          </a:p>
          <a:p>
            <a:pPr marL="271463" lvl="1" indent="0">
              <a:buNone/>
            </a:pPr>
            <a:endParaRPr lang="fr-FR" b="1" dirty="0"/>
          </a:p>
          <a:p>
            <a:pPr lvl="1"/>
            <a:endParaRPr lang="fr-FR" b="1" dirty="0"/>
          </a:p>
          <a:p>
            <a:pPr lvl="1"/>
            <a:endParaRPr lang="fr-FR" b="1" dirty="0"/>
          </a:p>
          <a:p>
            <a:pPr lvl="1"/>
            <a:endParaRPr lang="fr-FR" b="1" dirty="0"/>
          </a:p>
          <a:p>
            <a:pPr marL="271463" lvl="1" indent="0">
              <a:buNone/>
            </a:pPr>
            <a:endParaRPr lang="fr-FR" b="1" dirty="0"/>
          </a:p>
          <a:p>
            <a:pPr marL="271463" lvl="1" indent="0">
              <a:buNone/>
            </a:pPr>
            <a:endParaRPr lang="fr-FR" b="1" dirty="0"/>
          </a:p>
          <a:p>
            <a:pPr marL="271463" lvl="1" indent="0">
              <a:buNone/>
            </a:pPr>
            <a:endParaRPr lang="fr-FR" b="1" dirty="0"/>
          </a:p>
          <a:p>
            <a:pPr marL="271463" lvl="1" indent="0">
              <a:buNone/>
            </a:pPr>
            <a:endParaRPr lang="fr-FR" b="1" dirty="0"/>
          </a:p>
          <a:p>
            <a:pPr lvl="1"/>
            <a:r>
              <a:rPr lang="fr-FR" dirty="0"/>
              <a:t>Données issues de la littérature : moyenne ? Attention aux conditions expérimentales mises en œuvre pour identifier les paramètres matériau (choisir les plus proches du cas qu’on souhaite modéliser)</a:t>
            </a:r>
          </a:p>
        </p:txBody>
      </p:sp>
      <p:sp>
        <p:nvSpPr>
          <p:cNvPr id="6" name="Rectangle 5"/>
          <p:cNvSpPr/>
          <p:nvPr/>
        </p:nvSpPr>
        <p:spPr>
          <a:xfrm>
            <a:off x="4410941" y="4626446"/>
            <a:ext cx="4696691" cy="507831"/>
          </a:xfrm>
          <a:prstGeom prst="rect">
            <a:avLst/>
          </a:prstGeom>
        </p:spPr>
        <p:txBody>
          <a:bodyPr wrap="square">
            <a:spAutoFit/>
          </a:bodyPr>
          <a:lstStyle/>
          <a:p>
            <a:r>
              <a:rPr lang="en-US" sz="900" i="1" dirty="0">
                <a:latin typeface="Calibri Light" panose="020F0302020204030204" pitchFamily="34" charset="0"/>
                <a:cs typeface="Calibri Light" panose="020F0302020204030204" pitchFamily="34" charset="0"/>
              </a:rPr>
              <a:t>Groves, R. B., </a:t>
            </a:r>
            <a:r>
              <a:rPr lang="en-US" sz="900" i="1" dirty="0" err="1">
                <a:latin typeface="Calibri Light" panose="020F0302020204030204" pitchFamily="34" charset="0"/>
                <a:cs typeface="Calibri Light" panose="020F0302020204030204" pitchFamily="34" charset="0"/>
              </a:rPr>
              <a:t>Coulman</a:t>
            </a:r>
            <a:r>
              <a:rPr lang="en-US" sz="900" i="1" dirty="0">
                <a:latin typeface="Calibri Light" panose="020F0302020204030204" pitchFamily="34" charset="0"/>
                <a:cs typeface="Calibri Light" panose="020F0302020204030204" pitchFamily="34" charset="0"/>
              </a:rPr>
              <a:t>, S. A., </a:t>
            </a:r>
            <a:r>
              <a:rPr lang="en-US" sz="900" i="1" dirty="0" err="1">
                <a:latin typeface="Calibri Light" panose="020F0302020204030204" pitchFamily="34" charset="0"/>
                <a:cs typeface="Calibri Light" panose="020F0302020204030204" pitchFamily="34" charset="0"/>
              </a:rPr>
              <a:t>Birchall</a:t>
            </a:r>
            <a:r>
              <a:rPr lang="en-US" sz="900" i="1" dirty="0">
                <a:latin typeface="Calibri Light" panose="020F0302020204030204" pitchFamily="34" charset="0"/>
                <a:cs typeface="Calibri Light" panose="020F0302020204030204" pitchFamily="34" charset="0"/>
              </a:rPr>
              <a:t>, J. C., &amp; Evans, S. L. (2013). An anisotropic, </a:t>
            </a:r>
            <a:r>
              <a:rPr lang="en-US" sz="900" i="1" dirty="0" err="1">
                <a:latin typeface="Calibri Light" panose="020F0302020204030204" pitchFamily="34" charset="0"/>
                <a:cs typeface="Calibri Light" panose="020F0302020204030204" pitchFamily="34" charset="0"/>
              </a:rPr>
              <a:t>hyperelastic</a:t>
            </a:r>
            <a:r>
              <a:rPr lang="en-US" sz="900" i="1" dirty="0">
                <a:latin typeface="Calibri Light" panose="020F0302020204030204" pitchFamily="34" charset="0"/>
                <a:cs typeface="Calibri Light" panose="020F0302020204030204" pitchFamily="34" charset="0"/>
              </a:rPr>
              <a:t> model for skin: experimental measurements, finite element modelling and identification of parameters for human and murine skin. Journal of the mechanical behavior of biomedical materials, 18, 167-180.</a:t>
            </a:r>
          </a:p>
        </p:txBody>
      </p:sp>
      <p:pic>
        <p:nvPicPr>
          <p:cNvPr id="7" name="Image 6"/>
          <p:cNvPicPr>
            <a:picLocks noChangeAspect="1"/>
          </p:cNvPicPr>
          <p:nvPr/>
        </p:nvPicPr>
        <p:blipFill>
          <a:blip r:embed="rId2"/>
          <a:stretch>
            <a:fillRect/>
          </a:stretch>
        </p:blipFill>
        <p:spPr>
          <a:xfrm>
            <a:off x="5453560" y="2392229"/>
            <a:ext cx="3443656" cy="2024279"/>
          </a:xfrm>
          <a:prstGeom prst="rect">
            <a:avLst/>
          </a:prstGeom>
        </p:spPr>
      </p:pic>
      <p:sp>
        <p:nvSpPr>
          <p:cNvPr id="8" name="Rectangle 7"/>
          <p:cNvSpPr/>
          <p:nvPr/>
        </p:nvSpPr>
        <p:spPr>
          <a:xfrm>
            <a:off x="161059" y="2550968"/>
            <a:ext cx="5133109" cy="1600438"/>
          </a:xfrm>
          <a:prstGeom prst="rect">
            <a:avLst/>
          </a:prstGeom>
        </p:spPr>
        <p:txBody>
          <a:bodyPr wrap="square">
            <a:spAutoFit/>
          </a:bodyPr>
          <a:lstStyle/>
          <a:p>
            <a:pPr marL="73025" indent="0" algn="ctr">
              <a:buNone/>
            </a:pPr>
            <a:r>
              <a:rPr lang="fr-FR" sz="1400" dirty="0">
                <a:latin typeface="Calibri" panose="020F0502020204030204" pitchFamily="34" charset="0"/>
                <a:cs typeface="Calibri" panose="020F0502020204030204" pitchFamily="34" charset="0"/>
              </a:rPr>
              <a:t>Ex : peau = tissu élastique anisotrope raidissant aux grandes déformations </a:t>
            </a:r>
            <a:r>
              <a:rPr lang="fr-FR" sz="1400" dirty="0">
                <a:latin typeface="Calibri" panose="020F0502020204030204" pitchFamily="34" charset="0"/>
                <a:cs typeface="Calibri" panose="020F0502020204030204" pitchFamily="34" charset="0"/>
                <a:sym typeface="Wingdings" panose="05000000000000000000" pitchFamily="2" charset="2"/>
              </a:rPr>
              <a:t> loi de comportement </a:t>
            </a:r>
            <a:r>
              <a:rPr lang="fr-FR" sz="1400" dirty="0" err="1">
                <a:latin typeface="Calibri" panose="020F0502020204030204" pitchFamily="34" charset="0"/>
                <a:cs typeface="Calibri" panose="020F0502020204030204" pitchFamily="34" charset="0"/>
                <a:sym typeface="Wingdings" panose="05000000000000000000" pitchFamily="2" charset="2"/>
              </a:rPr>
              <a:t>hyperélastique</a:t>
            </a:r>
            <a:r>
              <a:rPr lang="fr-FR" sz="1400" dirty="0">
                <a:latin typeface="Calibri" panose="020F0502020204030204" pitchFamily="34" charset="0"/>
                <a:cs typeface="Calibri" panose="020F0502020204030204" pitchFamily="34" charset="0"/>
                <a:sym typeface="Wingdings" panose="05000000000000000000" pitchFamily="2" charset="2"/>
              </a:rPr>
              <a:t> anisotrope, </a:t>
            </a:r>
            <a:r>
              <a:rPr lang="fr-FR" sz="1400" u="sng" dirty="0">
                <a:latin typeface="Calibri" panose="020F0502020204030204" pitchFamily="34" charset="0"/>
                <a:cs typeface="Calibri" panose="020F0502020204030204" pitchFamily="34" charset="0"/>
                <a:sym typeface="Wingdings" panose="05000000000000000000" pitchFamily="2" charset="2"/>
              </a:rPr>
              <a:t>14 paramètres</a:t>
            </a:r>
            <a:r>
              <a:rPr lang="fr-FR" sz="1400" dirty="0">
                <a:latin typeface="Calibri" panose="020F0502020204030204" pitchFamily="34" charset="0"/>
                <a:cs typeface="Calibri" panose="020F0502020204030204" pitchFamily="34" charset="0"/>
                <a:sym typeface="Wingdings" panose="05000000000000000000" pitchFamily="2" charset="2"/>
              </a:rPr>
              <a:t> : 2 isotropes + 4 paramètres par famille de fibres (3) </a:t>
            </a:r>
          </a:p>
          <a:p>
            <a:pPr marL="73025" indent="0" algn="ctr">
              <a:buNone/>
            </a:pPr>
            <a:r>
              <a:rPr lang="fr-FR" sz="1400" dirty="0">
                <a:latin typeface="Calibri" panose="020F0502020204030204" pitchFamily="34" charset="0"/>
                <a:cs typeface="Calibri" panose="020F0502020204030204" pitchFamily="34" charset="0"/>
                <a:sym typeface="Wingdings" panose="05000000000000000000" pitchFamily="2" charset="2"/>
              </a:rPr>
              <a:t>Aux petites déformations : approximation linéaire acceptable  réduction du nombre de paramètres nécessaires</a:t>
            </a:r>
          </a:p>
          <a:p>
            <a:pPr marL="73025" indent="0" algn="ctr">
              <a:buNone/>
            </a:pPr>
            <a:endParaRPr lang="fr-FR" sz="1400" dirty="0">
              <a:latin typeface="Calibri" panose="020F0502020204030204" pitchFamily="34" charset="0"/>
              <a:cs typeface="Calibri" panose="020F0502020204030204" pitchFamily="34" charset="0"/>
              <a:sym typeface="Wingdings" panose="05000000000000000000" pitchFamily="2" charset="2"/>
            </a:endParaRPr>
          </a:p>
          <a:p>
            <a:pPr marL="73025" indent="0" algn="ctr">
              <a:buNone/>
            </a:pPr>
            <a:r>
              <a:rPr lang="fr-FR" sz="1400" b="1" dirty="0">
                <a:latin typeface="Calibri" panose="020F0502020204030204" pitchFamily="34" charset="0"/>
                <a:cs typeface="Calibri" panose="020F0502020204030204" pitchFamily="34" charset="0"/>
                <a:sym typeface="Wingdings" panose="05000000000000000000" pitchFamily="2" charset="2"/>
              </a:rPr>
              <a:t>Importance du cas de chargement exploré par l’étude !!</a:t>
            </a:r>
            <a:endParaRPr lang="fr-FR" sz="1400" b="1" dirty="0">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BAF000E5-9ED4-440B-9EE3-26915845758C}"/>
              </a:ext>
            </a:extLst>
          </p:cNvPr>
          <p:cNvSpPr txBox="1"/>
          <p:nvPr/>
        </p:nvSpPr>
        <p:spPr>
          <a:xfrm>
            <a:off x="6334813" y="156013"/>
            <a:ext cx="2605922" cy="369332"/>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LOI DE COMPORTEMENT</a:t>
            </a:r>
          </a:p>
        </p:txBody>
      </p:sp>
    </p:spTree>
    <p:extLst>
      <p:ext uri="{BB962C8B-B14F-4D97-AF65-F5344CB8AC3E}">
        <p14:creationId xmlns:p14="http://schemas.microsoft.com/office/powerpoint/2010/main" val="12777155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données : interactions et conditions aux limites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65</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Solides modélisés en interaction avec leur environnement (biologique ou dispositifs extérieurs)</a:t>
            </a:r>
          </a:p>
          <a:p>
            <a:r>
              <a:rPr lang="fr-FR" dirty="0"/>
              <a:t>Interaction = interface (surface de contact) + efforts ou mouvements imposés par l’environnement</a:t>
            </a:r>
          </a:p>
          <a:p>
            <a:endParaRPr lang="fr-FR" dirty="0"/>
          </a:p>
          <a:p>
            <a:r>
              <a:rPr lang="fr-FR" dirty="0"/>
              <a:t>A l’interface : interaction de contact : souvent très difficile à quantifier </a:t>
            </a:r>
            <a:r>
              <a:rPr lang="fr-FR" i="1" dirty="0"/>
              <a:t>in-vivo</a:t>
            </a:r>
            <a:r>
              <a:rPr lang="fr-FR" dirty="0"/>
              <a:t> – éventuel accès aux données cinématiques uniquement (glissement relatif)</a:t>
            </a:r>
          </a:p>
          <a:p>
            <a:r>
              <a:rPr lang="fr-FR" i="1" dirty="0"/>
              <a:t>In-vitro</a:t>
            </a:r>
            <a:r>
              <a:rPr lang="fr-FR" dirty="0"/>
              <a:t> : contact étudié expérimentalement dans les articulations, estimation de coefficients de frottement avec ou sans liquide synovial</a:t>
            </a:r>
          </a:p>
          <a:p>
            <a:r>
              <a:rPr lang="fr-FR" dirty="0"/>
              <a:t>En l’absence de données : contact sans frottement ou coefficient de frottement arbitraire. Attention modéliser le contact est une problématique numérique, le mieux est de l’éviter !</a:t>
            </a:r>
          </a:p>
        </p:txBody>
      </p:sp>
      <p:pic>
        <p:nvPicPr>
          <p:cNvPr id="5" name="Image 4"/>
          <p:cNvPicPr>
            <a:picLocks noChangeAspect="1"/>
          </p:cNvPicPr>
          <p:nvPr/>
        </p:nvPicPr>
        <p:blipFill>
          <a:blip r:embed="rId2"/>
          <a:stretch>
            <a:fillRect/>
          </a:stretch>
        </p:blipFill>
        <p:spPr>
          <a:xfrm>
            <a:off x="7013445" y="4779519"/>
            <a:ext cx="1887380" cy="1772082"/>
          </a:xfrm>
          <a:prstGeom prst="rect">
            <a:avLst/>
          </a:prstGeom>
        </p:spPr>
      </p:pic>
      <p:pic>
        <p:nvPicPr>
          <p:cNvPr id="6" name="Image 5"/>
          <p:cNvPicPr>
            <a:picLocks noChangeAspect="1"/>
          </p:cNvPicPr>
          <p:nvPr/>
        </p:nvPicPr>
        <p:blipFill>
          <a:blip r:embed="rId3"/>
          <a:stretch>
            <a:fillRect/>
          </a:stretch>
        </p:blipFill>
        <p:spPr>
          <a:xfrm>
            <a:off x="5291354" y="4711328"/>
            <a:ext cx="1722091" cy="1908464"/>
          </a:xfrm>
          <a:prstGeom prst="rect">
            <a:avLst/>
          </a:prstGeom>
        </p:spPr>
      </p:pic>
      <p:sp>
        <p:nvSpPr>
          <p:cNvPr id="7" name="Rectangle 6"/>
          <p:cNvSpPr/>
          <p:nvPr/>
        </p:nvSpPr>
        <p:spPr>
          <a:xfrm>
            <a:off x="645836" y="5743746"/>
            <a:ext cx="4572000" cy="507831"/>
          </a:xfrm>
          <a:prstGeom prst="rect">
            <a:avLst/>
          </a:prstGeom>
        </p:spPr>
        <p:txBody>
          <a:bodyPr>
            <a:spAutoFit/>
          </a:bodyPr>
          <a:lstStyle/>
          <a:p>
            <a:r>
              <a:rPr lang="fr-FR" sz="900" i="1" dirty="0" err="1">
                <a:latin typeface="Calibri Light" panose="020F0302020204030204" pitchFamily="34" charset="0"/>
                <a:cs typeface="Calibri Light" panose="020F0302020204030204" pitchFamily="34" charset="0"/>
              </a:rPr>
              <a:t>Wittek</a:t>
            </a:r>
            <a:r>
              <a:rPr lang="fr-FR" sz="900" i="1" dirty="0">
                <a:latin typeface="Calibri Light" panose="020F0302020204030204" pitchFamily="34" charset="0"/>
                <a:cs typeface="Calibri Light" panose="020F0302020204030204" pitchFamily="34" charset="0"/>
              </a:rPr>
              <a:t>, A., </a:t>
            </a:r>
            <a:r>
              <a:rPr lang="fr-FR" sz="900" i="1" dirty="0" err="1">
                <a:latin typeface="Calibri Light" panose="020F0302020204030204" pitchFamily="34" charset="0"/>
                <a:cs typeface="Calibri Light" panose="020F0302020204030204" pitchFamily="34" charset="0"/>
              </a:rPr>
              <a:t>Kikinis</a:t>
            </a:r>
            <a:r>
              <a:rPr lang="fr-FR" sz="900" i="1" dirty="0">
                <a:latin typeface="Calibri Light" panose="020F0302020204030204" pitchFamily="34" charset="0"/>
                <a:cs typeface="Calibri Light" panose="020F0302020204030204" pitchFamily="34" charset="0"/>
              </a:rPr>
              <a:t>, R., </a:t>
            </a:r>
            <a:r>
              <a:rPr lang="fr-FR" sz="900" i="1" dirty="0" err="1">
                <a:latin typeface="Calibri Light" panose="020F0302020204030204" pitchFamily="34" charset="0"/>
                <a:cs typeface="Calibri Light" panose="020F0302020204030204" pitchFamily="34" charset="0"/>
              </a:rPr>
              <a:t>Warfield</a:t>
            </a:r>
            <a:r>
              <a:rPr lang="fr-FR" sz="900" i="1" dirty="0">
                <a:latin typeface="Calibri Light" panose="020F0302020204030204" pitchFamily="34" charset="0"/>
                <a:cs typeface="Calibri Light" panose="020F0302020204030204" pitchFamily="34" charset="0"/>
              </a:rPr>
              <a:t>, S. K., &amp; Miller, K. (2005, </a:t>
            </a:r>
            <a:r>
              <a:rPr lang="fr-FR" sz="900" i="1" dirty="0" err="1">
                <a:latin typeface="Calibri Light" panose="020F0302020204030204" pitchFamily="34" charset="0"/>
                <a:cs typeface="Calibri Light" panose="020F0302020204030204" pitchFamily="34" charset="0"/>
              </a:rPr>
              <a:t>October</a:t>
            </a:r>
            <a:r>
              <a:rPr lang="fr-FR" sz="900" i="1" dirty="0">
                <a:latin typeface="Calibri Light" panose="020F0302020204030204" pitchFamily="34" charset="0"/>
                <a:cs typeface="Calibri Light" panose="020F0302020204030204" pitchFamily="34" charset="0"/>
              </a:rPr>
              <a:t>). Brain shift computation </a:t>
            </a:r>
            <a:r>
              <a:rPr lang="fr-FR" sz="900" i="1" dirty="0" err="1">
                <a:latin typeface="Calibri Light" panose="020F0302020204030204" pitchFamily="34" charset="0"/>
                <a:cs typeface="Calibri Light" panose="020F0302020204030204" pitchFamily="34" charset="0"/>
              </a:rPr>
              <a:t>using</a:t>
            </a:r>
            <a:r>
              <a:rPr lang="fr-FR" sz="900" i="1" dirty="0">
                <a:latin typeface="Calibri Light" panose="020F0302020204030204" pitchFamily="34" charset="0"/>
                <a:cs typeface="Calibri Light" panose="020F0302020204030204" pitchFamily="34" charset="0"/>
              </a:rPr>
              <a:t> a </a:t>
            </a:r>
            <a:r>
              <a:rPr lang="fr-FR" sz="900" i="1" dirty="0" err="1">
                <a:latin typeface="Calibri Light" panose="020F0302020204030204" pitchFamily="34" charset="0"/>
                <a:cs typeface="Calibri Light" panose="020F0302020204030204" pitchFamily="34" charset="0"/>
              </a:rPr>
              <a:t>fully</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nonlinear</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biomechanical</a:t>
            </a:r>
            <a:r>
              <a:rPr lang="fr-FR" sz="900" i="1" dirty="0">
                <a:latin typeface="Calibri Light" panose="020F0302020204030204" pitchFamily="34" charset="0"/>
                <a:cs typeface="Calibri Light" panose="020F0302020204030204" pitchFamily="34" charset="0"/>
              </a:rPr>
              <a:t> model. In International </a:t>
            </a:r>
            <a:r>
              <a:rPr lang="fr-FR" sz="900" i="1" dirty="0" err="1">
                <a:latin typeface="Calibri Light" panose="020F0302020204030204" pitchFamily="34" charset="0"/>
                <a:cs typeface="Calibri Light" panose="020F0302020204030204" pitchFamily="34" charset="0"/>
              </a:rPr>
              <a:t>Conference</a:t>
            </a:r>
            <a:r>
              <a:rPr lang="fr-FR" sz="900" i="1" dirty="0">
                <a:latin typeface="Calibri Light" panose="020F0302020204030204" pitchFamily="34" charset="0"/>
                <a:cs typeface="Calibri Light" panose="020F0302020204030204" pitchFamily="34" charset="0"/>
              </a:rPr>
              <a:t> on </a:t>
            </a:r>
            <a:r>
              <a:rPr lang="fr-FR" sz="900" i="1" dirty="0" err="1">
                <a:latin typeface="Calibri Light" panose="020F0302020204030204" pitchFamily="34" charset="0"/>
                <a:cs typeface="Calibri Light" panose="020F0302020204030204" pitchFamily="34" charset="0"/>
              </a:rPr>
              <a:t>Medical</a:t>
            </a:r>
            <a:r>
              <a:rPr lang="fr-FR" sz="900" i="1" dirty="0">
                <a:latin typeface="Calibri Light" panose="020F0302020204030204" pitchFamily="34" charset="0"/>
                <a:cs typeface="Calibri Light" panose="020F0302020204030204" pitchFamily="34" charset="0"/>
              </a:rPr>
              <a:t> Image </a:t>
            </a:r>
            <a:r>
              <a:rPr lang="fr-FR" sz="900" i="1" dirty="0" err="1">
                <a:latin typeface="Calibri Light" panose="020F0302020204030204" pitchFamily="34" charset="0"/>
                <a:cs typeface="Calibri Light" panose="020F0302020204030204" pitchFamily="34" charset="0"/>
              </a:rPr>
              <a:t>Computing</a:t>
            </a:r>
            <a:r>
              <a:rPr lang="fr-FR" sz="900" i="1" dirty="0">
                <a:latin typeface="Calibri Light" panose="020F0302020204030204" pitchFamily="34" charset="0"/>
                <a:cs typeface="Calibri Light" panose="020F0302020204030204" pitchFamily="34" charset="0"/>
              </a:rPr>
              <a:t> and Computer-</a:t>
            </a:r>
            <a:r>
              <a:rPr lang="fr-FR" sz="900" i="1" dirty="0" err="1">
                <a:latin typeface="Calibri Light" panose="020F0302020204030204" pitchFamily="34" charset="0"/>
                <a:cs typeface="Calibri Light" panose="020F0302020204030204" pitchFamily="34" charset="0"/>
              </a:rPr>
              <a:t>Assisted</a:t>
            </a:r>
            <a:r>
              <a:rPr lang="fr-FR" sz="900" i="1" dirty="0">
                <a:latin typeface="Calibri Light" panose="020F0302020204030204" pitchFamily="34" charset="0"/>
                <a:cs typeface="Calibri Light" panose="020F0302020204030204" pitchFamily="34" charset="0"/>
              </a:rPr>
              <a:t> Intervention (pp. 583-590). Springer, Berlin, Heidelberg.</a:t>
            </a:r>
          </a:p>
        </p:txBody>
      </p:sp>
      <p:sp>
        <p:nvSpPr>
          <p:cNvPr id="8" name="ZoneTexte 7"/>
          <p:cNvSpPr txBox="1"/>
          <p:nvPr/>
        </p:nvSpPr>
        <p:spPr>
          <a:xfrm>
            <a:off x="2873086" y="4926896"/>
            <a:ext cx="2344750" cy="738664"/>
          </a:xfrm>
          <a:prstGeom prst="rect">
            <a:avLst/>
          </a:prstGeom>
          <a:noFill/>
        </p:spPr>
        <p:txBody>
          <a:bodyPr wrap="square" rtlCol="0">
            <a:spAutoFit/>
          </a:bodyPr>
          <a:lstStyle/>
          <a:p>
            <a:pPr algn="r"/>
            <a:r>
              <a:rPr lang="fr-FR" sz="1400" dirty="0">
                <a:latin typeface="Calibri Light" panose="020F0302020204030204" pitchFamily="34" charset="0"/>
              </a:rPr>
              <a:t>Simulation du </a:t>
            </a:r>
            <a:r>
              <a:rPr lang="fr-FR" sz="1400" dirty="0" err="1">
                <a:latin typeface="Calibri Light" panose="020F0302020204030204" pitchFamily="34" charset="0"/>
              </a:rPr>
              <a:t>brain</a:t>
            </a:r>
            <a:r>
              <a:rPr lang="fr-FR" sz="1400" dirty="0">
                <a:latin typeface="Calibri Light" panose="020F0302020204030204" pitchFamily="34" charset="0"/>
              </a:rPr>
              <a:t> shift : interaction crâne/cerveau sans frottement</a:t>
            </a:r>
          </a:p>
        </p:txBody>
      </p:sp>
      <p:sp>
        <p:nvSpPr>
          <p:cNvPr id="9" name="ZoneTexte 8">
            <a:extLst>
              <a:ext uri="{FF2B5EF4-FFF2-40B4-BE49-F238E27FC236}">
                <a16:creationId xmlns:a16="http://schemas.microsoft.com/office/drawing/2014/main" id="{349486E3-6147-4655-BCD4-7F0A9C121B4F}"/>
              </a:ext>
            </a:extLst>
          </p:cNvPr>
          <p:cNvSpPr txBox="1"/>
          <p:nvPr/>
        </p:nvSpPr>
        <p:spPr>
          <a:xfrm>
            <a:off x="7013445" y="156013"/>
            <a:ext cx="1927290" cy="646331"/>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INTERACTIONS / CONDITIONS LIM</a:t>
            </a:r>
          </a:p>
        </p:txBody>
      </p:sp>
    </p:spTree>
    <p:extLst>
      <p:ext uri="{BB962C8B-B14F-4D97-AF65-F5344CB8AC3E}">
        <p14:creationId xmlns:p14="http://schemas.microsoft.com/office/powerpoint/2010/main" val="30482326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données : conditions aux limites</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66</a:t>
            </a:fld>
            <a:endParaRPr lang="fr-FR">
              <a:solidFill>
                <a:prstClr val="black">
                  <a:tint val="75000"/>
                </a:prstClr>
              </a:solidFill>
            </a:endParaRPr>
          </a:p>
        </p:txBody>
      </p:sp>
      <p:sp>
        <p:nvSpPr>
          <p:cNvPr id="4" name="Espace réservé du contenu 3"/>
          <p:cNvSpPr>
            <a:spLocks noGrp="1"/>
          </p:cNvSpPr>
          <p:nvPr>
            <p:ph sz="quarter" idx="12"/>
          </p:nvPr>
        </p:nvSpPr>
        <p:spPr>
          <a:xfrm>
            <a:off x="457200" y="1016000"/>
            <a:ext cx="4540827" cy="5130800"/>
          </a:xfrm>
        </p:spPr>
        <p:txBody>
          <a:bodyPr>
            <a:normAutofit/>
          </a:bodyPr>
          <a:lstStyle/>
          <a:p>
            <a:r>
              <a:rPr lang="fr-FR" dirty="0"/>
              <a:t>Conditions aux limites : traduisent l’effet de l’environnement en termes de forces et déplacements imposés</a:t>
            </a:r>
          </a:p>
          <a:p>
            <a:r>
              <a:rPr lang="fr-FR" dirty="0"/>
              <a:t>Issues de mesures in-vivo, de capteurs embarqués, d’imagerie, </a:t>
            </a:r>
            <a:r>
              <a:rPr lang="fr-FR" dirty="0" err="1"/>
              <a:t>etc</a:t>
            </a:r>
            <a:endParaRPr lang="fr-FR" dirty="0"/>
          </a:p>
          <a:p>
            <a:pPr marL="0" indent="0">
              <a:buNone/>
            </a:pPr>
            <a:endParaRPr lang="fr-FR" dirty="0"/>
          </a:p>
          <a:p>
            <a:pPr marL="0" indent="0">
              <a:buNone/>
            </a:pPr>
            <a:endParaRPr lang="fr-FR" dirty="0"/>
          </a:p>
          <a:p>
            <a:pPr marL="0" indent="0">
              <a:buNone/>
            </a:pPr>
            <a:endParaRPr lang="fr-FR" dirty="0"/>
          </a:p>
          <a:p>
            <a:r>
              <a:rPr lang="fr-FR" dirty="0"/>
              <a:t>Possibilité de simplification : action résultante de l’environnement (ex : pression interne de l’abdomen plutôt que modélisation de tous les organes, support mécanique apporté par les tissus conjonctifs sur l’aorte, </a:t>
            </a:r>
            <a:r>
              <a:rPr lang="fr-FR" dirty="0" err="1"/>
              <a:t>etc</a:t>
            </a:r>
            <a:r>
              <a:rPr lang="fr-FR" dirty="0"/>
              <a:t>)</a:t>
            </a:r>
          </a:p>
          <a:p>
            <a:endParaRPr lang="fr-FR" dirty="0"/>
          </a:p>
        </p:txBody>
      </p:sp>
      <p:pic>
        <p:nvPicPr>
          <p:cNvPr id="5" name="Image 4"/>
          <p:cNvPicPr>
            <a:picLocks noChangeAspect="1"/>
          </p:cNvPicPr>
          <p:nvPr/>
        </p:nvPicPr>
        <p:blipFill>
          <a:blip r:embed="rId2"/>
          <a:stretch>
            <a:fillRect/>
          </a:stretch>
        </p:blipFill>
        <p:spPr>
          <a:xfrm>
            <a:off x="5272168" y="920973"/>
            <a:ext cx="3119710" cy="5174673"/>
          </a:xfrm>
          <a:prstGeom prst="rect">
            <a:avLst/>
          </a:prstGeom>
        </p:spPr>
      </p:pic>
      <p:sp>
        <p:nvSpPr>
          <p:cNvPr id="6" name="Rectangle 5"/>
          <p:cNvSpPr/>
          <p:nvPr/>
        </p:nvSpPr>
        <p:spPr>
          <a:xfrm>
            <a:off x="5272168" y="5963939"/>
            <a:ext cx="2311977" cy="784830"/>
          </a:xfrm>
          <a:prstGeom prst="rect">
            <a:avLst/>
          </a:prstGeom>
        </p:spPr>
        <p:txBody>
          <a:bodyPr wrap="square">
            <a:spAutoFit/>
          </a:bodyPr>
          <a:lstStyle/>
          <a:p>
            <a:r>
              <a:rPr lang="fr-FR" sz="900" i="1" dirty="0">
                <a:latin typeface="Calibri Light" panose="020F0302020204030204" pitchFamily="34" charset="0"/>
                <a:cs typeface="Calibri Light" panose="020F0302020204030204" pitchFamily="34" charset="0"/>
              </a:rPr>
              <a:t>Hu, X., &amp; </a:t>
            </a:r>
            <a:r>
              <a:rPr lang="fr-FR" sz="900" i="1" dirty="0" err="1">
                <a:latin typeface="Calibri Light" panose="020F0302020204030204" pitchFamily="34" charset="0"/>
                <a:cs typeface="Calibri Light" panose="020F0302020204030204" pitchFamily="34" charset="0"/>
              </a:rPr>
              <a:t>Blemker</a:t>
            </a:r>
            <a:r>
              <a:rPr lang="fr-FR" sz="900" i="1" dirty="0">
                <a:latin typeface="Calibri Light" panose="020F0302020204030204" pitchFamily="34" charset="0"/>
                <a:cs typeface="Calibri Light" panose="020F0302020204030204" pitchFamily="34" charset="0"/>
              </a:rPr>
              <a:t>, S. S. (2015). </a:t>
            </a:r>
            <a:r>
              <a:rPr lang="fr-FR" sz="900" i="1" dirty="0" err="1">
                <a:latin typeface="Calibri Light" panose="020F0302020204030204" pitchFamily="34" charset="0"/>
                <a:cs typeface="Calibri Light" panose="020F0302020204030204" pitchFamily="34" charset="0"/>
              </a:rPr>
              <a:t>Musculoskeletal</a:t>
            </a:r>
            <a:r>
              <a:rPr lang="fr-FR" sz="900" i="1" dirty="0">
                <a:latin typeface="Calibri Light" panose="020F0302020204030204" pitchFamily="34" charset="0"/>
                <a:cs typeface="Calibri Light" panose="020F0302020204030204" pitchFamily="34" charset="0"/>
              </a:rPr>
              <a:t> simulation </a:t>
            </a:r>
            <a:r>
              <a:rPr lang="fr-FR" sz="900" i="1" dirty="0" err="1">
                <a:latin typeface="Calibri Light" panose="020F0302020204030204" pitchFamily="34" charset="0"/>
                <a:cs typeface="Calibri Light" panose="020F0302020204030204" pitchFamily="34" charset="0"/>
              </a:rPr>
              <a:t>can</a:t>
            </a:r>
            <a:r>
              <a:rPr lang="fr-FR" sz="900" i="1" dirty="0">
                <a:latin typeface="Calibri Light" panose="020F0302020204030204" pitchFamily="34" charset="0"/>
                <a:cs typeface="Calibri Light" panose="020F0302020204030204" pitchFamily="34" charset="0"/>
              </a:rPr>
              <a:t> help </a:t>
            </a:r>
            <a:r>
              <a:rPr lang="fr-FR" sz="900" i="1" dirty="0" err="1">
                <a:latin typeface="Calibri Light" panose="020F0302020204030204" pitchFamily="34" charset="0"/>
                <a:cs typeface="Calibri Light" panose="020F0302020204030204" pitchFamily="34" charset="0"/>
              </a:rPr>
              <a:t>explain</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selective</a:t>
            </a:r>
            <a:r>
              <a:rPr lang="fr-FR" sz="900" i="1" dirty="0">
                <a:latin typeface="Calibri Light" panose="020F0302020204030204" pitchFamily="34" charset="0"/>
                <a:cs typeface="Calibri Light" panose="020F0302020204030204" pitchFamily="34" charset="0"/>
              </a:rPr>
              <a:t> muscle </a:t>
            </a:r>
            <a:r>
              <a:rPr lang="fr-FR" sz="900" i="1" dirty="0" err="1">
                <a:latin typeface="Calibri Light" panose="020F0302020204030204" pitchFamily="34" charset="0"/>
                <a:cs typeface="Calibri Light" panose="020F0302020204030204" pitchFamily="34" charset="0"/>
              </a:rPr>
              <a:t>degeneration</a:t>
            </a:r>
            <a:r>
              <a:rPr lang="fr-FR" sz="900" i="1" dirty="0">
                <a:latin typeface="Calibri Light" panose="020F0302020204030204" pitchFamily="34" charset="0"/>
                <a:cs typeface="Calibri Light" panose="020F0302020204030204" pitchFamily="34" charset="0"/>
              </a:rPr>
              <a:t> in Duchenne </a:t>
            </a:r>
            <a:r>
              <a:rPr lang="fr-FR" sz="900" i="1" dirty="0" err="1">
                <a:latin typeface="Calibri Light" panose="020F0302020204030204" pitchFamily="34" charset="0"/>
                <a:cs typeface="Calibri Light" panose="020F0302020204030204" pitchFamily="34" charset="0"/>
              </a:rPr>
              <a:t>muscular</a:t>
            </a:r>
            <a:r>
              <a:rPr lang="fr-FR" sz="900" i="1" dirty="0">
                <a:latin typeface="Calibri Light" panose="020F0302020204030204" pitchFamily="34" charset="0"/>
                <a:cs typeface="Calibri Light" panose="020F0302020204030204" pitchFamily="34" charset="0"/>
              </a:rPr>
              <a:t> </a:t>
            </a:r>
            <a:r>
              <a:rPr lang="fr-FR" sz="900" i="1" dirty="0" err="1">
                <a:latin typeface="Calibri Light" panose="020F0302020204030204" pitchFamily="34" charset="0"/>
                <a:cs typeface="Calibri Light" panose="020F0302020204030204" pitchFamily="34" charset="0"/>
              </a:rPr>
              <a:t>dystrophy</a:t>
            </a:r>
            <a:r>
              <a:rPr lang="fr-FR" sz="900" i="1" dirty="0">
                <a:latin typeface="Calibri Light" panose="020F0302020204030204" pitchFamily="34" charset="0"/>
                <a:cs typeface="Calibri Light" panose="020F0302020204030204" pitchFamily="34" charset="0"/>
              </a:rPr>
              <a:t>. Muscle &amp; nerve, 52(2), 174-182.</a:t>
            </a:r>
          </a:p>
        </p:txBody>
      </p:sp>
      <p:sp>
        <p:nvSpPr>
          <p:cNvPr id="7" name="ZoneTexte 6">
            <a:extLst>
              <a:ext uri="{FF2B5EF4-FFF2-40B4-BE49-F238E27FC236}">
                <a16:creationId xmlns:a16="http://schemas.microsoft.com/office/drawing/2014/main" id="{12983588-0655-4488-B672-23C0A96EAD03}"/>
              </a:ext>
            </a:extLst>
          </p:cNvPr>
          <p:cNvSpPr txBox="1"/>
          <p:nvPr/>
        </p:nvSpPr>
        <p:spPr>
          <a:xfrm>
            <a:off x="7013445" y="156013"/>
            <a:ext cx="1927290" cy="646331"/>
          </a:xfrm>
          <a:prstGeom prst="rect">
            <a:avLst/>
          </a:prstGeom>
          <a:solidFill>
            <a:schemeClr val="bg1"/>
          </a:solidFill>
          <a:ln>
            <a:solidFill>
              <a:schemeClr val="accent4"/>
            </a:solidFill>
          </a:ln>
        </p:spPr>
        <p:txBody>
          <a:bodyPr wrap="square" rtlCol="0">
            <a:spAutoFit/>
          </a:bodyPr>
          <a:lstStyle/>
          <a:p>
            <a:pPr algn="ctr"/>
            <a:r>
              <a:rPr lang="fr-FR" dirty="0">
                <a:latin typeface="Calibri Light" panose="020F0302020204030204" pitchFamily="34" charset="0"/>
              </a:rPr>
              <a:t>INTERACTIONS / CONDITIONS LIM</a:t>
            </a:r>
          </a:p>
        </p:txBody>
      </p:sp>
    </p:spTree>
    <p:extLst>
      <p:ext uri="{BB962C8B-B14F-4D97-AF65-F5344CB8AC3E}">
        <p14:creationId xmlns:p14="http://schemas.microsoft.com/office/powerpoint/2010/main" val="24562046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Bilan sur la modélisation</a:t>
            </a:r>
          </a:p>
        </p:txBody>
      </p:sp>
      <p:sp>
        <p:nvSpPr>
          <p:cNvPr id="3" name="Espace réservé du pied de page 2"/>
          <p:cNvSpPr>
            <a:spLocks noGrp="1"/>
          </p:cNvSpPr>
          <p:nvPr>
            <p:ph type="ftr" sz="quarter" idx="11"/>
          </p:nvPr>
        </p:nvSpPr>
        <p:spPr/>
        <p:txBody>
          <a:bodyPr/>
          <a:lstStyle/>
          <a:p>
            <a:fld id="{3466D8FE-5733-7B45-8963-854D3AC5C96E}" type="slidenum">
              <a:rPr lang="fr-FR" smtClean="0">
                <a:solidFill>
                  <a:prstClr val="black">
                    <a:tint val="75000"/>
                  </a:prstClr>
                </a:solidFill>
              </a:rPr>
              <a:pPr/>
              <a:t>67</a:t>
            </a:fld>
            <a:endParaRPr lang="fr-FR">
              <a:solidFill>
                <a:prstClr val="black">
                  <a:tint val="75000"/>
                </a:prstClr>
              </a:solidFill>
            </a:endParaRPr>
          </a:p>
        </p:txBody>
      </p:sp>
      <p:sp>
        <p:nvSpPr>
          <p:cNvPr id="4" name="Espace réservé du contenu 3"/>
          <p:cNvSpPr>
            <a:spLocks noGrp="1"/>
          </p:cNvSpPr>
          <p:nvPr>
            <p:ph sz="quarter" idx="12"/>
          </p:nvPr>
        </p:nvSpPr>
        <p:spPr/>
        <p:txBody>
          <a:bodyPr/>
          <a:lstStyle/>
          <a:p>
            <a:r>
              <a:rPr lang="fr-FR" dirty="0"/>
              <a:t>Le jumeau numérique est encore loin !</a:t>
            </a:r>
          </a:p>
          <a:p>
            <a:endParaRPr lang="fr-FR" dirty="0"/>
          </a:p>
          <a:p>
            <a:r>
              <a:rPr lang="fr-FR" dirty="0"/>
              <a:t>Adapter les exigences de modélisation patient-spécifique aux quantités d’intérêt souhaitée</a:t>
            </a:r>
          </a:p>
          <a:p>
            <a:endParaRPr lang="fr-FR" dirty="0"/>
          </a:p>
          <a:p>
            <a:r>
              <a:rPr lang="fr-FR" dirty="0"/>
              <a:t>Compromis entre précision de la modélisation et faisabilité numérique</a:t>
            </a:r>
          </a:p>
          <a:p>
            <a:endParaRPr lang="fr-FR" dirty="0"/>
          </a:p>
          <a:p>
            <a:r>
              <a:rPr lang="fr-FR" dirty="0"/>
              <a:t>Etre conscient des hypothèses de modélisation et des limites des résultats des simulations</a:t>
            </a:r>
          </a:p>
        </p:txBody>
      </p:sp>
    </p:spTree>
    <p:extLst>
      <p:ext uri="{BB962C8B-B14F-4D97-AF65-F5344CB8AC3E}">
        <p14:creationId xmlns:p14="http://schemas.microsoft.com/office/powerpoint/2010/main" val="3084957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7E694FE-C383-4C45-941C-5E616F23B6E2}"/>
              </a:ext>
            </a:extLst>
          </p:cNvPr>
          <p:cNvSpPr>
            <a:spLocks noGrp="1"/>
          </p:cNvSpPr>
          <p:nvPr>
            <p:ph type="title"/>
          </p:nvPr>
        </p:nvSpPr>
        <p:spPr/>
        <p:txBody>
          <a:bodyPr/>
          <a:lstStyle/>
          <a:p>
            <a:r>
              <a:rPr lang="fr-FR" dirty="0"/>
              <a:t>Définition </a:t>
            </a:r>
          </a:p>
        </p:txBody>
      </p:sp>
      <p:sp>
        <p:nvSpPr>
          <p:cNvPr id="6" name="Espace réservé du contenu 5">
            <a:extLst>
              <a:ext uri="{FF2B5EF4-FFF2-40B4-BE49-F238E27FC236}">
                <a16:creationId xmlns:a16="http://schemas.microsoft.com/office/drawing/2014/main" id="{0A1D788F-F3EF-4D8F-B866-2390F9C6676C}"/>
              </a:ext>
            </a:extLst>
          </p:cNvPr>
          <p:cNvSpPr>
            <a:spLocks noGrp="1"/>
          </p:cNvSpPr>
          <p:nvPr>
            <p:ph sz="quarter" idx="12"/>
          </p:nvPr>
        </p:nvSpPr>
        <p:spPr/>
        <p:txBody>
          <a:bodyPr/>
          <a:lstStyle/>
          <a:p>
            <a:pPr algn="just"/>
            <a:r>
              <a:rPr lang="fr-FR" dirty="0"/>
              <a:t>Le règlement européen 2017/745 (1), qui remplace définitivement les directives 93/42/CEE (2) et 90/385/CEE (3) en 2021, définit un dispositif médical comme étant « tout </a:t>
            </a:r>
            <a:r>
              <a:rPr lang="fr-FR" b="1" dirty="0"/>
              <a:t>instrument, appareil, équipement, logiciel, implant, réactif, matière ou autre article</a:t>
            </a:r>
            <a:r>
              <a:rPr lang="fr-FR" dirty="0"/>
              <a:t>, destiné par le fabricant à être utilisé, seul ou en association, chez l'homme pour l'une ou plusieurs des fins médicales précises suivantes : </a:t>
            </a:r>
          </a:p>
          <a:p>
            <a:pPr marL="198438" lvl="1" indent="0" algn="just">
              <a:buNone/>
            </a:pPr>
            <a:r>
              <a:rPr lang="fr-FR" dirty="0"/>
              <a:t>➔ diagnostic, prévention, contrôle, prédiction, pronostic, traitement ou atténuation d'une </a:t>
            </a:r>
            <a:r>
              <a:rPr lang="fr-FR" b="1" dirty="0"/>
              <a:t>maladie</a:t>
            </a:r>
            <a:r>
              <a:rPr lang="fr-FR" dirty="0"/>
              <a:t> </a:t>
            </a:r>
          </a:p>
          <a:p>
            <a:pPr marL="198438" lvl="1" indent="0" algn="just">
              <a:buNone/>
            </a:pPr>
            <a:r>
              <a:rPr lang="fr-FR" dirty="0"/>
              <a:t>➔ diagnostic, contrôle, traitement, atténuation d'une </a:t>
            </a:r>
            <a:r>
              <a:rPr lang="fr-FR" b="1" dirty="0"/>
              <a:t>blessure</a:t>
            </a:r>
            <a:r>
              <a:rPr lang="fr-FR" dirty="0"/>
              <a:t> ou d'un </a:t>
            </a:r>
            <a:r>
              <a:rPr lang="fr-FR" b="1" dirty="0"/>
              <a:t>handicap</a:t>
            </a:r>
            <a:r>
              <a:rPr lang="fr-FR" dirty="0"/>
              <a:t> ou compensation de ceux-ci ; </a:t>
            </a:r>
          </a:p>
          <a:p>
            <a:pPr marL="198438" lvl="1" indent="0" algn="just">
              <a:buNone/>
            </a:pPr>
            <a:r>
              <a:rPr lang="fr-FR" dirty="0"/>
              <a:t>➔ </a:t>
            </a:r>
            <a:r>
              <a:rPr lang="fr-FR" b="1" dirty="0"/>
              <a:t>investigation, remplacement ou modification d'une structure ou fonction anatomique ou d'un processus ou état physiologique ou pathologique </a:t>
            </a:r>
            <a:r>
              <a:rPr lang="fr-FR" dirty="0"/>
              <a:t>; </a:t>
            </a:r>
          </a:p>
          <a:p>
            <a:pPr marL="198438" lvl="1" indent="0" algn="just">
              <a:buNone/>
            </a:pPr>
            <a:r>
              <a:rPr lang="fr-FR" dirty="0"/>
              <a:t>➔ communication d'informations au moyen d'un </a:t>
            </a:r>
            <a:r>
              <a:rPr lang="fr-FR" b="1" dirty="0"/>
              <a:t>examen in vitro </a:t>
            </a:r>
            <a:r>
              <a:rPr lang="fr-FR" dirty="0"/>
              <a:t>d'échantillons provenant du corps humain, y compris les dons d'organes, de sang et de tissus ; </a:t>
            </a:r>
          </a:p>
          <a:p>
            <a:pPr marL="198438" lvl="1" indent="0" algn="just">
              <a:buNone/>
            </a:pPr>
            <a:r>
              <a:rPr lang="fr-FR" dirty="0"/>
              <a:t>➔ et dont l'action principale voulue dans ou sur le corps humain </a:t>
            </a:r>
            <a:r>
              <a:rPr lang="fr-FR" b="1" dirty="0"/>
              <a:t>n'est pas obtenue par des moyens pharmacologiques ou immunologiques </a:t>
            </a:r>
          </a:p>
          <a:p>
            <a:pPr algn="just"/>
            <a:endParaRPr lang="fr-FR" dirty="0"/>
          </a:p>
        </p:txBody>
      </p:sp>
    </p:spTree>
    <p:extLst>
      <p:ext uri="{BB962C8B-B14F-4D97-AF65-F5344CB8AC3E}">
        <p14:creationId xmlns:p14="http://schemas.microsoft.com/office/powerpoint/2010/main" val="775533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3E186B-A0CF-498C-981C-530F5B3A6C06}"/>
              </a:ext>
            </a:extLst>
          </p:cNvPr>
          <p:cNvSpPr>
            <a:spLocks noGrp="1"/>
          </p:cNvSpPr>
          <p:nvPr>
            <p:ph type="title"/>
          </p:nvPr>
        </p:nvSpPr>
        <p:spPr/>
        <p:txBody>
          <a:bodyPr/>
          <a:lstStyle/>
          <a:p>
            <a:r>
              <a:rPr lang="fr-FR" dirty="0"/>
              <a:t>Définition </a:t>
            </a:r>
          </a:p>
        </p:txBody>
      </p:sp>
      <p:sp>
        <p:nvSpPr>
          <p:cNvPr id="3" name="Espace réservé du pied de page 2">
            <a:extLst>
              <a:ext uri="{FF2B5EF4-FFF2-40B4-BE49-F238E27FC236}">
                <a16:creationId xmlns:a16="http://schemas.microsoft.com/office/drawing/2014/main" id="{20675D83-3612-4974-AD08-8D2D5CE042CB}"/>
              </a:ext>
            </a:extLst>
          </p:cNvPr>
          <p:cNvSpPr>
            <a:spLocks noGrp="1"/>
          </p:cNvSpPr>
          <p:nvPr>
            <p:ph type="ftr" sz="quarter" idx="11"/>
          </p:nvPr>
        </p:nvSpPr>
        <p:spPr/>
        <p:txBody>
          <a:bodyPr/>
          <a:lstStyle/>
          <a:p>
            <a:fld id="{3466D8FE-5733-7B45-8963-854D3AC5C96E}" type="slidenum">
              <a:rPr lang="fr-FR" smtClean="0">
                <a:solidFill>
                  <a:prstClr val="black">
                    <a:tint val="75000"/>
                  </a:prstClr>
                </a:solidFill>
              </a:rPr>
              <a:pPr/>
              <a:t>8</a:t>
            </a:fld>
            <a:endParaRPr lang="fr-FR">
              <a:solidFill>
                <a:prstClr val="black">
                  <a:tint val="75000"/>
                </a:prstClr>
              </a:solidFill>
            </a:endParaRPr>
          </a:p>
        </p:txBody>
      </p:sp>
      <p:sp>
        <p:nvSpPr>
          <p:cNvPr id="4" name="Espace réservé du contenu 3">
            <a:extLst>
              <a:ext uri="{FF2B5EF4-FFF2-40B4-BE49-F238E27FC236}">
                <a16:creationId xmlns:a16="http://schemas.microsoft.com/office/drawing/2014/main" id="{17CF0EA9-B0F4-4E1D-91C2-42B89A7E1300}"/>
              </a:ext>
            </a:extLst>
          </p:cNvPr>
          <p:cNvSpPr>
            <a:spLocks noGrp="1"/>
          </p:cNvSpPr>
          <p:nvPr>
            <p:ph sz="quarter" idx="12"/>
          </p:nvPr>
        </p:nvSpPr>
        <p:spPr/>
        <p:txBody>
          <a:bodyPr/>
          <a:lstStyle/>
          <a:p>
            <a:r>
              <a:rPr lang="fr-FR" dirty="0"/>
              <a:t>Différence DM / médicament : </a:t>
            </a:r>
          </a:p>
          <a:p>
            <a:pPr lvl="1"/>
            <a:r>
              <a:rPr lang="fr-FR" dirty="0"/>
              <a:t>DM = action physique</a:t>
            </a:r>
          </a:p>
          <a:p>
            <a:pPr lvl="1"/>
            <a:r>
              <a:rPr lang="fr-FR" dirty="0"/>
              <a:t>Médicament = action pharmacologique (interaction entre la substance active du médicament et un composant cellulaire du corps humain), immunologique (réaction de défense de l’organisme en présence d’un agent pathogène comme des bactéries ou virus) ou métabolique (transformation d’une substance dans l’organisme)</a:t>
            </a:r>
          </a:p>
          <a:p>
            <a:endParaRPr lang="fr-FR" dirty="0"/>
          </a:p>
        </p:txBody>
      </p:sp>
    </p:spTree>
    <p:extLst>
      <p:ext uri="{BB962C8B-B14F-4D97-AF65-F5344CB8AC3E}">
        <p14:creationId xmlns:p14="http://schemas.microsoft.com/office/powerpoint/2010/main" val="468373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7FB811-F46B-4073-9354-20F5BF6F0FFE}"/>
              </a:ext>
            </a:extLst>
          </p:cNvPr>
          <p:cNvSpPr>
            <a:spLocks noGrp="1"/>
          </p:cNvSpPr>
          <p:nvPr>
            <p:ph type="title"/>
          </p:nvPr>
        </p:nvSpPr>
        <p:spPr/>
        <p:txBody>
          <a:bodyPr/>
          <a:lstStyle/>
          <a:p>
            <a:r>
              <a:rPr lang="fr-FR" dirty="0"/>
              <a:t>Types de dispositifs médicaux</a:t>
            </a:r>
          </a:p>
        </p:txBody>
      </p:sp>
      <p:sp>
        <p:nvSpPr>
          <p:cNvPr id="3" name="Espace réservé du pied de page 2">
            <a:extLst>
              <a:ext uri="{FF2B5EF4-FFF2-40B4-BE49-F238E27FC236}">
                <a16:creationId xmlns:a16="http://schemas.microsoft.com/office/drawing/2014/main" id="{83B9C536-8527-4927-BA89-A9AD5DCC1E2B}"/>
              </a:ext>
            </a:extLst>
          </p:cNvPr>
          <p:cNvSpPr>
            <a:spLocks noGrp="1"/>
          </p:cNvSpPr>
          <p:nvPr>
            <p:ph type="ftr" sz="quarter" idx="11"/>
          </p:nvPr>
        </p:nvSpPr>
        <p:spPr/>
        <p:txBody>
          <a:bodyPr/>
          <a:lstStyle/>
          <a:p>
            <a:fld id="{3466D8FE-5733-7B45-8963-854D3AC5C96E}" type="slidenum">
              <a:rPr lang="fr-FR" smtClean="0">
                <a:solidFill>
                  <a:prstClr val="black">
                    <a:tint val="75000"/>
                  </a:prstClr>
                </a:solidFill>
              </a:rPr>
              <a:pPr/>
              <a:t>9</a:t>
            </a:fld>
            <a:endParaRPr lang="fr-FR">
              <a:solidFill>
                <a:prstClr val="black">
                  <a:tint val="75000"/>
                </a:prstClr>
              </a:solidFill>
            </a:endParaRPr>
          </a:p>
        </p:txBody>
      </p:sp>
      <p:sp>
        <p:nvSpPr>
          <p:cNvPr id="4" name="Espace réservé du contenu 3">
            <a:extLst>
              <a:ext uri="{FF2B5EF4-FFF2-40B4-BE49-F238E27FC236}">
                <a16:creationId xmlns:a16="http://schemas.microsoft.com/office/drawing/2014/main" id="{A71577EB-EC67-4B18-9946-7F61F6678946}"/>
              </a:ext>
            </a:extLst>
          </p:cNvPr>
          <p:cNvSpPr>
            <a:spLocks noGrp="1"/>
          </p:cNvSpPr>
          <p:nvPr>
            <p:ph sz="quarter" idx="12"/>
          </p:nvPr>
        </p:nvSpPr>
        <p:spPr/>
        <p:txBody>
          <a:bodyPr/>
          <a:lstStyle/>
          <a:p>
            <a:r>
              <a:rPr lang="fr-FR" dirty="0"/>
              <a:t>Dispositif médical </a:t>
            </a:r>
            <a:r>
              <a:rPr lang="fr-FR" b="1" dirty="0"/>
              <a:t>non implantable </a:t>
            </a:r>
          </a:p>
          <a:p>
            <a:pPr marL="271463" lvl="1" indent="0">
              <a:buNone/>
            </a:pPr>
            <a:r>
              <a:rPr lang="fr-FR" i="1" dirty="0"/>
              <a:t>(les pansements, les lunettes correctrices, les appareils auditifs, les respirateurs, les lits d’hôpitaux, </a:t>
            </a:r>
            <a:r>
              <a:rPr lang="fr-FR" i="1"/>
              <a:t>les fauteuils roulants</a:t>
            </a:r>
            <a:r>
              <a:rPr lang="fr-FR" i="1" dirty="0"/>
              <a:t>)</a:t>
            </a:r>
          </a:p>
          <a:p>
            <a:r>
              <a:rPr lang="fr-FR" dirty="0"/>
              <a:t>Dispositif médical </a:t>
            </a:r>
            <a:r>
              <a:rPr lang="fr-FR" b="1" dirty="0"/>
              <a:t>implantable</a:t>
            </a:r>
            <a:r>
              <a:rPr lang="fr-FR" dirty="0"/>
              <a:t> </a:t>
            </a:r>
          </a:p>
          <a:p>
            <a:pPr marL="271463" lvl="1" indent="0">
              <a:buNone/>
            </a:pPr>
            <a:r>
              <a:rPr lang="fr-FR" i="1" dirty="0"/>
              <a:t>(non actifs : des prothèses de hanche, des lentilles intraoculaires, des implants mammaires; actifs : les pacemakers, les défibrillateurs, les implants cochléaires)</a:t>
            </a:r>
          </a:p>
          <a:p>
            <a:r>
              <a:rPr lang="fr-FR" dirty="0"/>
              <a:t>Dispositif médical </a:t>
            </a:r>
            <a:r>
              <a:rPr lang="fr-FR" b="1" dirty="0"/>
              <a:t>sur mesure </a:t>
            </a:r>
          </a:p>
          <a:p>
            <a:pPr marL="271463" lvl="1" indent="0">
              <a:buNone/>
            </a:pPr>
            <a:r>
              <a:rPr lang="fr-FR" i="1" dirty="0"/>
              <a:t>(les prothèses dentaires, les semelles et chaussures orthopédiques)</a:t>
            </a:r>
          </a:p>
          <a:p>
            <a:r>
              <a:rPr lang="fr-FR" dirty="0"/>
              <a:t>Dispositif de </a:t>
            </a:r>
            <a:r>
              <a:rPr lang="fr-FR" b="1" dirty="0"/>
              <a:t>diagnostic in-vitro </a:t>
            </a:r>
          </a:p>
          <a:p>
            <a:pPr marL="271463" lvl="1" indent="0">
              <a:buNone/>
            </a:pPr>
            <a:r>
              <a:rPr lang="fr-FR" i="1" dirty="0"/>
              <a:t>(Un test pour mesurer le taux de glucose (sucre) dans le sang, un test de grossesse, un réactif pour l’évaluation du risque d’une anomalie congénitale (ex trisomie 21).)</a:t>
            </a:r>
          </a:p>
          <a:p>
            <a:endParaRPr lang="fr-FR" dirty="0"/>
          </a:p>
        </p:txBody>
      </p:sp>
    </p:spTree>
    <p:extLst>
      <p:ext uri="{BB962C8B-B14F-4D97-AF65-F5344CB8AC3E}">
        <p14:creationId xmlns:p14="http://schemas.microsoft.com/office/powerpoint/2010/main" val="386663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dele-PPT-formation-2014-NF">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spPr>
      <a:bodyPr wrap="square" rtlCol="0">
        <a:spAutoFit/>
      </a:bodyPr>
      <a:lstStyle>
        <a:defPPr>
          <a:defRPr dirty="0">
            <a:latin typeface="Calibri Light" panose="020F0302020204030204" pitchFamily="34" charset="0"/>
          </a:defRPr>
        </a:defPPr>
      </a:lstStyle>
    </a:txDef>
  </a:objectDefaults>
  <a:extraClrSchemeLst/>
  <a:extLst>
    <a:ext uri="{05A4C25C-085E-4340-85A3-A5531E510DB2}">
      <thm15:themeFamily xmlns:thm15="http://schemas.microsoft.com/office/thememl/2012/main" name="modele_diapos_GM.pptx" id="{441EBB5F-A296-44AA-95AF-AA92C5D0F0A0}" vid="{4D03EF39-233A-4AD0-9124-F6A4D0639D5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6246</Words>
  <Application>Microsoft Office PowerPoint</Application>
  <PresentationFormat>Affichage à l'écran (4:3)</PresentationFormat>
  <Paragraphs>715</Paragraphs>
  <Slides>67</Slides>
  <Notes>5</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67</vt:i4>
      </vt:variant>
    </vt:vector>
  </HeadingPairs>
  <TitlesOfParts>
    <vt:vector size="73" baseType="lpstr">
      <vt:lpstr>Arial</vt:lpstr>
      <vt:lpstr>Calibri</vt:lpstr>
      <vt:lpstr>Calibri Light</vt:lpstr>
      <vt:lpstr>Cambria Math</vt:lpstr>
      <vt:lpstr>Wingdings</vt:lpstr>
      <vt:lpstr>Modele-PPT-formation-2014-NF</vt:lpstr>
      <vt:lpstr>Ingénierie pour la santé</vt:lpstr>
      <vt:lpstr>Exemples de stage réalisés par des étudiants GM</vt:lpstr>
      <vt:lpstr>Exemples de stage réalisés par des étudiants GM</vt:lpstr>
      <vt:lpstr>Exemples de stage réalisés par des étudiants GM</vt:lpstr>
      <vt:lpstr>Plan du cours</vt:lpstr>
      <vt:lpstr>Dispositifs médicaux</vt:lpstr>
      <vt:lpstr>Définition </vt:lpstr>
      <vt:lpstr>Définition </vt:lpstr>
      <vt:lpstr>Types de dispositifs médicaux</vt:lpstr>
      <vt:lpstr>Classes de dispositifs médicaux</vt:lpstr>
      <vt:lpstr>Parcours de certification d’un DM</vt:lpstr>
      <vt:lpstr>Exigences cliniques pour le marquage CE</vt:lpstr>
      <vt:lpstr>Rôle de l’ingénieur dans le développement de DM</vt:lpstr>
      <vt:lpstr>Imagerie médicale</vt:lpstr>
      <vt:lpstr>Contexte</vt:lpstr>
      <vt:lpstr>Contexte</vt:lpstr>
      <vt:lpstr>Contexte</vt:lpstr>
      <vt:lpstr>Contexte</vt:lpstr>
      <vt:lpstr>Imagerie médicale</vt:lpstr>
      <vt:lpstr>Imagerie médicale</vt:lpstr>
      <vt:lpstr>Imagerie médicale</vt:lpstr>
      <vt:lpstr>Imagerie structurelle : Rayons X</vt:lpstr>
      <vt:lpstr>Imagerie structurelle : Rayons X</vt:lpstr>
      <vt:lpstr>Imagerie structurelle : Rayons X</vt:lpstr>
      <vt:lpstr>Imagerie structurelle : IRM</vt:lpstr>
      <vt:lpstr>Imagerie structurelle : IRM</vt:lpstr>
      <vt:lpstr>Imagerie structurelle : Echographie</vt:lpstr>
      <vt:lpstr>Imagerie fonctionnelle : TEP </vt:lpstr>
      <vt:lpstr>Elastographie</vt:lpstr>
      <vt:lpstr>Elastographie transitoire par ultrasons</vt:lpstr>
      <vt:lpstr>Elastographie par IRM (ERM)</vt:lpstr>
      <vt:lpstr>Imagerie médicale : bilan</vt:lpstr>
      <vt:lpstr>Images médicales</vt:lpstr>
      <vt:lpstr>Traitement des images médicales</vt:lpstr>
      <vt:lpstr>Segmentation</vt:lpstr>
      <vt:lpstr>Segmentation par les contours</vt:lpstr>
      <vt:lpstr>Segmentation par les contours</vt:lpstr>
      <vt:lpstr>Segmentation par les contours</vt:lpstr>
      <vt:lpstr>Segmentation par les contours</vt:lpstr>
      <vt:lpstr>Segmentation par les contours</vt:lpstr>
      <vt:lpstr>Segmentation : classification basée sur l’histogramme</vt:lpstr>
      <vt:lpstr>Segmentation : classification basée sur l’histogramme</vt:lpstr>
      <vt:lpstr>Segmentation : classification basée sur des transformations de région</vt:lpstr>
      <vt:lpstr>Segmentation : classification basée sur des transformations de région</vt:lpstr>
      <vt:lpstr>Ouverture : segmentation semi-automatique</vt:lpstr>
      <vt:lpstr>Bilan sur la segmentation</vt:lpstr>
      <vt:lpstr>Recalage</vt:lpstr>
      <vt:lpstr>Recalage</vt:lpstr>
      <vt:lpstr>Recalage</vt:lpstr>
      <vt:lpstr>Recalage</vt:lpstr>
      <vt:lpstr>Recalage</vt:lpstr>
      <vt:lpstr>Recalage</vt:lpstr>
      <vt:lpstr>Recalage</vt:lpstr>
      <vt:lpstr>Recalage</vt:lpstr>
      <vt:lpstr>Bilan sur le recalage</vt:lpstr>
      <vt:lpstr>Modélisation en ingénierie pour la santé</vt:lpstr>
      <vt:lpstr>Problématique de la modélisation</vt:lpstr>
      <vt:lpstr>Mise en données - géométrie</vt:lpstr>
      <vt:lpstr>Mise en données - géométrie</vt:lpstr>
      <vt:lpstr>Mise en données : géométrie</vt:lpstr>
      <vt:lpstr>Mise en données : géométrie</vt:lpstr>
      <vt:lpstr>Mise en données : loi de comportement</vt:lpstr>
      <vt:lpstr>Mise en données : loi de comportement</vt:lpstr>
      <vt:lpstr>Mise en données : lois de comportement</vt:lpstr>
      <vt:lpstr>Mise en données : interactions et conditions aux limites</vt:lpstr>
      <vt:lpstr>Mise en données : conditions aux limites</vt:lpstr>
      <vt:lpstr>Bilan sur la modélisation</vt:lpstr>
    </vt:vector>
  </TitlesOfParts>
  <Company>INSA Lyon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Conception &amp; Dimensionnement</dc:title>
  <dc:creator>Aline Bel-Brunon</dc:creator>
  <cp:lastModifiedBy>SEGAIN Alexandre</cp:lastModifiedBy>
  <cp:revision>540</cp:revision>
  <cp:lastPrinted>2019-02-06T08:16:32Z</cp:lastPrinted>
  <dcterms:created xsi:type="dcterms:W3CDTF">2017-01-19T08:27:24Z</dcterms:created>
  <dcterms:modified xsi:type="dcterms:W3CDTF">2026-02-09T06:44:51Z</dcterms:modified>
</cp:coreProperties>
</file>