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8" r:id="rId5"/>
    <p:sldId id="269" r:id="rId6"/>
    <p:sldId id="270" r:id="rId7"/>
    <p:sldId id="274" r:id="rId8"/>
    <p:sldId id="275" r:id="rId9"/>
    <p:sldId id="261" r:id="rId10"/>
    <p:sldId id="262" r:id="rId11"/>
    <p:sldId id="260" r:id="rId12"/>
    <p:sldId id="276" r:id="rId13"/>
    <p:sldId id="273" r:id="rId14"/>
    <p:sldId id="272" r:id="rId15"/>
    <p:sldId id="277" r:id="rId16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EBFFD7"/>
    <a:srgbClr val="008000"/>
    <a:srgbClr val="FF0000"/>
    <a:srgbClr val="CC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49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BA18DF6-8032-48E9-BBA7-5EF60CFBDBFB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DF24A15-5C73-4FDD-96D8-92E348A1417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596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24A15-5C73-4FDD-96D8-92E348A1417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627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87AD7-9238-4B19-9F8E-E882868CB74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9280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43282-B3B3-4A36-AF53-D074431062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611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64DB9-2833-4DF8-8015-6DEEEF08590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0775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B4B30-465B-491E-8FD3-2D41AEBA5A8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338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54AC2-5D19-48C6-B1FD-BF1284320B7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615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D7B61-A214-444E-8321-E04A15C2930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967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8AABF-C4F2-43B2-888C-5DD65A1E6B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8083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34BE6-B6E5-471F-B501-4E69475DFB1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758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E78FC-9329-4E6B-80A2-349ACF94D7B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6803585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00630-E156-4375-8D8B-12310C5AED6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491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02463-932D-41F0-9F79-A5CA6CA6136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097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8502DF9-1EF2-415C-90A4-F27209F1279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1835696" y="836712"/>
            <a:ext cx="5792418" cy="4965962"/>
            <a:chOff x="1722962" y="1052736"/>
            <a:chExt cx="5792418" cy="4965962"/>
          </a:xfrm>
        </p:grpSpPr>
        <p:pic>
          <p:nvPicPr>
            <p:cNvPr id="2050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2962" y="1052736"/>
              <a:ext cx="5792418" cy="4965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1" name="Text Box 4"/>
            <p:cNvSpPr txBox="1">
              <a:spLocks noChangeArrowheads="1"/>
            </p:cNvSpPr>
            <p:nvPr/>
          </p:nvSpPr>
          <p:spPr bwMode="auto">
            <a:xfrm>
              <a:off x="3163122" y="2348880"/>
              <a:ext cx="2529859" cy="1677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r-FR" sz="2400" dirty="0" err="1">
                  <a:solidFill>
                    <a:srgbClr val="0066FF"/>
                  </a:solidFill>
                </a:rPr>
                <a:t>Eco-Conception</a:t>
              </a:r>
              <a:endParaRPr lang="fr-FR" sz="2400" dirty="0">
                <a:solidFill>
                  <a:srgbClr val="0066FF"/>
                </a:solidFill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r-FR" sz="2400" dirty="0">
                  <a:solidFill>
                    <a:srgbClr val="0066FF"/>
                  </a:solidFill>
                </a:rPr>
                <a:t>GM-5-MSECO-S1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fr-FR" sz="700" dirty="0">
                <a:solidFill>
                  <a:srgbClr val="0066FF"/>
                </a:solidFill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r-FR" sz="2400" dirty="0">
                  <a:solidFill>
                    <a:srgbClr val="0066FF"/>
                  </a:solidFill>
                </a:rPr>
                <a:t>ACV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r-FR" sz="2400" dirty="0">
                  <a:solidFill>
                    <a:srgbClr val="0066FF"/>
                  </a:solidFill>
                </a:rPr>
                <a:t>avec GaBi6</a:t>
              </a:r>
            </a:p>
          </p:txBody>
        </p:sp>
      </p:grpSp>
      <p:sp>
        <p:nvSpPr>
          <p:cNvPr id="2" name="ZoneTexte 1"/>
          <p:cNvSpPr txBox="1"/>
          <p:nvPr/>
        </p:nvSpPr>
        <p:spPr>
          <a:xfrm>
            <a:off x="146175" y="6381328"/>
            <a:ext cx="20040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Pres-GABI-2022,pptx</a:t>
            </a:r>
            <a:endParaRPr lang="en-GB" sz="16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E78FC-9329-4E6B-80A2-349ACF94D7B4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  <p:grpSp>
        <p:nvGrpSpPr>
          <p:cNvPr id="7" name="Groupe 6"/>
          <p:cNvGrpSpPr/>
          <p:nvPr/>
        </p:nvGrpSpPr>
        <p:grpSpPr>
          <a:xfrm>
            <a:off x="134021" y="68082"/>
            <a:ext cx="8837601" cy="840638"/>
            <a:chOff x="134021" y="68082"/>
            <a:chExt cx="8837601" cy="840638"/>
          </a:xfrm>
        </p:grpSpPr>
        <p:pic>
          <p:nvPicPr>
            <p:cNvPr id="3" name="Imag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4021" y="68082"/>
              <a:ext cx="4221955" cy="840638"/>
            </a:xfrm>
            <a:prstGeom prst="rect">
              <a:avLst/>
            </a:prstGeom>
          </p:spPr>
        </p:pic>
        <p:sp>
          <p:nvSpPr>
            <p:cNvPr id="9" name="Zone de texte 73"/>
            <p:cNvSpPr txBox="1">
              <a:spLocks noChangeArrowheads="1"/>
            </p:cNvSpPr>
            <p:nvPr/>
          </p:nvSpPr>
          <p:spPr bwMode="auto">
            <a:xfrm>
              <a:off x="7380312" y="130156"/>
              <a:ext cx="1591310" cy="579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fr-FR" sz="1400" dirty="0">
                  <a:solidFill>
                    <a:srgbClr val="1F497D"/>
                  </a:solidFill>
                  <a:effectLst/>
                  <a:latin typeface="Cambria" panose="02040503050406030204" pitchFamily="18" charset="0"/>
                  <a:ea typeface="Calibri" panose="020F0502020204030204" pitchFamily="34" charset="0"/>
                  <a:cs typeface="Cambria" panose="02040503050406030204" pitchFamily="18" charset="0"/>
                </a:rPr>
                <a:t>GM-5-MSECO</a:t>
              </a:r>
              <a:endPara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fr-FR" sz="1400" dirty="0">
                  <a:solidFill>
                    <a:srgbClr val="1F497D"/>
                  </a:solidFill>
                  <a:effectLst/>
                  <a:latin typeface="Cambria" panose="02040503050406030204" pitchFamily="18" charset="0"/>
                  <a:ea typeface="Calibri" panose="020F0502020204030204" pitchFamily="34" charset="0"/>
                  <a:cs typeface="Cambria" panose="02040503050406030204" pitchFamily="18" charset="0"/>
                </a:rPr>
                <a:t>2022</a:t>
              </a:r>
              <a:endPara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ZoneTexte 4">
            <a:extLst>
              <a:ext uri="{FF2B5EF4-FFF2-40B4-BE49-F238E27FC236}">
                <a16:creationId xmlns:a16="http://schemas.microsoft.com/office/drawing/2014/main" id="{B066DE27-6869-441B-BBDC-598600E2ABE2}"/>
              </a:ext>
            </a:extLst>
          </p:cNvPr>
          <p:cNvSpPr txBox="1"/>
          <p:nvPr/>
        </p:nvSpPr>
        <p:spPr>
          <a:xfrm>
            <a:off x="2461022" y="5923764"/>
            <a:ext cx="42219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Michèle </a:t>
            </a:r>
            <a:r>
              <a:rPr lang="en-US" i="1" dirty="0" err="1">
                <a:latin typeface="Calibri" panose="020F0502020204030204" pitchFamily="34" charset="0"/>
                <a:cs typeface="Calibri" panose="020F0502020204030204" pitchFamily="34" charset="0"/>
              </a:rPr>
              <a:t>Guingand</a:t>
            </a:r>
            <a:endParaRPr lang="en-US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200" i="1" dirty="0">
                <a:latin typeface="Calibri" panose="020F0502020204030204" pitchFamily="34" charset="0"/>
                <a:cs typeface="Calibri" panose="020F0502020204030204" pitchFamily="34" charset="0"/>
              </a:rPr>
              <a:t>Jarir Mahfoud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019300"/>
            <a:ext cx="7246938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987725" y="1227137"/>
            <a:ext cx="3335338" cy="579438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dirty="0"/>
              <a:t>Exemple Processus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E78FC-9329-4E6B-80A2-349ACF94D7B4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021" y="68082"/>
            <a:ext cx="4221955" cy="84063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64002" y="900792"/>
            <a:ext cx="2474913" cy="579438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dirty="0"/>
              <a:t>Exemple Flux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6796" y="1601896"/>
            <a:ext cx="8579593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sz="2400" dirty="0"/>
              <a:t> - </a:t>
            </a:r>
            <a:r>
              <a:rPr lang="en-US" sz="2400" dirty="0" err="1"/>
              <a:t>Dans</a:t>
            </a:r>
            <a:r>
              <a:rPr lang="en-US" sz="2400" dirty="0"/>
              <a:t> GaBi6, les flux (“flows”) </a:t>
            </a:r>
            <a:r>
              <a:rPr lang="en-US" sz="2400" dirty="0" err="1"/>
              <a:t>sont</a:t>
            </a:r>
            <a:r>
              <a:rPr lang="en-US" sz="2400" dirty="0"/>
              <a:t> </a:t>
            </a:r>
            <a:r>
              <a:rPr lang="en-US" sz="2400" dirty="0" err="1"/>
              <a:t>utilisés</a:t>
            </a:r>
            <a:r>
              <a:rPr lang="en-US" sz="2400" dirty="0"/>
              <a:t> pour </a:t>
            </a:r>
            <a:r>
              <a:rPr lang="en-US" sz="2400" dirty="0" err="1"/>
              <a:t>décrire</a:t>
            </a:r>
            <a:r>
              <a:rPr lang="en-US" sz="2400" dirty="0"/>
              <a:t>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/>
              <a:t>	</a:t>
            </a:r>
            <a:r>
              <a:rPr lang="en-US" sz="2000" dirty="0"/>
              <a:t>* les masses, les </a:t>
            </a:r>
            <a:r>
              <a:rPr lang="en-US" sz="2000" dirty="0" err="1"/>
              <a:t>énergies</a:t>
            </a:r>
            <a:r>
              <a:rPr lang="en-US" sz="2000" dirty="0"/>
              <a:t>, 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/>
              <a:t>	* </a:t>
            </a:r>
            <a:r>
              <a:rPr lang="en-US" sz="2000" dirty="0" err="1"/>
              <a:t>ils</a:t>
            </a:r>
            <a:r>
              <a:rPr lang="en-US" sz="2000" dirty="0"/>
              <a:t> </a:t>
            </a:r>
            <a:r>
              <a:rPr lang="en-US" sz="2000" dirty="0" err="1"/>
              <a:t>quantifient</a:t>
            </a:r>
            <a:r>
              <a:rPr lang="en-US" sz="2000" dirty="0"/>
              <a:t> </a:t>
            </a:r>
            <a:r>
              <a:rPr lang="en-US" sz="2000" dirty="0" err="1"/>
              <a:t>simplement</a:t>
            </a:r>
            <a:r>
              <a:rPr lang="en-US" sz="2000" dirty="0"/>
              <a:t> les entrées et les sorties d’un </a:t>
            </a:r>
            <a:r>
              <a:rPr lang="en-US" sz="2000" dirty="0" err="1"/>
              <a:t>processus</a:t>
            </a:r>
            <a:endParaRPr 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/>
              <a:t>- Des flux </a:t>
            </a:r>
            <a:r>
              <a:rPr lang="en-US" sz="2400" dirty="0" err="1"/>
              <a:t>sont</a:t>
            </a:r>
            <a:r>
              <a:rPr lang="en-US" sz="2400" dirty="0"/>
              <a:t> </a:t>
            </a:r>
            <a:r>
              <a:rPr lang="en-US" sz="2400" dirty="0" err="1"/>
              <a:t>prédéfinis</a:t>
            </a:r>
            <a:r>
              <a:rPr lang="en-US" sz="2400" dirty="0"/>
              <a:t> </a:t>
            </a:r>
            <a:r>
              <a:rPr lang="en-US" sz="2400" dirty="0" err="1"/>
              <a:t>dans</a:t>
            </a:r>
            <a:r>
              <a:rPr lang="en-US" sz="2400" dirty="0"/>
              <a:t> les bases, on </a:t>
            </a:r>
            <a:r>
              <a:rPr lang="en-US" sz="2400" dirty="0" err="1"/>
              <a:t>peut</a:t>
            </a:r>
            <a:r>
              <a:rPr lang="en-US" sz="2400" dirty="0"/>
              <a:t> </a:t>
            </a:r>
            <a:r>
              <a:rPr lang="en-US" sz="2400" dirty="0" err="1"/>
              <a:t>également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créer</a:t>
            </a:r>
            <a:endParaRPr 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sz="2400" dirty="0"/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fr-FR" sz="2400" dirty="0"/>
          </a:p>
        </p:txBody>
      </p:sp>
      <p:pic>
        <p:nvPicPr>
          <p:cNvPr id="922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084" y="3184633"/>
            <a:ext cx="4937125" cy="271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112" y="3930537"/>
            <a:ext cx="4702175" cy="219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250825" y="6432550"/>
            <a:ext cx="21447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sz="1200"/>
              <a:t>LCC= Life Cycle Cost Analysis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E78FC-9329-4E6B-80A2-349ACF94D7B4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021" y="68082"/>
            <a:ext cx="4221955" cy="84063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E78FC-9329-4E6B-80A2-349ACF94D7B4}" type="slidenum">
              <a:rPr lang="fr-FR" smtClean="0"/>
              <a:pPr>
                <a:defRPr/>
              </a:pPr>
              <a:t>12</a:t>
            </a:fld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361" y="1215369"/>
            <a:ext cx="7846839" cy="5033031"/>
          </a:xfrm>
          <a:prstGeom prst="rect">
            <a:avLst/>
          </a:prstGeom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131840" y="468450"/>
            <a:ext cx="2474913" cy="579438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dirty="0"/>
              <a:t>Exemple Flux</a:t>
            </a:r>
          </a:p>
        </p:txBody>
      </p:sp>
    </p:spTree>
    <p:extLst>
      <p:ext uri="{BB962C8B-B14F-4D97-AF65-F5344CB8AC3E}">
        <p14:creationId xmlns:p14="http://schemas.microsoft.com/office/powerpoint/2010/main" val="3140309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E78FC-9329-4E6B-80A2-349ACF94D7B4}" type="slidenum">
              <a:rPr lang="fr-FR" smtClean="0"/>
              <a:pPr>
                <a:defRPr/>
              </a:pPr>
              <a:t>13</a:t>
            </a:fld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24706" b="20972"/>
          <a:stretch/>
        </p:blipFill>
        <p:spPr>
          <a:xfrm>
            <a:off x="1979712" y="942110"/>
            <a:ext cx="5040560" cy="5763490"/>
          </a:xfrm>
          <a:prstGeom prst="rect">
            <a:avLst/>
          </a:prstGeom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203848" y="260648"/>
            <a:ext cx="2474913" cy="579438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dirty="0"/>
              <a:t>Exemple Flux</a:t>
            </a:r>
          </a:p>
        </p:txBody>
      </p:sp>
    </p:spTree>
    <p:extLst>
      <p:ext uri="{BB962C8B-B14F-4D97-AF65-F5344CB8AC3E}">
        <p14:creationId xmlns:p14="http://schemas.microsoft.com/office/powerpoint/2010/main" val="1336681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9552" y="1688370"/>
            <a:ext cx="8420895" cy="489364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/>
              <a:t>Tout ce qui est nécessaire au TP  est sous</a:t>
            </a:r>
            <a:r>
              <a:rPr lang="fr-FR" b="1" dirty="0"/>
              <a:t> Moodle</a:t>
            </a:r>
          </a:p>
          <a:p>
            <a:pPr>
              <a:defRPr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/>
              <a:t>Les documents utiles au TP :</a:t>
            </a:r>
          </a:p>
          <a:p>
            <a:pPr marL="536575" lvl="1" indent="-285750">
              <a:buFont typeface="Arial" panose="020B0604020202020204" pitchFamily="34" charset="0"/>
              <a:buChar char="•"/>
              <a:defRPr/>
            </a:pPr>
            <a:r>
              <a:rPr lang="fr-FR" dirty="0"/>
              <a:t>Présentation générale de GABI6</a:t>
            </a:r>
          </a:p>
          <a:p>
            <a:pPr marL="536575" lvl="2" indent="-285750">
              <a:buFont typeface="Arial" panose="020B0604020202020204" pitchFamily="34" charset="0"/>
              <a:buChar char="•"/>
              <a:defRPr/>
            </a:pPr>
            <a:r>
              <a:rPr lang="fr-FR" dirty="0"/>
              <a:t>TP1 - Description du TP et du travail à faire</a:t>
            </a:r>
          </a:p>
          <a:p>
            <a:pPr marL="536575" lvl="2" indent="-285750">
              <a:buFont typeface="Arial" panose="020B0604020202020204" pitchFamily="34" charset="0"/>
              <a:buChar char="•"/>
              <a:defRPr/>
            </a:pPr>
            <a:r>
              <a:rPr lang="fr-FR" dirty="0"/>
              <a:t>TP1 - Synthèse du travail à réaliser</a:t>
            </a:r>
          </a:p>
          <a:p>
            <a:pPr marL="536575" lvl="2" indent="-285750">
              <a:buFont typeface="Arial" panose="020B0604020202020204" pitchFamily="34" charset="0"/>
              <a:buChar char="•"/>
              <a:defRPr/>
            </a:pPr>
            <a:r>
              <a:rPr lang="fr-FR" dirty="0"/>
              <a:t>TP2 – Description du travail à faire</a:t>
            </a:r>
          </a:p>
          <a:p>
            <a:pPr marL="536575" lvl="1" indent="-285750">
              <a:buFont typeface="Arial" panose="020B0604020202020204" pitchFamily="34" charset="0"/>
              <a:buChar char="•"/>
              <a:defRPr/>
            </a:pPr>
            <a:r>
              <a:rPr lang="fr-FR" dirty="0"/>
              <a:t>BASES GABI6 TP1 et TP2</a:t>
            </a:r>
          </a:p>
          <a:p>
            <a:pPr>
              <a:defRPr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b="1" u="sng" dirty="0"/>
              <a:t>Commencer impérativement par </a:t>
            </a:r>
            <a:r>
              <a:rPr lang="fr-FR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sz="1200" dirty="0"/>
          </a:p>
          <a:p>
            <a:pPr>
              <a:defRPr/>
            </a:pPr>
            <a:r>
              <a:rPr lang="fr-FR" sz="2000" dirty="0"/>
              <a:t>Copier la base « GABI-base-TP1-debut.GabiDB »  se trouvant sous Moodle</a:t>
            </a:r>
          </a:p>
          <a:p>
            <a:pPr>
              <a:defRPr/>
            </a:pPr>
            <a:r>
              <a:rPr lang="fr-FR" sz="2000" dirty="0"/>
              <a:t>dans le répertoire </a:t>
            </a:r>
            <a:r>
              <a:rPr lang="fr-FR" sz="2000" b="1" dirty="0"/>
              <a:t>C:\temp </a:t>
            </a:r>
            <a:r>
              <a:rPr lang="fr-FR" sz="2000" dirty="0"/>
              <a:t>de votre machine et éventuellement activer la licence</a:t>
            </a:r>
          </a:p>
          <a:p>
            <a:pPr>
              <a:defRPr/>
            </a:pPr>
            <a:r>
              <a:rPr lang="fr-FR" sz="2000" dirty="0"/>
              <a:t>(enlever l’attribut de lecture seule ?)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3706217" y="1085099"/>
            <a:ext cx="2087563" cy="5857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dirty="0"/>
              <a:t>En pratique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E78FC-9329-4E6B-80A2-349ACF94D7B4}" type="slidenum">
              <a:rPr lang="fr-FR" smtClean="0"/>
              <a:pPr>
                <a:defRPr/>
              </a:pPr>
              <a:t>14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21" y="68082"/>
            <a:ext cx="4221955" cy="84063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25E5E89-AD36-4D92-9C0A-0CDE7C67FE82}"/>
              </a:ext>
            </a:extLst>
          </p:cNvPr>
          <p:cNvSpPr/>
          <p:nvPr/>
        </p:nvSpPr>
        <p:spPr>
          <a:xfrm>
            <a:off x="404664" y="6556998"/>
            <a:ext cx="83346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https://gabi.sphera.com/international/support/gabi-learning-center/gabi-learning-center/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67544" y="1688370"/>
            <a:ext cx="8352928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Travail par binôme. Une présentation synthèse me rendre et à présenter pour la séance du 26 Sept. 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(nom du fichier: Nom-Prénom.pdf)</a:t>
            </a:r>
            <a:endParaRPr lang="fr-FR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Mettre l'accent sur :</a:t>
            </a:r>
          </a:p>
          <a:p>
            <a:pPr marL="536575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Quelles sont les voies de réduction possibles des impacts environnementaux de la bouteille en plastique ? </a:t>
            </a:r>
          </a:p>
          <a:p>
            <a:pPr marL="536575" lvl="1" indent="-285750" algn="just">
              <a:buFont typeface="Arial" panose="020B0604020202020204" pitchFamily="34" charset="0"/>
              <a:buChar char="•"/>
              <a:defRPr/>
            </a:pP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Vos propositions s'appuieront sur une analyse des opportunités et verrous techniques, mais aussi des conditions socio-économiques d’émergence et de diffusion des innovations dans la filière plasturgie. 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3706217" y="1085099"/>
            <a:ext cx="2087563" cy="5857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dirty="0"/>
              <a:t>En pratique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E78FC-9329-4E6B-80A2-349ACF94D7B4}" type="slidenum">
              <a:rPr lang="fr-FR" smtClean="0"/>
              <a:pPr>
                <a:defRPr/>
              </a:pPr>
              <a:t>15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21" y="68082"/>
            <a:ext cx="4221955" cy="840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156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849810" y="908720"/>
            <a:ext cx="5454650" cy="579438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b="1" dirty="0"/>
              <a:t>Présentation du logiciel GaBi6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56180" y="1607757"/>
            <a:ext cx="903164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sz="2400" dirty="0"/>
              <a:t>- développé par l’institut « </a:t>
            </a:r>
            <a:r>
              <a:rPr lang="fr-FR" sz="2400" dirty="0" err="1"/>
              <a:t>Polymer</a:t>
            </a:r>
            <a:r>
              <a:rPr lang="fr-FR" sz="2400" dirty="0"/>
              <a:t> </a:t>
            </a:r>
            <a:r>
              <a:rPr lang="fr-FR" sz="2400" dirty="0" err="1"/>
              <a:t>testing</a:t>
            </a:r>
            <a:r>
              <a:rPr lang="fr-FR" sz="2400" dirty="0"/>
              <a:t> and </a:t>
            </a:r>
            <a:r>
              <a:rPr lang="fr-FR" sz="2400" dirty="0" err="1"/>
              <a:t>polymer</a:t>
            </a:r>
            <a:r>
              <a:rPr lang="fr-FR" sz="2400" dirty="0"/>
              <a:t> sciences »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sz="2400" dirty="0"/>
              <a:t>    (IKP) de Stuttgart + PE Europe </a:t>
            </a:r>
            <a:r>
              <a:rPr lang="fr-FR" sz="2400" dirty="0" err="1"/>
              <a:t>GmbH</a:t>
            </a:r>
            <a:r>
              <a:rPr lang="fr-FR" sz="2400" dirty="0"/>
              <a:t> + </a:t>
            </a:r>
            <a:r>
              <a:rPr lang="fr-FR" sz="2400" dirty="0" err="1"/>
              <a:t>Leinfelder-Echterdingen</a:t>
            </a:r>
            <a:endParaRPr lang="fr-FR" sz="2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2400" b="1" i="1" dirty="0" err="1"/>
              <a:t>Sphera</a:t>
            </a:r>
            <a:r>
              <a:rPr lang="fr-FR" sz="2400" b="1" i="1" dirty="0"/>
              <a:t> Solutions </a:t>
            </a:r>
            <a:r>
              <a:rPr lang="fr-FR" sz="2400" b="1" i="1" dirty="0" err="1"/>
              <a:t>GmbH</a:t>
            </a:r>
            <a:endParaRPr lang="fr-FR" sz="2400" b="1" i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sz="1600" i="1" dirty="0"/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r-FR" sz="2400" dirty="0"/>
              <a:t> 5 bases de données incluses dans le logiciel (version limitée à l’</a:t>
            </a:r>
            <a:r>
              <a:rPr lang="fr-FR" sz="2400" dirty="0" err="1"/>
              <a:t>INSA</a:t>
            </a:r>
            <a:r>
              <a:rPr lang="fr-FR" sz="2400" dirty="0"/>
              <a:t>)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r-FR" sz="2400"/>
              <a:t>  Plusieurs </a:t>
            </a:r>
            <a:r>
              <a:rPr lang="fr-FR" sz="2400" dirty="0"/>
              <a:t>types de licence: Académique, Universitaire, Professionnel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fr-FR" sz="1600" dirty="0"/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r-FR" sz="2400" dirty="0"/>
              <a:t> GaBi6 est utilisé par des entreprises 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sz="2400" dirty="0"/>
              <a:t>         Renault, Toyota, Bosch, Nokia, Siemens, Continental…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sz="2400" dirty="0"/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3690144" y="5004511"/>
            <a:ext cx="1763712" cy="579438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b="1" dirty="0"/>
              <a:t>Objectifs</a:t>
            </a: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571930" y="5714405"/>
            <a:ext cx="800013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sz="2400" dirty="0"/>
              <a:t>- aide à la modélisation du cycle de vie d’un produit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r-FR" sz="2400" dirty="0"/>
              <a:t> chiffrer l’impact d’un produit ou système sur l’environnement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7182820" y="6512531"/>
            <a:ext cx="1905000" cy="326957"/>
          </a:xfrm>
        </p:spPr>
        <p:txBody>
          <a:bodyPr/>
          <a:lstStyle/>
          <a:p>
            <a:pPr>
              <a:defRPr/>
            </a:pPr>
            <a:fld id="{AA7E78FC-9329-4E6B-80A2-349ACF94D7B4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21" y="68082"/>
            <a:ext cx="4221955" cy="84063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131641" y="980728"/>
            <a:ext cx="2825750" cy="579438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/>
              <a:t>Fonctionnement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12279" y="1676400"/>
            <a:ext cx="750160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sz="2400" dirty="0"/>
              <a:t> - Pour calculer différents types de bilan (Balance)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sz="2400" dirty="0"/>
              <a:t>Gabi6 modélise les différentes étapes du cycle de vie avec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sz="2400" dirty="0"/>
              <a:t>	* des </a:t>
            </a:r>
            <a:r>
              <a:rPr lang="fr-FR" sz="2400" b="1" dirty="0"/>
              <a:t>plans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sz="2400" dirty="0"/>
              <a:t>	* des </a:t>
            </a:r>
            <a:r>
              <a:rPr lang="fr-FR" sz="2400" b="1" dirty="0"/>
              <a:t>procédés</a:t>
            </a:r>
            <a:r>
              <a:rPr lang="fr-FR" sz="2400" dirty="0"/>
              <a:t> (</a:t>
            </a:r>
            <a:r>
              <a:rPr lang="fr-FR" sz="2400" dirty="0" err="1"/>
              <a:t>processes</a:t>
            </a:r>
            <a:r>
              <a:rPr lang="fr-FR" sz="24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sz="2400" dirty="0"/>
              <a:t>	* des </a:t>
            </a:r>
            <a:r>
              <a:rPr lang="fr-FR" sz="2400" b="1" dirty="0"/>
              <a:t>flux</a:t>
            </a:r>
            <a:r>
              <a:rPr lang="fr-FR" sz="2400" dirty="0"/>
              <a:t> entrants et sortants (</a:t>
            </a:r>
            <a:r>
              <a:rPr lang="fr-FR" sz="2400" dirty="0" err="1"/>
              <a:t>Flows</a:t>
            </a:r>
            <a:r>
              <a:rPr lang="fr-FR" sz="24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sz="2400" dirty="0"/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fr-FR" sz="2400" dirty="0"/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612279" y="4772025"/>
            <a:ext cx="730123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sz="2400" dirty="0"/>
              <a:t> - Pour calculer l’équilibre, Gabi6 doit connaître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sz="2400" dirty="0"/>
              <a:t>	* Les quantités (matières, énergies… consommés)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sz="2400" dirty="0"/>
              <a:t>	* Les unités </a:t>
            </a:r>
          </a:p>
        </p:txBody>
      </p:sp>
      <p:pic>
        <p:nvPicPr>
          <p:cNvPr id="410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924550"/>
            <a:ext cx="1944687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8532" y="3862497"/>
            <a:ext cx="6991968" cy="70054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4"/>
          <a:srcRect t="19140"/>
          <a:stretch/>
        </p:blipFill>
        <p:spPr>
          <a:xfrm>
            <a:off x="6804198" y="4778733"/>
            <a:ext cx="1957759" cy="404553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E78FC-9329-4E6B-80A2-349ACF94D7B4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4021" y="68082"/>
            <a:ext cx="4221955" cy="84063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464992" y="1550987"/>
            <a:ext cx="2825750" cy="579438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/>
              <a:t>Fonctionnement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899592" y="2630487"/>
            <a:ext cx="7956550" cy="4075113"/>
            <a:chOff x="899592" y="2630487"/>
            <a:chExt cx="7956550" cy="4075113"/>
          </a:xfrm>
        </p:grpSpPr>
        <p:pic>
          <p:nvPicPr>
            <p:cNvPr id="5123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9592" y="2630487"/>
              <a:ext cx="4752975" cy="4075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4" name="Text Box 6"/>
            <p:cNvSpPr txBox="1">
              <a:spLocks noChangeArrowheads="1"/>
            </p:cNvSpPr>
            <p:nvPr/>
          </p:nvSpPr>
          <p:spPr bwMode="auto">
            <a:xfrm>
              <a:off x="6012930" y="3278187"/>
              <a:ext cx="2843212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sz="2400"/>
                <a:t>Plans, Processus, flux</a:t>
              </a:r>
            </a:p>
          </p:txBody>
        </p:sp>
        <p:sp>
          <p:nvSpPr>
            <p:cNvPr id="5125" name="Text Box 7"/>
            <p:cNvSpPr txBox="1">
              <a:spLocks noChangeArrowheads="1"/>
            </p:cNvSpPr>
            <p:nvPr/>
          </p:nvSpPr>
          <p:spPr bwMode="auto">
            <a:xfrm>
              <a:off x="6208192" y="4235450"/>
              <a:ext cx="1801813" cy="822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sz="2400" dirty="0"/>
                <a:t>Plan global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sz="2400" dirty="0"/>
                <a:t>Sous plans…</a:t>
              </a:r>
            </a:p>
          </p:txBody>
        </p:sp>
      </p:grp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E78FC-9329-4E6B-80A2-349ACF94D7B4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021" y="68082"/>
            <a:ext cx="4221955" cy="84063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3015431" y="1196379"/>
            <a:ext cx="2825750" cy="579438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/>
              <a:t>Fonctionnement</a:t>
            </a:r>
          </a:p>
        </p:txBody>
      </p:sp>
      <p:sp>
        <p:nvSpPr>
          <p:cNvPr id="6147" name="AutoShape 11"/>
          <p:cNvSpPr>
            <a:spLocks noChangeArrowheads="1"/>
          </p:cNvSpPr>
          <p:nvPr/>
        </p:nvSpPr>
        <p:spPr bwMode="auto">
          <a:xfrm>
            <a:off x="4067944" y="5157192"/>
            <a:ext cx="3167062" cy="863600"/>
          </a:xfrm>
          <a:prstGeom prst="parallelogram">
            <a:avLst>
              <a:gd name="adj" fmla="val 91682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2400"/>
              <a:t>PLAN2-2</a:t>
            </a:r>
          </a:p>
        </p:txBody>
      </p:sp>
      <p:sp>
        <p:nvSpPr>
          <p:cNvPr id="6148" name="AutoShape 10"/>
          <p:cNvSpPr>
            <a:spLocks noChangeArrowheads="1"/>
          </p:cNvSpPr>
          <p:nvPr/>
        </p:nvSpPr>
        <p:spPr bwMode="auto">
          <a:xfrm>
            <a:off x="3852044" y="4507904"/>
            <a:ext cx="3167062" cy="863600"/>
          </a:xfrm>
          <a:prstGeom prst="parallelogram">
            <a:avLst>
              <a:gd name="adj" fmla="val 91682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2400"/>
              <a:t>PLAN2-1</a:t>
            </a:r>
          </a:p>
        </p:txBody>
      </p:sp>
      <p:sp>
        <p:nvSpPr>
          <p:cNvPr id="6149" name="AutoShape 12"/>
          <p:cNvSpPr>
            <a:spLocks noChangeArrowheads="1"/>
          </p:cNvSpPr>
          <p:nvPr/>
        </p:nvSpPr>
        <p:spPr bwMode="auto">
          <a:xfrm>
            <a:off x="4067944" y="5157192"/>
            <a:ext cx="3167062" cy="863600"/>
          </a:xfrm>
          <a:prstGeom prst="parallelogram">
            <a:avLst>
              <a:gd name="adj" fmla="val 91682"/>
            </a:avLst>
          </a:prstGeom>
          <a:solidFill>
            <a:srgbClr val="EBFFD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2400"/>
              <a:t>PLAN2-2</a:t>
            </a:r>
          </a:p>
        </p:txBody>
      </p:sp>
      <p:sp>
        <p:nvSpPr>
          <p:cNvPr id="6150" name="AutoShape 13"/>
          <p:cNvSpPr>
            <a:spLocks noChangeArrowheads="1"/>
          </p:cNvSpPr>
          <p:nvPr/>
        </p:nvSpPr>
        <p:spPr bwMode="auto">
          <a:xfrm>
            <a:off x="3852044" y="4507904"/>
            <a:ext cx="3167062" cy="863600"/>
          </a:xfrm>
          <a:prstGeom prst="parallelogram">
            <a:avLst>
              <a:gd name="adj" fmla="val 91682"/>
            </a:avLst>
          </a:prstGeom>
          <a:solidFill>
            <a:srgbClr val="EBFFD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2400"/>
              <a:t>PLAN2-1</a:t>
            </a:r>
          </a:p>
        </p:txBody>
      </p:sp>
      <p:sp>
        <p:nvSpPr>
          <p:cNvPr id="6151" name="AutoShape 9"/>
          <p:cNvSpPr>
            <a:spLocks noChangeArrowheads="1"/>
          </p:cNvSpPr>
          <p:nvPr/>
        </p:nvSpPr>
        <p:spPr bwMode="auto">
          <a:xfrm>
            <a:off x="2842394" y="3788767"/>
            <a:ext cx="3167062" cy="863600"/>
          </a:xfrm>
          <a:prstGeom prst="parallelogram">
            <a:avLst>
              <a:gd name="adj" fmla="val 91682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2400"/>
              <a:t>PLAN2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2626494" y="3141067"/>
            <a:ext cx="3167062" cy="863600"/>
          </a:xfrm>
          <a:prstGeom prst="parallelogram">
            <a:avLst>
              <a:gd name="adj" fmla="val 91682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2400"/>
              <a:t>PLAN1</a:t>
            </a:r>
          </a:p>
        </p:txBody>
      </p:sp>
      <p:sp>
        <p:nvSpPr>
          <p:cNvPr id="6153" name="AutoShape 7"/>
          <p:cNvSpPr>
            <a:spLocks noChangeArrowheads="1"/>
          </p:cNvSpPr>
          <p:nvPr/>
        </p:nvSpPr>
        <p:spPr bwMode="auto">
          <a:xfrm>
            <a:off x="1545406" y="2491779"/>
            <a:ext cx="3167063" cy="863600"/>
          </a:xfrm>
          <a:prstGeom prst="parallelogram">
            <a:avLst>
              <a:gd name="adj" fmla="val 916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2400"/>
              <a:t>PLAN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E78FC-9329-4E6B-80A2-349ACF94D7B4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21" y="68082"/>
            <a:ext cx="4221955" cy="84063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142108" y="879319"/>
            <a:ext cx="2825750" cy="579438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/>
              <a:t>Fonctionnement</a:t>
            </a:r>
          </a:p>
        </p:txBody>
      </p:sp>
      <p:sp>
        <p:nvSpPr>
          <p:cNvPr id="7171" name="Rectangle 11"/>
          <p:cNvSpPr>
            <a:spLocks noChangeArrowheads="1"/>
          </p:cNvSpPr>
          <p:nvPr/>
        </p:nvSpPr>
        <p:spPr bwMode="auto">
          <a:xfrm>
            <a:off x="251520" y="1628800"/>
            <a:ext cx="8569325" cy="4895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sz="2400"/>
          </a:p>
        </p:txBody>
      </p:sp>
      <p:sp>
        <p:nvSpPr>
          <p:cNvPr id="7172" name="Text Box 13"/>
          <p:cNvSpPr txBox="1">
            <a:spLocks noChangeArrowheads="1"/>
          </p:cNvSpPr>
          <p:nvPr/>
        </p:nvSpPr>
        <p:spPr bwMode="auto">
          <a:xfrm>
            <a:off x="3924995" y="1916138"/>
            <a:ext cx="11432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sz="2400" dirty="0" err="1"/>
              <a:t>PLANx</a:t>
            </a:r>
            <a:endParaRPr lang="fr-FR" sz="2400" dirty="0"/>
          </a:p>
        </p:txBody>
      </p:sp>
      <p:sp>
        <p:nvSpPr>
          <p:cNvPr id="7173" name="Rectangle 14"/>
          <p:cNvSpPr>
            <a:spLocks noChangeArrowheads="1"/>
          </p:cNvSpPr>
          <p:nvPr/>
        </p:nvSpPr>
        <p:spPr bwMode="auto">
          <a:xfrm>
            <a:off x="3420170" y="2638450"/>
            <a:ext cx="2233613" cy="3598863"/>
          </a:xfrm>
          <a:prstGeom prst="rect">
            <a:avLst/>
          </a:prstGeom>
          <a:solidFill>
            <a:srgbClr val="EBFFD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2400" b="1" dirty="0"/>
              <a:t>Process2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2400" dirty="0"/>
              <a:t>Flux entrants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2400" dirty="0">
                <a:solidFill>
                  <a:srgbClr val="FF0000"/>
                </a:solidFill>
              </a:rPr>
              <a:t>Flux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2400" dirty="0"/>
              <a:t>Flux</a:t>
            </a:r>
            <a:endParaRPr lang="fr-FR" sz="18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2400" dirty="0"/>
              <a:t>Flux sortants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2400" dirty="0"/>
              <a:t>Flux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2400" dirty="0">
                <a:solidFill>
                  <a:srgbClr val="0066FF"/>
                </a:solidFill>
              </a:rPr>
              <a:t>Flux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2400" dirty="0"/>
              <a:t>…</a:t>
            </a:r>
          </a:p>
        </p:txBody>
      </p:sp>
      <p:sp>
        <p:nvSpPr>
          <p:cNvPr id="7174" name="Rectangle 16"/>
          <p:cNvSpPr>
            <a:spLocks noChangeArrowheads="1"/>
          </p:cNvSpPr>
          <p:nvPr/>
        </p:nvSpPr>
        <p:spPr bwMode="auto">
          <a:xfrm>
            <a:off x="6301483" y="2997225"/>
            <a:ext cx="2233612" cy="2881313"/>
          </a:xfrm>
          <a:prstGeom prst="rect">
            <a:avLst/>
          </a:prstGeom>
          <a:solidFill>
            <a:srgbClr val="EBFFD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2400" b="1" dirty="0"/>
              <a:t>Process3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2400" dirty="0"/>
              <a:t>Flux entrants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2400" dirty="0">
                <a:solidFill>
                  <a:srgbClr val="0066FF"/>
                </a:solidFill>
              </a:rPr>
              <a:t>Flux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2400" dirty="0"/>
              <a:t>Flux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sz="2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2400" dirty="0"/>
              <a:t>Flux sortants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2400" dirty="0"/>
              <a:t>…</a:t>
            </a:r>
          </a:p>
        </p:txBody>
      </p:sp>
      <p:sp>
        <p:nvSpPr>
          <p:cNvPr id="7175" name="Rectangle 17"/>
          <p:cNvSpPr>
            <a:spLocks noChangeArrowheads="1"/>
          </p:cNvSpPr>
          <p:nvPr/>
        </p:nvSpPr>
        <p:spPr bwMode="auto">
          <a:xfrm>
            <a:off x="540445" y="2998813"/>
            <a:ext cx="2233613" cy="2879725"/>
          </a:xfrm>
          <a:prstGeom prst="rect">
            <a:avLst/>
          </a:prstGeom>
          <a:solidFill>
            <a:srgbClr val="EBFFD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2400" b="1" dirty="0"/>
              <a:t>Process1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2400" dirty="0"/>
              <a:t>Flux entrants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sz="2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2400" dirty="0"/>
              <a:t>Flux sortants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2400" dirty="0"/>
              <a:t>Flux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2400" dirty="0">
                <a:solidFill>
                  <a:srgbClr val="FF0000"/>
                </a:solidFill>
              </a:rPr>
              <a:t>Flux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2400" dirty="0"/>
              <a:t>…</a:t>
            </a:r>
          </a:p>
        </p:txBody>
      </p:sp>
      <p:sp>
        <p:nvSpPr>
          <p:cNvPr id="7176" name="Line 20"/>
          <p:cNvSpPr>
            <a:spLocks noChangeShapeType="1"/>
          </p:cNvSpPr>
          <p:nvPr/>
        </p:nvSpPr>
        <p:spPr bwMode="auto">
          <a:xfrm flipV="1">
            <a:off x="2124770" y="3716363"/>
            <a:ext cx="2016125" cy="15128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177" name="Line 21"/>
          <p:cNvSpPr>
            <a:spLocks noChangeShapeType="1"/>
          </p:cNvSpPr>
          <p:nvPr/>
        </p:nvSpPr>
        <p:spPr bwMode="auto">
          <a:xfrm flipV="1">
            <a:off x="4933058" y="4076725"/>
            <a:ext cx="2087562" cy="1512888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540445" y="3500909"/>
            <a:ext cx="2233613" cy="504056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419375" y="3346456"/>
            <a:ext cx="2233613" cy="10541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278342" y="3505658"/>
            <a:ext cx="2233613" cy="1147379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558452" y="4220989"/>
            <a:ext cx="2233613" cy="14757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3438177" y="4474996"/>
            <a:ext cx="2233613" cy="14757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6319490" y="4761352"/>
            <a:ext cx="2233613" cy="97180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E78FC-9329-4E6B-80A2-349ACF94D7B4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21" y="68082"/>
            <a:ext cx="4221955" cy="84063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E78FC-9329-4E6B-80A2-349ACF94D7B4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75" y="2066925"/>
            <a:ext cx="8934450" cy="2724150"/>
          </a:xfrm>
          <a:prstGeom prst="rect">
            <a:avLst/>
          </a:prstGeom>
          <a:ln>
            <a:solidFill>
              <a:schemeClr val="bg2"/>
            </a:solidFill>
          </a:ln>
        </p:spPr>
      </p:pic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104775" y="1977975"/>
            <a:ext cx="1079500" cy="7207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sz="2400"/>
          </a:p>
        </p:txBody>
      </p:sp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754981" y="3330476"/>
            <a:ext cx="1943100" cy="1178247"/>
          </a:xfrm>
          <a:prstGeom prst="ellips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sz="2400"/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 flipH="1" flipV="1">
            <a:off x="1978571" y="3788594"/>
            <a:ext cx="215900" cy="1584325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 flipH="1" flipV="1">
            <a:off x="1475334" y="4293419"/>
            <a:ext cx="719137" cy="10795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 flipH="1" flipV="1">
            <a:off x="1619796" y="4075931"/>
            <a:ext cx="574675" cy="122555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 flipH="1" flipV="1">
            <a:off x="1835696" y="3933056"/>
            <a:ext cx="358775" cy="1439863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6732240" y="2466876"/>
            <a:ext cx="1943100" cy="863600"/>
          </a:xfrm>
          <a:prstGeom prst="ellips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sz="2400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flipV="1">
            <a:off x="2194471" y="3933056"/>
            <a:ext cx="646485" cy="1368425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1765184" y="5369372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Flux</a:t>
            </a: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flipV="1">
            <a:off x="7380547" y="3330476"/>
            <a:ext cx="431813" cy="1824102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H="1" flipV="1">
            <a:off x="6960456" y="3884605"/>
            <a:ext cx="420090" cy="1269973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H="1" flipV="1">
            <a:off x="6023859" y="3021005"/>
            <a:ext cx="1368411" cy="2133573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6736337" y="5186717"/>
            <a:ext cx="1399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9933"/>
                </a:solidFill>
              </a:rPr>
              <a:t>Processus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2455875" y="841472"/>
            <a:ext cx="4232249" cy="584775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dirty="0"/>
              <a:t>Exemple Plan dans Gabi</a:t>
            </a:r>
          </a:p>
        </p:txBody>
      </p:sp>
    </p:spTree>
    <p:extLst>
      <p:ext uri="{BB962C8B-B14F-4D97-AF65-F5344CB8AC3E}">
        <p14:creationId xmlns:p14="http://schemas.microsoft.com/office/powerpoint/2010/main" val="1395269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E78FC-9329-4E6B-80A2-349ACF94D7B4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" y="1223962"/>
            <a:ext cx="9010650" cy="4410075"/>
          </a:xfrm>
          <a:prstGeom prst="rect">
            <a:avLst/>
          </a:prstGeom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010241" y="332005"/>
            <a:ext cx="5123518" cy="584775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dirty="0"/>
              <a:t>Exemple Processus dans Gabi</a:t>
            </a:r>
          </a:p>
        </p:txBody>
      </p:sp>
    </p:spTree>
    <p:extLst>
      <p:ext uri="{BB962C8B-B14F-4D97-AF65-F5344CB8AC3E}">
        <p14:creationId xmlns:p14="http://schemas.microsoft.com/office/powerpoint/2010/main" val="993211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37208"/>
            <a:ext cx="7058025" cy="480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988295" y="933523"/>
            <a:ext cx="3335338" cy="579438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dirty="0"/>
              <a:t>Exemple Processus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677814" y="6346513"/>
            <a:ext cx="5956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sz="1800" dirty="0"/>
              <a:t>X : matériau ou énergie qui sera utilisé dans un autre processus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E78FC-9329-4E6B-80A2-349ACF94D7B4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021" y="68082"/>
            <a:ext cx="4221955" cy="84063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4568</TotalTime>
  <Words>518</Words>
  <Application>Microsoft Office PowerPoint</Application>
  <PresentationFormat>Affichage à l'écran (4:3)</PresentationFormat>
  <Paragraphs>121</Paragraphs>
  <Slides>15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</vt:lpstr>
      <vt:lpstr>Times New Roman</vt:lpstr>
      <vt:lpstr>Modèle par défaut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Michèle Guingand</dc:creator>
  <cp:lastModifiedBy>Jarir Mahfoud</cp:lastModifiedBy>
  <cp:revision>77</cp:revision>
  <cp:lastPrinted>2019-09-25T13:36:38Z</cp:lastPrinted>
  <dcterms:created xsi:type="dcterms:W3CDTF">2013-03-20T14:04:05Z</dcterms:created>
  <dcterms:modified xsi:type="dcterms:W3CDTF">2022-08-17T15:08:19Z</dcterms:modified>
</cp:coreProperties>
</file>