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59" r:id="rId5"/>
    <p:sldId id="26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61188-C2A9-45ED-BCF0-F2646F94BE6E}" type="datetimeFigureOut">
              <a:rPr lang="fr-FR" smtClean="0"/>
              <a:t>02/05/2013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F46BB-534C-4CA4-B5A8-E97BBFC5A22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43808" y="188640"/>
            <a:ext cx="2182008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b="1" dirty="0" smtClean="0"/>
              <a:t>Hypothèses</a:t>
            </a:r>
            <a:endParaRPr lang="fr-FR" sz="3200" b="1" dirty="0"/>
          </a:p>
        </p:txBody>
      </p:sp>
      <p:pic>
        <p:nvPicPr>
          <p:cNvPr id="3" name="Image 2" descr="367227-une-contrainte-de-ceinture-de-securite-de-voi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844824"/>
            <a:ext cx="3810000" cy="2543175"/>
          </a:xfrm>
          <a:prstGeom prst="rect">
            <a:avLst/>
          </a:prstGeom>
        </p:spPr>
      </p:pic>
      <p:pic>
        <p:nvPicPr>
          <p:cNvPr id="4" name="Image 3" descr="ceinture-de-securite-drivep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700808"/>
            <a:ext cx="3810000" cy="27051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187624" y="5301208"/>
            <a:ext cx="6896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Comment marche le système de verrouillage de la ceinture de sécurité?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9156" t="18329" r="22856" b="29500"/>
          <a:stretch>
            <a:fillRect/>
          </a:stretch>
        </p:blipFill>
        <p:spPr bwMode="auto">
          <a:xfrm>
            <a:off x="611560" y="980728"/>
            <a:ext cx="468052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 3" descr="ceinture-de-securite-drivep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476672"/>
            <a:ext cx="2736304" cy="1942776"/>
          </a:xfrm>
          <a:prstGeom prst="rect">
            <a:avLst/>
          </a:prstGeom>
        </p:spPr>
      </p:pic>
      <p:pic>
        <p:nvPicPr>
          <p:cNvPr id="5" name="Image 4" descr="367227-une-contrainte-de-ceinture-de-securite-de-voiture.jpg"/>
          <p:cNvPicPr>
            <a:picLocks noChangeAspect="1"/>
          </p:cNvPicPr>
          <p:nvPr/>
        </p:nvPicPr>
        <p:blipFill>
          <a:blip r:embed="rId4" cstate="print"/>
          <a:srcRect r="30071"/>
          <a:stretch>
            <a:fillRect/>
          </a:stretch>
        </p:blipFill>
        <p:spPr>
          <a:xfrm>
            <a:off x="5868144" y="2708920"/>
            <a:ext cx="2664296" cy="254317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11560" y="4869160"/>
            <a:ext cx="2104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Boitier </a:t>
            </a:r>
            <a:r>
              <a:rPr lang="fr-FR" b="1" dirty="0" smtClean="0"/>
              <a:t>sans ceinture</a:t>
            </a:r>
            <a:endParaRPr lang="fr-FR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323528" y="5657671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Quand on met </a:t>
            </a:r>
            <a:r>
              <a:rPr lang="fr-FR" b="1" dirty="0" smtClean="0"/>
              <a:t>la partie métallique </a:t>
            </a:r>
            <a:r>
              <a:rPr lang="fr-FR" dirty="0" smtClean="0"/>
              <a:t>de la ceinture dans le </a:t>
            </a:r>
            <a:r>
              <a:rPr lang="fr-FR" b="1" dirty="0" smtClean="0"/>
              <a:t>boitier</a:t>
            </a:r>
            <a:r>
              <a:rPr lang="fr-FR" dirty="0" smtClean="0"/>
              <a:t>, </a:t>
            </a:r>
            <a:r>
              <a:rPr lang="fr-FR" b="1" dirty="0" smtClean="0"/>
              <a:t>le verrou </a:t>
            </a:r>
            <a:r>
              <a:rPr lang="fr-FR" dirty="0" smtClean="0"/>
              <a:t>coulisse vers la droite </a:t>
            </a:r>
            <a:r>
              <a:rPr lang="fr-FR" b="1" dirty="0" smtClean="0"/>
              <a:t>et bloque </a:t>
            </a:r>
            <a:r>
              <a:rPr lang="fr-FR" dirty="0" smtClean="0"/>
              <a:t>la ceinture.</a:t>
            </a:r>
          </a:p>
          <a:p>
            <a:r>
              <a:rPr lang="fr-FR" dirty="0" smtClean="0"/>
              <a:t>Pour </a:t>
            </a:r>
            <a:r>
              <a:rPr lang="fr-FR" b="1" dirty="0" smtClean="0"/>
              <a:t>débloquer</a:t>
            </a:r>
            <a:r>
              <a:rPr lang="fr-FR" dirty="0" smtClean="0"/>
              <a:t> la ceinture, on appuie sur la </a:t>
            </a:r>
            <a:r>
              <a:rPr lang="fr-FR" b="1" dirty="0" smtClean="0"/>
              <a:t>pièce plastique orange</a:t>
            </a:r>
            <a:r>
              <a:rPr lang="fr-FR" dirty="0" smtClean="0"/>
              <a:t>, ce qui déplace le verrou vers </a:t>
            </a:r>
            <a:r>
              <a:rPr lang="fr-FR" b="1" dirty="0" smtClean="0"/>
              <a:t>la gauche </a:t>
            </a:r>
            <a:r>
              <a:rPr lang="fr-FR" dirty="0" smtClean="0"/>
              <a:t>avec </a:t>
            </a:r>
            <a:r>
              <a:rPr lang="fr-FR" b="1" dirty="0" smtClean="0"/>
              <a:t>le plan incliné </a:t>
            </a:r>
            <a:r>
              <a:rPr lang="fr-FR" dirty="0" smtClean="0"/>
              <a:t>et débloque la ceinture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95536" y="260648"/>
            <a:ext cx="3853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On peut imaginer ce genre de système:</a:t>
            </a:r>
            <a:endParaRPr lang="fr-FR" dirty="0"/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2843808" y="1402080"/>
            <a:ext cx="3587472" cy="4331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V="1">
            <a:off x="2697480" y="2042160"/>
            <a:ext cx="2026920" cy="3688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5868144" y="2164080"/>
            <a:ext cx="532656" cy="3569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H="1" flipV="1">
            <a:off x="3992880" y="2606040"/>
            <a:ext cx="2955384" cy="31272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5364088" y="4373880"/>
            <a:ext cx="1920632" cy="19354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H="1" flipV="1">
            <a:off x="3886200" y="1600200"/>
            <a:ext cx="1261864" cy="4637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V="1">
            <a:off x="3459480" y="2301240"/>
            <a:ext cx="472440" cy="42824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DSC0359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188640"/>
            <a:ext cx="3651870" cy="48691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23528" y="5301208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Dans le laboratoire du site de plasturgie de l’INSA, il y a </a:t>
            </a:r>
            <a:r>
              <a:rPr lang="fr-FR" b="1" dirty="0" smtClean="0"/>
              <a:t>une presse manuelle</a:t>
            </a:r>
            <a:r>
              <a:rPr lang="fr-FR" dirty="0" smtClean="0"/>
              <a:t>, dont le mouvement du </a:t>
            </a:r>
            <a:r>
              <a:rPr lang="fr-FR" b="1" dirty="0" smtClean="0"/>
              <a:t>plateau mobile </a:t>
            </a:r>
            <a:r>
              <a:rPr lang="fr-FR" dirty="0" smtClean="0"/>
              <a:t>est actionné par un </a:t>
            </a:r>
            <a:r>
              <a:rPr lang="fr-FR" b="1" dirty="0" smtClean="0"/>
              <a:t>vérin</a:t>
            </a:r>
            <a:r>
              <a:rPr lang="fr-FR" dirty="0" smtClean="0"/>
              <a:t>. Pour faire arriver l’huile dans le vérin, on fait faire des </a:t>
            </a:r>
            <a:r>
              <a:rPr lang="fr-FR" b="1" dirty="0" smtClean="0"/>
              <a:t>allers retours à un levier</a:t>
            </a:r>
            <a:r>
              <a:rPr lang="fr-FR" dirty="0" smtClean="0"/>
              <a:t>. Comment fonctionne le système d’arrivée huile dans le vérin?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2267744" y="1916832"/>
            <a:ext cx="1584176" cy="37444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 flipV="1">
            <a:off x="3851920" y="3284984"/>
            <a:ext cx="1512168" cy="23762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V="1">
            <a:off x="4932040" y="2132856"/>
            <a:ext cx="144016" cy="38164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pompectesibi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1038"/>
            <a:ext cx="5480050" cy="4300537"/>
          </a:xfrm>
          <a:prstGeom prst="rect">
            <a:avLst/>
          </a:prstGeom>
          <a:noFill/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951038" y="269875"/>
            <a:ext cx="4668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400" b="1"/>
              <a:t>Pompe à incendie de Ctesibios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31763" y="4916488"/>
            <a:ext cx="8809037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fr-FR"/>
              <a:t>Le mouvement est imprimé </a:t>
            </a:r>
            <a:r>
              <a:rPr lang="fr-FR" b="1"/>
              <a:t>manuellement</a:t>
            </a:r>
            <a:r>
              <a:rPr lang="fr-FR"/>
              <a:t> aux extrémités du bras. Quand le </a:t>
            </a:r>
            <a:r>
              <a:rPr lang="fr-FR" b="1"/>
              <a:t>piston</a:t>
            </a:r>
            <a:r>
              <a:rPr lang="fr-FR"/>
              <a:t> de gauche </a:t>
            </a:r>
            <a:r>
              <a:rPr lang="fr-FR" b="1"/>
              <a:t>s’élève</a:t>
            </a:r>
            <a:r>
              <a:rPr lang="fr-FR"/>
              <a:t>, une </a:t>
            </a:r>
            <a:r>
              <a:rPr lang="fr-FR" b="1"/>
              <a:t>soupape </a:t>
            </a:r>
            <a:r>
              <a:rPr lang="fr-FR"/>
              <a:t>s’ouvre et l’autre se ferme, l’eau est </a:t>
            </a:r>
            <a:r>
              <a:rPr lang="fr-FR" b="1"/>
              <a:t>aspirée</a:t>
            </a:r>
            <a:r>
              <a:rPr lang="fr-FR"/>
              <a:t> sous le </a:t>
            </a:r>
            <a:r>
              <a:rPr lang="fr-FR" b="1"/>
              <a:t>piston</a:t>
            </a:r>
            <a:r>
              <a:rPr lang="fr-FR"/>
              <a:t>. Puis la soupape du bas se ferme et la soupape de droite s’ouvre quand le piston </a:t>
            </a:r>
            <a:r>
              <a:rPr lang="fr-FR" b="1"/>
              <a:t>descend</a:t>
            </a:r>
            <a:r>
              <a:rPr lang="fr-FR"/>
              <a:t> et l’eau est poussée dans le tuyau.</a:t>
            </a:r>
          </a:p>
          <a:p>
            <a:pPr algn="just"/>
            <a:endParaRPr lang="fr-FR"/>
          </a:p>
          <a:p>
            <a:pPr algn="just"/>
            <a:r>
              <a:rPr lang="fr-FR"/>
              <a:t>On </a:t>
            </a:r>
            <a:r>
              <a:rPr lang="fr-FR" b="1"/>
              <a:t>oriente</a:t>
            </a:r>
            <a:r>
              <a:rPr lang="fr-FR"/>
              <a:t> le jet en tournant l’axe horizontal ou l’axe vertical</a:t>
            </a: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 flipH="1" flipV="1">
            <a:off x="4086225" y="1946275"/>
            <a:ext cx="1751013" cy="305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 flipV="1">
            <a:off x="2012950" y="3181350"/>
            <a:ext cx="6430963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 flipV="1">
            <a:off x="2024063" y="4164013"/>
            <a:ext cx="1030287" cy="1138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 flipV="1">
            <a:off x="2295525" y="4017963"/>
            <a:ext cx="2938463" cy="129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 flipV="1">
            <a:off x="2820988" y="3997325"/>
            <a:ext cx="2101850" cy="1858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 flipV="1">
            <a:off x="3063875" y="2519363"/>
            <a:ext cx="904875" cy="3871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 flipV="1">
            <a:off x="2986088" y="2870200"/>
            <a:ext cx="2938462" cy="3521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4572001" y="1052736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/>
              <a:t>Ce pourrait être un système ressemblant à la pompe à incendie de </a:t>
            </a:r>
            <a:r>
              <a:rPr lang="fr-FR" b="1" dirty="0" err="1" smtClean="0"/>
              <a:t>Ctesibios</a:t>
            </a:r>
            <a:r>
              <a:rPr lang="fr-FR" b="1" dirty="0" smtClean="0"/>
              <a:t> (diapositive issue du </a:t>
            </a:r>
            <a:r>
              <a:rPr lang="fr-FR" b="1" dirty="0" err="1" smtClean="0"/>
              <a:t>powerpoint</a:t>
            </a:r>
            <a:r>
              <a:rPr lang="fr-FR" b="1" dirty="0"/>
              <a:t> </a:t>
            </a:r>
            <a:r>
              <a:rPr lang="fr-FR" b="1" dirty="0" smtClean="0"/>
              <a:t>« Héron d’Alexandrie »)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35063" t="31125" r="27680" b="30485"/>
          <a:stretch>
            <a:fillRect/>
          </a:stretch>
        </p:blipFill>
        <p:spPr bwMode="auto">
          <a:xfrm>
            <a:off x="539552" y="836712"/>
            <a:ext cx="4658892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Image 2" descr="DSC03597.JPG"/>
          <p:cNvPicPr>
            <a:picLocks noChangeAspect="1"/>
          </p:cNvPicPr>
          <p:nvPr/>
        </p:nvPicPr>
        <p:blipFill>
          <a:blip r:embed="rId3" cstate="print"/>
          <a:srcRect l="25228"/>
          <a:stretch>
            <a:fillRect/>
          </a:stretch>
        </p:blipFill>
        <p:spPr>
          <a:xfrm>
            <a:off x="5436096" y="1124744"/>
            <a:ext cx="2987824" cy="299695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39552" y="4869160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 </a:t>
            </a:r>
            <a:r>
              <a:rPr lang="fr-FR" b="1" dirty="0" smtClean="0"/>
              <a:t>levier</a:t>
            </a:r>
            <a:r>
              <a:rPr lang="fr-FR" dirty="0" smtClean="0"/>
              <a:t> actionne le </a:t>
            </a:r>
            <a:r>
              <a:rPr lang="fr-FR" b="1" dirty="0" smtClean="0"/>
              <a:t>piston</a:t>
            </a:r>
            <a:r>
              <a:rPr lang="fr-FR" dirty="0" smtClean="0"/>
              <a:t> par l’intermédiaire d’un système </a:t>
            </a:r>
            <a:r>
              <a:rPr lang="fr-FR" b="1" dirty="0" smtClean="0"/>
              <a:t>bielle</a:t>
            </a:r>
            <a:r>
              <a:rPr lang="fr-FR" dirty="0"/>
              <a:t>-</a:t>
            </a:r>
            <a:r>
              <a:rPr lang="fr-FR" b="1" dirty="0" smtClean="0"/>
              <a:t>manivelle</a:t>
            </a:r>
            <a:r>
              <a:rPr lang="fr-FR" dirty="0" smtClean="0"/>
              <a:t>. Quand le piston monte, l’huile arrive dans la </a:t>
            </a:r>
            <a:r>
              <a:rPr lang="fr-FR" b="1" dirty="0" smtClean="0"/>
              <a:t>chambre</a:t>
            </a:r>
            <a:r>
              <a:rPr lang="fr-FR" dirty="0" smtClean="0"/>
              <a:t> de la pompe en ouvrant le </a:t>
            </a:r>
            <a:r>
              <a:rPr lang="fr-FR" b="1" dirty="0" smtClean="0"/>
              <a:t>clapet d’admission</a:t>
            </a:r>
            <a:r>
              <a:rPr lang="fr-FR" dirty="0" smtClean="0"/>
              <a:t>. Quand le piston descend, le clapet d’admission se ferme et le </a:t>
            </a:r>
            <a:r>
              <a:rPr lang="fr-FR" b="1" dirty="0" smtClean="0"/>
              <a:t>clapet de refoulement </a:t>
            </a:r>
            <a:r>
              <a:rPr lang="fr-FR" dirty="0" smtClean="0"/>
              <a:t>s’ouvre.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1115616" y="2204864"/>
            <a:ext cx="288032" cy="27363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1259632" y="1415845"/>
            <a:ext cx="1483568" cy="359733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2843808" y="2802194"/>
            <a:ext cx="1167753" cy="21389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 flipV="1">
            <a:off x="3849329" y="1533832"/>
            <a:ext cx="2738895" cy="34073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 flipV="1">
            <a:off x="4291781" y="3229898"/>
            <a:ext cx="280219" cy="19993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1331640" y="3642852"/>
            <a:ext cx="2665174" cy="18743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 flipV="1">
            <a:off x="4513007" y="3687097"/>
            <a:ext cx="3443369" cy="183013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971600" y="260648"/>
            <a:ext cx="132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Hypothèse</a:t>
            </a:r>
            <a:r>
              <a:rPr lang="fr-FR" dirty="0" smtClean="0"/>
              <a:t> :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275</Words>
  <Application>Microsoft Office PowerPoint</Application>
  <PresentationFormat>Affichage à l'écran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htollenaere</dc:creator>
  <cp:lastModifiedBy>htollenaere</cp:lastModifiedBy>
  <cp:revision>14</cp:revision>
  <dcterms:created xsi:type="dcterms:W3CDTF">2013-05-02T08:00:53Z</dcterms:created>
  <dcterms:modified xsi:type="dcterms:W3CDTF">2013-05-02T10:04:55Z</dcterms:modified>
</cp:coreProperties>
</file>