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58"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06B0C8-CFAF-4726-B6F2-58D0C7C8593A}" type="datetimeFigureOut">
              <a:rPr lang="fr-FR" smtClean="0"/>
              <a:pPr/>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E3AEF7-EE68-46D5-9961-9BD305711B8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6B0C8-CFAF-4726-B6F2-58D0C7C8593A}" type="datetimeFigureOut">
              <a:rPr lang="fr-FR" smtClean="0"/>
              <a:pPr/>
              <a:t>04/04/2013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3AEF7-EE68-46D5-9961-9BD305711B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72794" y="203486"/>
            <a:ext cx="3446969" cy="584775"/>
          </a:xfrm>
          <a:prstGeom prst="rect">
            <a:avLst/>
          </a:prstGeom>
          <a:noFill/>
          <a:ln>
            <a:solidFill>
              <a:schemeClr val="tx1"/>
            </a:solidFill>
          </a:ln>
        </p:spPr>
        <p:txBody>
          <a:bodyPr wrap="none" rtlCol="0">
            <a:spAutoFit/>
          </a:bodyPr>
          <a:lstStyle/>
          <a:p>
            <a:r>
              <a:rPr lang="fr-FR" sz="3200" b="1" dirty="0" smtClean="0"/>
              <a:t>Essoreuse à salade </a:t>
            </a:r>
            <a:endParaRPr lang="fr-FR" sz="3200" b="1" dirty="0"/>
          </a:p>
        </p:txBody>
      </p:sp>
      <p:pic>
        <p:nvPicPr>
          <p:cNvPr id="1026" name="Picture 2"/>
          <p:cNvPicPr>
            <a:picLocks noChangeAspect="1" noChangeArrowheads="1"/>
          </p:cNvPicPr>
          <p:nvPr/>
        </p:nvPicPr>
        <p:blipFill>
          <a:blip r:embed="rId2" cstate="print"/>
          <a:srcRect l="9688" t="16406" r="44687" b="39453"/>
          <a:stretch>
            <a:fillRect/>
          </a:stretch>
        </p:blipFill>
        <p:spPr bwMode="auto">
          <a:xfrm>
            <a:off x="190005" y="1746417"/>
            <a:ext cx="5562600" cy="4305300"/>
          </a:xfrm>
          <a:prstGeom prst="rect">
            <a:avLst/>
          </a:prstGeom>
          <a:noFill/>
          <a:ln w="9525">
            <a:noFill/>
            <a:miter lim="800000"/>
            <a:headEnd/>
            <a:tailEnd/>
          </a:ln>
        </p:spPr>
      </p:pic>
      <p:pic>
        <p:nvPicPr>
          <p:cNvPr id="6" name="Image 5" descr="Essoreuse-a-salade.jpg"/>
          <p:cNvPicPr>
            <a:picLocks noChangeAspect="1"/>
          </p:cNvPicPr>
          <p:nvPr/>
        </p:nvPicPr>
        <p:blipFill>
          <a:blip r:embed="rId3" cstate="print"/>
          <a:stretch>
            <a:fillRect/>
          </a:stretch>
        </p:blipFill>
        <p:spPr>
          <a:xfrm>
            <a:off x="5636029" y="2526476"/>
            <a:ext cx="3167148" cy="2639290"/>
          </a:xfrm>
          <a:prstGeom prst="rect">
            <a:avLst/>
          </a:prstGeom>
        </p:spPr>
      </p:pic>
      <p:sp>
        <p:nvSpPr>
          <p:cNvPr id="7" name="ZoneTexte 6"/>
          <p:cNvSpPr txBox="1"/>
          <p:nvPr/>
        </p:nvSpPr>
        <p:spPr>
          <a:xfrm>
            <a:off x="225631" y="878774"/>
            <a:ext cx="8918369" cy="646331"/>
          </a:xfrm>
          <a:prstGeom prst="rect">
            <a:avLst/>
          </a:prstGeom>
          <a:noFill/>
        </p:spPr>
        <p:txBody>
          <a:bodyPr wrap="square" rtlCol="0">
            <a:spAutoFit/>
          </a:bodyPr>
          <a:lstStyle/>
          <a:p>
            <a:r>
              <a:rPr lang="fr-FR" dirty="0" smtClean="0"/>
              <a:t>Un bruit court sur Internet comme quoi certaines essoreuses à salade auraient un </a:t>
            </a:r>
            <a:r>
              <a:rPr lang="fr-FR" b="1" dirty="0" smtClean="0"/>
              <a:t>train épicycloïdal.</a:t>
            </a:r>
            <a:endParaRPr lang="fr-FR" b="1" dirty="0"/>
          </a:p>
        </p:txBody>
      </p:sp>
      <p:cxnSp>
        <p:nvCxnSpPr>
          <p:cNvPr id="9" name="Connecteur droit avec flèche 8"/>
          <p:cNvCxnSpPr/>
          <p:nvPr/>
        </p:nvCxnSpPr>
        <p:spPr>
          <a:xfrm flipH="1">
            <a:off x="2220686" y="1199408"/>
            <a:ext cx="83127" cy="1650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3131840" y="270892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131840" y="256490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851920" y="256490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491880" y="270892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691680" y="3429000"/>
            <a:ext cx="36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691680"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92080"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619672" y="357301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220072" y="357301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619672" y="36450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220072" y="36450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691680" y="3645024"/>
            <a:ext cx="144016"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835696" y="5589240"/>
            <a:ext cx="331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5148064" y="3645024"/>
            <a:ext cx="144016"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3491880" y="3429000"/>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419872" y="364502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3563888" y="364502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419872" y="357301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3419872" y="40050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H="1">
            <a:off x="3203848" y="378904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059832" y="3645024"/>
            <a:ext cx="144016" cy="28803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a:off x="3491880" y="558924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3419872" y="587727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563888" y="587727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419872" y="58052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3419872" y="630932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1691680" y="6093296"/>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flipV="1">
            <a:off x="1475656" y="3284984"/>
            <a:ext cx="216024"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1475656" y="314096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2627784" y="2996952"/>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V="1">
            <a:off x="2699792" y="2276872"/>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2771800" y="2996952"/>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2627784" y="335699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a:off x="2627784" y="292494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2699792" y="2276872"/>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4067944" y="227687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H="1">
            <a:off x="3923928" y="270892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923928" y="256490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H="1">
            <a:off x="1475656" y="2276872"/>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1475656" y="227687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475656" y="270892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1619672" y="256490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1835696" y="1700808"/>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1763688" y="177281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1907704" y="177281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1763688" y="170080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1763688" y="22048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1475656" y="198884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a:off x="1907704" y="198884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1475656" y="1988840"/>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a:off x="2195736" y="1988840"/>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3563888" y="6093296"/>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flipV="1">
            <a:off x="5292080" y="3284984"/>
            <a:ext cx="216024"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flipH="1">
            <a:off x="4139952" y="3140968"/>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a:off x="2771800" y="3140968"/>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987824" y="2924944"/>
            <a:ext cx="14401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4" name="Image 143" descr="P1000853.JPG"/>
          <p:cNvPicPr>
            <a:picLocks noChangeAspect="1"/>
          </p:cNvPicPr>
          <p:nvPr/>
        </p:nvPicPr>
        <p:blipFill>
          <a:blip r:embed="rId2" cstate="print"/>
          <a:srcRect l="21650" t="5901" r="13776" b="8001"/>
          <a:stretch>
            <a:fillRect/>
          </a:stretch>
        </p:blipFill>
        <p:spPr>
          <a:xfrm>
            <a:off x="2411760" y="260648"/>
            <a:ext cx="1440160" cy="1440160"/>
          </a:xfrm>
          <a:prstGeom prst="rect">
            <a:avLst/>
          </a:prstGeom>
        </p:spPr>
      </p:pic>
      <p:cxnSp>
        <p:nvCxnSpPr>
          <p:cNvPr id="146" name="Connecteur droit avec flèche 145"/>
          <p:cNvCxnSpPr/>
          <p:nvPr/>
        </p:nvCxnSpPr>
        <p:spPr>
          <a:xfrm flipH="1">
            <a:off x="3419872" y="1484784"/>
            <a:ext cx="122413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0" y="116632"/>
            <a:ext cx="2448272" cy="646331"/>
          </a:xfrm>
          <a:prstGeom prst="rect">
            <a:avLst/>
          </a:prstGeom>
          <a:noFill/>
        </p:spPr>
        <p:txBody>
          <a:bodyPr wrap="square" rtlCol="0">
            <a:spAutoFit/>
          </a:bodyPr>
          <a:lstStyle/>
          <a:p>
            <a:r>
              <a:rPr lang="fr-FR" dirty="0" smtClean="0"/>
              <a:t>Bouton de manœuvre (manquant sur la photo)</a:t>
            </a:r>
            <a:endParaRPr lang="fr-FR" dirty="0"/>
          </a:p>
        </p:txBody>
      </p:sp>
      <p:cxnSp>
        <p:nvCxnSpPr>
          <p:cNvPr id="154" name="Connecteur droit avec flèche 153"/>
          <p:cNvCxnSpPr/>
          <p:nvPr/>
        </p:nvCxnSpPr>
        <p:spPr>
          <a:xfrm>
            <a:off x="539552" y="404664"/>
            <a:ext cx="1080120"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a:off x="2123728" y="33265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a:off x="1403648" y="328498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a:off x="1475656"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a:off x="1403648" y="321297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4427984" y="1196752"/>
            <a:ext cx="1109086" cy="369332"/>
          </a:xfrm>
          <a:prstGeom prst="rect">
            <a:avLst/>
          </a:prstGeom>
          <a:noFill/>
        </p:spPr>
        <p:txBody>
          <a:bodyPr wrap="none" rtlCol="0">
            <a:spAutoFit/>
          </a:bodyPr>
          <a:lstStyle/>
          <a:p>
            <a:r>
              <a:rPr lang="fr-FR" dirty="0" smtClean="0"/>
              <a:t>Couronne</a:t>
            </a:r>
            <a:endParaRPr lang="fr-FR" dirty="0"/>
          </a:p>
        </p:txBody>
      </p:sp>
      <p:cxnSp>
        <p:nvCxnSpPr>
          <p:cNvPr id="168" name="Connecteur droit avec flèche 167"/>
          <p:cNvCxnSpPr/>
          <p:nvPr/>
        </p:nvCxnSpPr>
        <p:spPr>
          <a:xfrm flipH="1" flipV="1">
            <a:off x="3347864" y="764704"/>
            <a:ext cx="115212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p:nvPr/>
        </p:nvCxnSpPr>
        <p:spPr>
          <a:xfrm>
            <a:off x="5436096" y="328498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5508104"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5436096" y="321297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a:stCxn id="143" idx="3"/>
          </p:cNvCxnSpPr>
          <p:nvPr/>
        </p:nvCxnSpPr>
        <p:spPr>
          <a:xfrm>
            <a:off x="3131840" y="314096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necteur droit 180"/>
          <p:cNvCxnSpPr/>
          <p:nvPr/>
        </p:nvCxnSpPr>
        <p:spPr>
          <a:xfrm>
            <a:off x="3563888" y="3140968"/>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 name="Image 183" descr="PICT0252.JPG"/>
          <p:cNvPicPr>
            <a:picLocks noChangeAspect="1"/>
          </p:cNvPicPr>
          <p:nvPr/>
        </p:nvPicPr>
        <p:blipFill>
          <a:blip r:embed="rId3" cstate="print"/>
          <a:srcRect l="19288" t="4851" r="14563" b="6951"/>
          <a:stretch>
            <a:fillRect/>
          </a:stretch>
        </p:blipFill>
        <p:spPr>
          <a:xfrm>
            <a:off x="5652120" y="764704"/>
            <a:ext cx="1728192" cy="1728192"/>
          </a:xfrm>
          <a:prstGeom prst="rect">
            <a:avLst/>
          </a:prstGeom>
        </p:spPr>
      </p:pic>
      <p:sp>
        <p:nvSpPr>
          <p:cNvPr id="185" name="ZoneTexte 184"/>
          <p:cNvSpPr txBox="1"/>
          <p:nvPr/>
        </p:nvSpPr>
        <p:spPr>
          <a:xfrm>
            <a:off x="6156176" y="3429000"/>
            <a:ext cx="1440160" cy="369332"/>
          </a:xfrm>
          <a:prstGeom prst="rect">
            <a:avLst/>
          </a:prstGeom>
          <a:noFill/>
        </p:spPr>
        <p:txBody>
          <a:bodyPr wrap="square" rtlCol="0">
            <a:spAutoFit/>
          </a:bodyPr>
          <a:lstStyle/>
          <a:p>
            <a:r>
              <a:rPr lang="fr-FR" dirty="0" smtClean="0"/>
              <a:t>Couvercle</a:t>
            </a:r>
            <a:endParaRPr lang="fr-FR" dirty="0"/>
          </a:p>
        </p:txBody>
      </p:sp>
      <p:cxnSp>
        <p:nvCxnSpPr>
          <p:cNvPr id="187" name="Connecteur droit avec flèche 186"/>
          <p:cNvCxnSpPr/>
          <p:nvPr/>
        </p:nvCxnSpPr>
        <p:spPr>
          <a:xfrm flipH="1" flipV="1">
            <a:off x="4644008" y="3140968"/>
            <a:ext cx="158417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flipV="1">
            <a:off x="6444208" y="2132856"/>
            <a:ext cx="72008"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0" name="Image 189" descr="P1000854.JPG"/>
          <p:cNvPicPr>
            <a:picLocks noChangeAspect="1"/>
          </p:cNvPicPr>
          <p:nvPr/>
        </p:nvPicPr>
        <p:blipFill>
          <a:blip r:embed="rId4" cstate="print"/>
          <a:srcRect l="19288" t="11151" r="16138" b="12200"/>
          <a:stretch>
            <a:fillRect/>
          </a:stretch>
        </p:blipFill>
        <p:spPr>
          <a:xfrm>
            <a:off x="6660232" y="3933056"/>
            <a:ext cx="1941256" cy="1728192"/>
          </a:xfrm>
          <a:prstGeom prst="rect">
            <a:avLst/>
          </a:prstGeom>
        </p:spPr>
      </p:pic>
      <p:sp>
        <p:nvSpPr>
          <p:cNvPr id="191" name="ZoneTexte 190"/>
          <p:cNvSpPr txBox="1"/>
          <p:nvPr/>
        </p:nvSpPr>
        <p:spPr>
          <a:xfrm>
            <a:off x="6156176" y="6093296"/>
            <a:ext cx="830677" cy="369332"/>
          </a:xfrm>
          <a:prstGeom prst="rect">
            <a:avLst/>
          </a:prstGeom>
          <a:noFill/>
        </p:spPr>
        <p:txBody>
          <a:bodyPr wrap="none" rtlCol="0">
            <a:spAutoFit/>
          </a:bodyPr>
          <a:lstStyle/>
          <a:p>
            <a:r>
              <a:rPr lang="fr-FR" dirty="0" smtClean="0"/>
              <a:t>Pignon</a:t>
            </a:r>
            <a:endParaRPr lang="fr-FR" dirty="0"/>
          </a:p>
        </p:txBody>
      </p:sp>
      <p:cxnSp>
        <p:nvCxnSpPr>
          <p:cNvPr id="193" name="Connecteur droit avec flèche 192"/>
          <p:cNvCxnSpPr/>
          <p:nvPr/>
        </p:nvCxnSpPr>
        <p:spPr>
          <a:xfrm flipV="1">
            <a:off x="6444208" y="4869160"/>
            <a:ext cx="1224136"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Connecteur droit avec flèche 194"/>
          <p:cNvCxnSpPr/>
          <p:nvPr/>
        </p:nvCxnSpPr>
        <p:spPr>
          <a:xfrm flipH="1" flipV="1">
            <a:off x="3563888" y="2708920"/>
            <a:ext cx="2808312" cy="331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6" name="Image 195" descr="PICT0253.JPG"/>
          <p:cNvPicPr>
            <a:picLocks noChangeAspect="1"/>
          </p:cNvPicPr>
          <p:nvPr/>
        </p:nvPicPr>
        <p:blipFill>
          <a:blip r:embed="rId5" cstate="print"/>
          <a:srcRect l="22438" t="9051" r="16925" b="8001"/>
          <a:stretch>
            <a:fillRect/>
          </a:stretch>
        </p:blipFill>
        <p:spPr>
          <a:xfrm>
            <a:off x="251520" y="5085184"/>
            <a:ext cx="1193145" cy="1224136"/>
          </a:xfrm>
          <a:prstGeom prst="rect">
            <a:avLst/>
          </a:prstGeom>
        </p:spPr>
      </p:pic>
      <p:sp>
        <p:nvSpPr>
          <p:cNvPr id="197" name="ZoneTexte 196"/>
          <p:cNvSpPr txBox="1"/>
          <p:nvPr/>
        </p:nvSpPr>
        <p:spPr>
          <a:xfrm>
            <a:off x="0" y="3645024"/>
            <a:ext cx="1596784" cy="369332"/>
          </a:xfrm>
          <a:prstGeom prst="rect">
            <a:avLst/>
          </a:prstGeom>
          <a:noFill/>
        </p:spPr>
        <p:txBody>
          <a:bodyPr wrap="none" rtlCol="0">
            <a:spAutoFit/>
          </a:bodyPr>
          <a:lstStyle/>
          <a:p>
            <a:r>
              <a:rPr lang="fr-FR" dirty="0" smtClean="0"/>
              <a:t>Panier à salade</a:t>
            </a:r>
            <a:endParaRPr lang="fr-FR" dirty="0"/>
          </a:p>
        </p:txBody>
      </p:sp>
      <p:cxnSp>
        <p:nvCxnSpPr>
          <p:cNvPr id="199" name="Connecteur droit avec flèche 198"/>
          <p:cNvCxnSpPr/>
          <p:nvPr/>
        </p:nvCxnSpPr>
        <p:spPr>
          <a:xfrm>
            <a:off x="611560" y="3933056"/>
            <a:ext cx="1152128"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Connecteur droit avec flèche 200"/>
          <p:cNvCxnSpPr/>
          <p:nvPr/>
        </p:nvCxnSpPr>
        <p:spPr>
          <a:xfrm>
            <a:off x="323528" y="3933056"/>
            <a:ext cx="216024"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 name="ZoneTexte 204"/>
          <p:cNvSpPr txBox="1"/>
          <p:nvPr/>
        </p:nvSpPr>
        <p:spPr>
          <a:xfrm>
            <a:off x="2915816" y="6488668"/>
            <a:ext cx="3471463" cy="369332"/>
          </a:xfrm>
          <a:prstGeom prst="rect">
            <a:avLst/>
          </a:prstGeom>
          <a:noFill/>
        </p:spPr>
        <p:txBody>
          <a:bodyPr wrap="none" rtlCol="0">
            <a:spAutoFit/>
          </a:bodyPr>
          <a:lstStyle/>
          <a:p>
            <a:r>
              <a:rPr lang="fr-FR" dirty="0" smtClean="0"/>
              <a:t> Liaison « complète démontable »</a:t>
            </a:r>
            <a:endParaRPr lang="fr-FR" dirty="0"/>
          </a:p>
        </p:txBody>
      </p:sp>
      <p:cxnSp>
        <p:nvCxnSpPr>
          <p:cNvPr id="207" name="Connecteur droit avec flèche 206"/>
          <p:cNvCxnSpPr/>
          <p:nvPr/>
        </p:nvCxnSpPr>
        <p:spPr>
          <a:xfrm flipV="1">
            <a:off x="3851920" y="3645024"/>
            <a:ext cx="1440160" cy="288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 name="ZoneTexte 207"/>
          <p:cNvSpPr txBox="1"/>
          <p:nvPr/>
        </p:nvSpPr>
        <p:spPr>
          <a:xfrm>
            <a:off x="251520" y="2996952"/>
            <a:ext cx="647293" cy="369332"/>
          </a:xfrm>
          <a:prstGeom prst="rect">
            <a:avLst/>
          </a:prstGeom>
          <a:noFill/>
        </p:spPr>
        <p:txBody>
          <a:bodyPr wrap="none" rtlCol="0">
            <a:spAutoFit/>
          </a:bodyPr>
          <a:lstStyle/>
          <a:p>
            <a:r>
              <a:rPr lang="fr-FR" dirty="0" smtClean="0"/>
              <a:t>Cuve</a:t>
            </a:r>
            <a:endParaRPr lang="fr-FR" dirty="0"/>
          </a:p>
        </p:txBody>
      </p:sp>
      <p:cxnSp>
        <p:nvCxnSpPr>
          <p:cNvPr id="210" name="Connecteur droit avec flèche 209"/>
          <p:cNvCxnSpPr/>
          <p:nvPr/>
        </p:nvCxnSpPr>
        <p:spPr>
          <a:xfrm>
            <a:off x="683568" y="3284984"/>
            <a:ext cx="79208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1" name="ZoneTexte 210"/>
          <p:cNvSpPr txBox="1"/>
          <p:nvPr/>
        </p:nvSpPr>
        <p:spPr>
          <a:xfrm>
            <a:off x="0" y="1844824"/>
            <a:ext cx="1478290" cy="369332"/>
          </a:xfrm>
          <a:prstGeom prst="rect">
            <a:avLst/>
          </a:prstGeom>
          <a:noFill/>
        </p:spPr>
        <p:txBody>
          <a:bodyPr wrap="none" rtlCol="0">
            <a:spAutoFit/>
          </a:bodyPr>
          <a:lstStyle/>
          <a:p>
            <a:r>
              <a:rPr lang="fr-FR" dirty="0" smtClean="0"/>
              <a:t>Encastrement</a:t>
            </a:r>
            <a:endParaRPr lang="fr-FR" dirty="0"/>
          </a:p>
        </p:txBody>
      </p:sp>
      <p:cxnSp>
        <p:nvCxnSpPr>
          <p:cNvPr id="213" name="Connecteur droit avec flèche 212"/>
          <p:cNvCxnSpPr>
            <a:endCxn id="143" idx="0"/>
          </p:cNvCxnSpPr>
          <p:nvPr/>
        </p:nvCxnSpPr>
        <p:spPr>
          <a:xfrm>
            <a:off x="467544" y="2132856"/>
            <a:ext cx="259228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 name="ZoneTexte 223"/>
          <p:cNvSpPr txBox="1"/>
          <p:nvPr/>
        </p:nvSpPr>
        <p:spPr>
          <a:xfrm>
            <a:off x="4251366" y="201881"/>
            <a:ext cx="4783810" cy="369332"/>
          </a:xfrm>
          <a:prstGeom prst="rect">
            <a:avLst/>
          </a:prstGeom>
          <a:noFill/>
          <a:ln>
            <a:solidFill>
              <a:schemeClr val="tx1"/>
            </a:solidFill>
          </a:ln>
        </p:spPr>
        <p:txBody>
          <a:bodyPr wrap="none" rtlCol="0">
            <a:spAutoFit/>
          </a:bodyPr>
          <a:lstStyle/>
          <a:p>
            <a:r>
              <a:rPr lang="fr-FR" b="1" dirty="0" smtClean="0"/>
              <a:t>Schéma cinématique de mon essoreuse à salade</a:t>
            </a:r>
            <a:endParaRPr lang="fr-FR" b="1" dirty="0"/>
          </a:p>
        </p:txBody>
      </p:sp>
      <p:cxnSp>
        <p:nvCxnSpPr>
          <p:cNvPr id="226" name="Connecteur droit avec flèche 225"/>
          <p:cNvCxnSpPr/>
          <p:nvPr/>
        </p:nvCxnSpPr>
        <p:spPr>
          <a:xfrm flipV="1">
            <a:off x="4275117" y="1757548"/>
            <a:ext cx="1816925" cy="4773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3606853" y="1224504"/>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606853" y="108048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326933" y="108048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66893" y="1224504"/>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166693" y="1944584"/>
            <a:ext cx="36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166693" y="194458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767093" y="194458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094685" y="208860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695085" y="208860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094685" y="216060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695085" y="216060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2166693" y="2160608"/>
            <a:ext cx="144016"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310709" y="4104824"/>
            <a:ext cx="331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5623077" y="2160608"/>
            <a:ext cx="144016"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3966893" y="1944584"/>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894885" y="216060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4038901" y="216060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894885" y="208860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3894885" y="252064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H="1">
            <a:off x="3678861" y="2304624"/>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34845" y="2160608"/>
            <a:ext cx="144016" cy="28803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a:off x="3966893" y="4104824"/>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3894885" y="439285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4038901" y="439285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894885" y="432084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3894885" y="482490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2166693" y="460888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flipV="1">
            <a:off x="1950669" y="1800568"/>
            <a:ext cx="216024"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1950669" y="1656552"/>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3102797" y="151253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V="1">
            <a:off x="3174805" y="792456"/>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3246813" y="151253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102797" y="187257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a:off x="3102797" y="144052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3174805" y="792456"/>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4542957" y="792456"/>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H="1">
            <a:off x="4398941" y="122450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4398941" y="108048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H="1">
            <a:off x="1950669" y="792456"/>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1950669" y="792456"/>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950669" y="122450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2094685" y="108048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2310709" y="216392"/>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2238701" y="28840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2382717" y="28840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2238701" y="21639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2238701" y="72044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1950669" y="50442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a:off x="2382717" y="50442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1950669" y="504424"/>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a:off x="2670749" y="504424"/>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4038901" y="460888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flipV="1">
            <a:off x="5767093" y="1800568"/>
            <a:ext cx="216024"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flipH="1">
            <a:off x="4614965" y="1656552"/>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a:off x="3246813" y="165655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3462837" y="1440528"/>
            <a:ext cx="14401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9" name="Connecteur droit 158"/>
          <p:cNvCxnSpPr/>
          <p:nvPr/>
        </p:nvCxnSpPr>
        <p:spPr>
          <a:xfrm>
            <a:off x="1878661" y="180056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a:off x="1950669" y="165655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a:off x="1878661" y="172856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p:nvPr/>
        </p:nvCxnSpPr>
        <p:spPr>
          <a:xfrm>
            <a:off x="5911109" y="180056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5983117" y="165655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5911109" y="172856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a:stCxn id="143" idx="3"/>
          </p:cNvCxnSpPr>
          <p:nvPr/>
        </p:nvCxnSpPr>
        <p:spPr>
          <a:xfrm>
            <a:off x="3606853" y="165655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necteur droit 180"/>
          <p:cNvCxnSpPr/>
          <p:nvPr/>
        </p:nvCxnSpPr>
        <p:spPr>
          <a:xfrm>
            <a:off x="4038901" y="1656552"/>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ZoneTexte 204"/>
          <p:cNvSpPr txBox="1"/>
          <p:nvPr/>
        </p:nvSpPr>
        <p:spPr>
          <a:xfrm>
            <a:off x="2915816" y="6488668"/>
            <a:ext cx="237566" cy="369332"/>
          </a:xfrm>
          <a:prstGeom prst="rect">
            <a:avLst/>
          </a:prstGeom>
          <a:noFill/>
        </p:spPr>
        <p:txBody>
          <a:bodyPr wrap="none" rtlCol="0">
            <a:spAutoFit/>
          </a:bodyPr>
          <a:lstStyle/>
          <a:p>
            <a:r>
              <a:rPr lang="fr-FR" dirty="0" smtClean="0"/>
              <a:t> </a:t>
            </a:r>
            <a:endParaRPr lang="fr-FR" dirty="0"/>
          </a:p>
        </p:txBody>
      </p:sp>
      <p:sp>
        <p:nvSpPr>
          <p:cNvPr id="93" name="ZoneTexte 92"/>
          <p:cNvSpPr txBox="1"/>
          <p:nvPr/>
        </p:nvSpPr>
        <p:spPr>
          <a:xfrm>
            <a:off x="142505" y="5035138"/>
            <a:ext cx="8823366" cy="1754326"/>
          </a:xfrm>
          <a:prstGeom prst="rect">
            <a:avLst/>
          </a:prstGeom>
          <a:noFill/>
        </p:spPr>
        <p:txBody>
          <a:bodyPr wrap="square" rtlCol="0">
            <a:spAutoFit/>
          </a:bodyPr>
          <a:lstStyle/>
          <a:p>
            <a:pPr algn="just"/>
            <a:r>
              <a:rPr lang="fr-FR" dirty="0" smtClean="0"/>
              <a:t>On a ici un train d’engrenages </a:t>
            </a:r>
            <a:r>
              <a:rPr lang="fr-FR" b="1" dirty="0" smtClean="0"/>
              <a:t>simple</a:t>
            </a:r>
            <a:r>
              <a:rPr lang="fr-FR" dirty="0" smtClean="0"/>
              <a:t>. Le rapport r de multiplication de vitesse entre la vitesse de rotation du panier et celle de la couronne est égal au rapport entre le nombre de dents de la couronne et le nombre de dents du pignon.</a:t>
            </a:r>
            <a:endParaRPr lang="fr-FR" dirty="0"/>
          </a:p>
          <a:p>
            <a:pPr algn="just"/>
            <a:r>
              <a:rPr lang="fr-FR" b="1" dirty="0" smtClean="0"/>
              <a:t>Conclusion</a:t>
            </a:r>
            <a:r>
              <a:rPr lang="fr-FR" dirty="0" smtClean="0"/>
              <a:t> : il y a peut-être un train épicycloïdal dans les essoreuses à salade, mais pas dans la mienne en tout cas.  (à moins de considérer que le bouton de manœuvre comme un satellite? Ca serait un satellite sans dents, ce qui est très rare en mécanique)</a:t>
            </a:r>
            <a:endParaRPr lang="fr-FR" dirty="0"/>
          </a:p>
        </p:txBody>
      </p:sp>
      <p:cxnSp>
        <p:nvCxnSpPr>
          <p:cNvPr id="97" name="Connecteur droit avec flèche 96"/>
          <p:cNvCxnSpPr/>
          <p:nvPr/>
        </p:nvCxnSpPr>
        <p:spPr>
          <a:xfrm flipV="1">
            <a:off x="2458192" y="4085112"/>
            <a:ext cx="332509" cy="1330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H="1" flipV="1">
            <a:off x="3669475" y="783771"/>
            <a:ext cx="1080655" cy="4619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flipV="1">
            <a:off x="2066306" y="498765"/>
            <a:ext cx="3562598" cy="57239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0709" t="17211" r="22873" b="42631"/>
          <a:stretch>
            <a:fillRect/>
          </a:stretch>
        </p:blipFill>
        <p:spPr bwMode="auto">
          <a:xfrm>
            <a:off x="1842449" y="191068"/>
            <a:ext cx="4572000" cy="5560017"/>
          </a:xfrm>
          <a:prstGeom prst="rect">
            <a:avLst/>
          </a:prstGeom>
          <a:noFill/>
          <a:ln w="9525">
            <a:noFill/>
            <a:miter lim="800000"/>
            <a:headEnd/>
            <a:tailEnd/>
          </a:ln>
        </p:spPr>
      </p:pic>
      <p:sp>
        <p:nvSpPr>
          <p:cNvPr id="3" name="ZoneTexte 2"/>
          <p:cNvSpPr txBox="1"/>
          <p:nvPr/>
        </p:nvSpPr>
        <p:spPr>
          <a:xfrm>
            <a:off x="341194" y="6018663"/>
            <a:ext cx="8270543" cy="646331"/>
          </a:xfrm>
          <a:prstGeom prst="rect">
            <a:avLst/>
          </a:prstGeom>
          <a:noFill/>
        </p:spPr>
        <p:txBody>
          <a:bodyPr wrap="square" rtlCol="0">
            <a:spAutoFit/>
          </a:bodyPr>
          <a:lstStyle/>
          <a:p>
            <a:r>
              <a:rPr lang="fr-FR" dirty="0" smtClean="0"/>
              <a:t>Selon le livre «</a:t>
            </a:r>
            <a:r>
              <a:rPr lang="fr-FR" b="1" dirty="0" smtClean="0"/>
              <a:t> The </a:t>
            </a:r>
            <a:r>
              <a:rPr lang="fr-FR" b="1" dirty="0" err="1" smtClean="0"/>
              <a:t>way</a:t>
            </a:r>
            <a:r>
              <a:rPr lang="fr-FR" b="1" dirty="0" smtClean="0"/>
              <a:t> </a:t>
            </a:r>
            <a:r>
              <a:rPr lang="fr-FR" b="1" dirty="0" err="1" smtClean="0"/>
              <a:t>things</a:t>
            </a:r>
            <a:r>
              <a:rPr lang="fr-FR" b="1" dirty="0" smtClean="0"/>
              <a:t> </a:t>
            </a:r>
            <a:r>
              <a:rPr lang="fr-FR" b="1" dirty="0" err="1" smtClean="0"/>
              <a:t>work</a:t>
            </a:r>
            <a:r>
              <a:rPr lang="fr-FR" dirty="0" smtClean="0"/>
              <a:t> », il y aurait des essoreuses à salade comportant un train  épicycloïdal.</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ssoreuse-a-salade-10-l.jpg"/>
          <p:cNvPicPr>
            <a:picLocks noChangeAspect="1"/>
          </p:cNvPicPr>
          <p:nvPr/>
        </p:nvPicPr>
        <p:blipFill>
          <a:blip r:embed="rId2" cstate="print"/>
          <a:stretch>
            <a:fillRect/>
          </a:stretch>
        </p:blipFill>
        <p:spPr>
          <a:xfrm>
            <a:off x="795834" y="1113144"/>
            <a:ext cx="3349673" cy="3349673"/>
          </a:xfrm>
          <a:prstGeom prst="rect">
            <a:avLst/>
          </a:prstGeom>
        </p:spPr>
      </p:pic>
      <p:pic>
        <p:nvPicPr>
          <p:cNvPr id="3" name="Image 2" descr="Essoreuse-a-salade.jpg"/>
          <p:cNvPicPr>
            <a:picLocks noChangeAspect="1"/>
          </p:cNvPicPr>
          <p:nvPr/>
        </p:nvPicPr>
        <p:blipFill>
          <a:blip r:embed="rId3" cstate="print"/>
          <a:stretch>
            <a:fillRect/>
          </a:stretch>
        </p:blipFill>
        <p:spPr>
          <a:xfrm>
            <a:off x="4557856" y="1421006"/>
            <a:ext cx="3601042" cy="3000868"/>
          </a:xfrm>
          <a:prstGeom prst="rect">
            <a:avLst/>
          </a:prstGeom>
        </p:spPr>
      </p:pic>
      <p:sp>
        <p:nvSpPr>
          <p:cNvPr id="4" name="ZoneTexte 3"/>
          <p:cNvSpPr txBox="1"/>
          <p:nvPr/>
        </p:nvSpPr>
        <p:spPr>
          <a:xfrm>
            <a:off x="627797" y="5104262"/>
            <a:ext cx="8134065" cy="646331"/>
          </a:xfrm>
          <a:prstGeom prst="rect">
            <a:avLst/>
          </a:prstGeom>
          <a:noFill/>
        </p:spPr>
        <p:txBody>
          <a:bodyPr wrap="square" rtlCol="0">
            <a:spAutoFit/>
          </a:bodyPr>
          <a:lstStyle/>
          <a:p>
            <a:r>
              <a:rPr lang="fr-FR" dirty="0" smtClean="0"/>
              <a:t>L’essoreuse de gauche est une essoreuse </a:t>
            </a:r>
            <a:r>
              <a:rPr lang="fr-FR" b="1" dirty="0" smtClean="0"/>
              <a:t>grande capacité</a:t>
            </a:r>
            <a:r>
              <a:rPr lang="fr-FR" dirty="0" smtClean="0"/>
              <a:t>. Pourquoi pourrait-on dire que cette essoreuse pourrait contenir un train épicycloïdal et pas celle de droite?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rainepi.png"/>
          <p:cNvPicPr>
            <a:picLocks noChangeAspect="1"/>
          </p:cNvPicPr>
          <p:nvPr/>
        </p:nvPicPr>
        <p:blipFill>
          <a:blip r:embed="rId2" cstate="print"/>
          <a:srcRect r="50505" b="63305"/>
          <a:stretch>
            <a:fillRect/>
          </a:stretch>
        </p:blipFill>
        <p:spPr>
          <a:xfrm>
            <a:off x="1976420" y="3507970"/>
            <a:ext cx="4492618" cy="2087612"/>
          </a:xfrm>
          <a:prstGeom prst="rect">
            <a:avLst/>
          </a:prstGeom>
        </p:spPr>
      </p:pic>
      <p:pic>
        <p:nvPicPr>
          <p:cNvPr id="3" name="Image 2" descr="essoreuse-a-salade-10-l.jpg"/>
          <p:cNvPicPr>
            <a:picLocks noChangeAspect="1"/>
          </p:cNvPicPr>
          <p:nvPr/>
        </p:nvPicPr>
        <p:blipFill>
          <a:blip r:embed="rId3" cstate="print"/>
          <a:stretch>
            <a:fillRect/>
          </a:stretch>
        </p:blipFill>
        <p:spPr>
          <a:xfrm>
            <a:off x="727596" y="0"/>
            <a:ext cx="3349673" cy="3349673"/>
          </a:xfrm>
          <a:prstGeom prst="rect">
            <a:avLst/>
          </a:prstGeom>
        </p:spPr>
      </p:pic>
      <p:pic>
        <p:nvPicPr>
          <p:cNvPr id="4" name="Image 3" descr="Essoreuse-a-salade.jpg"/>
          <p:cNvPicPr>
            <a:picLocks noChangeAspect="1"/>
          </p:cNvPicPr>
          <p:nvPr/>
        </p:nvPicPr>
        <p:blipFill>
          <a:blip r:embed="rId4" cstate="print"/>
          <a:stretch>
            <a:fillRect/>
          </a:stretch>
        </p:blipFill>
        <p:spPr>
          <a:xfrm>
            <a:off x="4489618" y="307862"/>
            <a:ext cx="3601042" cy="3000868"/>
          </a:xfrm>
          <a:prstGeom prst="rect">
            <a:avLst/>
          </a:prstGeom>
        </p:spPr>
      </p:pic>
      <p:sp>
        <p:nvSpPr>
          <p:cNvPr id="5" name="ZoneTexte 4"/>
          <p:cNvSpPr txBox="1"/>
          <p:nvPr/>
        </p:nvSpPr>
        <p:spPr>
          <a:xfrm>
            <a:off x="573205" y="5786651"/>
            <a:ext cx="7861111" cy="646331"/>
          </a:xfrm>
          <a:prstGeom prst="rect">
            <a:avLst/>
          </a:prstGeom>
          <a:noFill/>
        </p:spPr>
        <p:txBody>
          <a:bodyPr wrap="square" rtlCol="0">
            <a:spAutoFit/>
          </a:bodyPr>
          <a:lstStyle/>
          <a:p>
            <a:r>
              <a:rPr lang="fr-FR" dirty="0" smtClean="0"/>
              <a:t>Dans un train épicycloïdal, l’axe d’entrée est souvent </a:t>
            </a:r>
            <a:r>
              <a:rPr lang="fr-FR" b="1" dirty="0" smtClean="0"/>
              <a:t>confondu</a:t>
            </a:r>
            <a:r>
              <a:rPr lang="fr-FR" dirty="0" smtClean="0"/>
              <a:t> avec l’axe de sortie, ce qui est le cas pour l’essoreuse de gauche, mais pas pour celle de droite.</a:t>
            </a:r>
            <a:endParaRPr lang="fr-FR" dirty="0"/>
          </a:p>
        </p:txBody>
      </p:sp>
      <p:cxnSp>
        <p:nvCxnSpPr>
          <p:cNvPr id="7" name="Connecteur droit avec flèche 6"/>
          <p:cNvCxnSpPr/>
          <p:nvPr/>
        </p:nvCxnSpPr>
        <p:spPr>
          <a:xfrm flipV="1">
            <a:off x="2115403" y="5254388"/>
            <a:ext cx="409433" cy="586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205</Words>
  <Application>Microsoft Office PowerPoint</Application>
  <PresentationFormat>Affichage à l'écran (4:3)</PresentationFormat>
  <Paragraphs>17</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Diapositive 1</vt:lpstr>
      <vt:lpstr>Diapositive 2</vt:lpstr>
      <vt:lpstr>Diapositive 3</vt:lpstr>
      <vt:lpstr>Diapositive 4</vt:lpstr>
      <vt:lpstr>Diapositive 5</vt:lpstr>
      <vt:lpstr>Diapositive 6</vt:lpstr>
    </vt:vector>
  </TitlesOfParts>
  <Company>INSA LYON SITE PLASTURGIE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htollenaere</dc:creator>
  <cp:lastModifiedBy>htollenaere</cp:lastModifiedBy>
  <cp:revision>22</cp:revision>
  <dcterms:created xsi:type="dcterms:W3CDTF">2013-03-07T09:01:00Z</dcterms:created>
  <dcterms:modified xsi:type="dcterms:W3CDTF">2013-04-04T15:48:13Z</dcterms:modified>
</cp:coreProperties>
</file>