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
  </p:notesMasterIdLst>
  <p:sldIdLst>
    <p:sldId id="257" r:id="rId2"/>
    <p:sldId id="277" r:id="rId3"/>
    <p:sldId id="258" r:id="rId4"/>
    <p:sldId id="279" r:id="rId5"/>
    <p:sldId id="264" r:id="rId6"/>
    <p:sldId id="286" r:id="rId7"/>
    <p:sldId id="265" r:id="rId8"/>
    <p:sldId id="287" r:id="rId9"/>
    <p:sldId id="259" r:id="rId10"/>
    <p:sldId id="278" r:id="rId11"/>
    <p:sldId id="288" r:id="rId12"/>
    <p:sldId id="290" r:id="rId13"/>
    <p:sldId id="263" r:id="rId14"/>
    <p:sldId id="266" r:id="rId15"/>
    <p:sldId id="260" r:id="rId16"/>
    <p:sldId id="280" r:id="rId17"/>
    <p:sldId id="281" r:id="rId18"/>
    <p:sldId id="282" r:id="rId19"/>
    <p:sldId id="283" r:id="rId20"/>
    <p:sldId id="284" r:id="rId21"/>
    <p:sldId id="285" r:id="rId22"/>
    <p:sldId id="262" r:id="rId23"/>
    <p:sldId id="289" r:id="rId24"/>
    <p:sldId id="267" r:id="rId25"/>
    <p:sldId id="292" r:id="rId26"/>
    <p:sldId id="291" r:id="rId27"/>
    <p:sldId id="268" r:id="rId28"/>
    <p:sldId id="293" r:id="rId29"/>
    <p:sldId id="294" r:id="rId30"/>
    <p:sldId id="269" r:id="rId31"/>
    <p:sldId id="296" r:id="rId32"/>
    <p:sldId id="295" r:id="rId33"/>
    <p:sldId id="270" r:id="rId34"/>
    <p:sldId id="297" r:id="rId35"/>
    <p:sldId id="271" r:id="rId36"/>
    <p:sldId id="299" r:id="rId37"/>
    <p:sldId id="298" r:id="rId38"/>
    <p:sldId id="273" r:id="rId39"/>
    <p:sldId id="301" r:id="rId40"/>
    <p:sldId id="300" r:id="rId41"/>
    <p:sldId id="274" r:id="rId42"/>
    <p:sldId id="303" r:id="rId43"/>
    <p:sldId id="302" r:id="rId44"/>
    <p:sldId id="275" r:id="rId45"/>
    <p:sldId id="305" r:id="rId46"/>
    <p:sldId id="304" r:id="rId47"/>
    <p:sldId id="276" r:id="rId48"/>
    <p:sldId id="308"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ine Bourdon" initials="AB" lastIdx="1" clrIdx="0">
    <p:extLst>
      <p:ext uri="{19B8F6BF-5375-455C-9EA6-DF929625EA0E}">
        <p15:presenceInfo xmlns:p15="http://schemas.microsoft.com/office/powerpoint/2012/main" userId="S-1-5-21-515967899-789336058-1060284298-85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8FF"/>
    <a:srgbClr val="6E0740"/>
    <a:srgbClr val="026CD8"/>
    <a:srgbClr val="0157AE"/>
    <a:srgbClr val="006EDC"/>
    <a:srgbClr val="995179"/>
    <a:srgbClr val="F4F0FD"/>
    <a:srgbClr val="CBA6BB"/>
    <a:srgbClr val="FFFFFF"/>
    <a:srgbClr val="014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26" autoAdjust="0"/>
    <p:restoredTop sz="88851" autoAdjust="0"/>
  </p:normalViewPr>
  <p:slideViewPr>
    <p:cSldViewPr snapToGrid="0" showGuides="1">
      <p:cViewPr varScale="1">
        <p:scale>
          <a:sx n="99" d="100"/>
          <a:sy n="99" d="100"/>
        </p:scale>
        <p:origin x="1896" y="78"/>
      </p:cViewPr>
      <p:guideLst>
        <p:guide orient="horz" pos="4088"/>
        <p:guide pos="90"/>
      </p:guideLst>
    </p:cSldViewPr>
  </p:slideViewPr>
  <p:notesTextViewPr>
    <p:cViewPr>
      <p:scale>
        <a:sx n="1" d="1"/>
        <a:sy n="1" d="1"/>
      </p:scale>
      <p:origin x="0" y="0"/>
    </p:cViewPr>
  </p:notesTextViewPr>
  <p:sorterViewPr>
    <p:cViewPr>
      <p:scale>
        <a:sx n="100" d="100"/>
        <a:sy n="100" d="100"/>
      </p:scale>
      <p:origin x="0" y="-19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E7438-2977-4175-B700-B4B63780C801}" type="datetimeFigureOut">
              <a:rPr lang="fr-FR" smtClean="0"/>
              <a:t>16/02/2017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E93F6-D52B-4D06-8E57-7F17050C3BD7}" type="slidenum">
              <a:rPr lang="fr-FR" smtClean="0"/>
              <a:t>‹N°›</a:t>
            </a:fld>
            <a:endParaRPr lang="fr-FR"/>
          </a:p>
        </p:txBody>
      </p:sp>
    </p:spTree>
    <p:extLst>
      <p:ext uri="{BB962C8B-B14F-4D97-AF65-F5344CB8AC3E}">
        <p14:creationId xmlns:p14="http://schemas.microsoft.com/office/powerpoint/2010/main" val="2354120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_BMC">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3"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4" name="Triangle isocèle 13"/>
          <p:cNvSpPr/>
          <p:nvPr userDrawn="1"/>
        </p:nvSpPr>
        <p:spPr>
          <a:xfrm rot="16200000">
            <a:off x="7020500" y="344602"/>
            <a:ext cx="2063438" cy="2183562"/>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4" name="Espace réservé de la date 3"/>
          <p:cNvSpPr>
            <a:spLocks noGrp="1"/>
          </p:cNvSpPr>
          <p:nvPr>
            <p:ph type="dt" sz="half" idx="10"/>
          </p:nvPr>
        </p:nvSpPr>
        <p:spPr>
          <a:xfrm>
            <a:off x="260625" y="6393653"/>
            <a:ext cx="2133600" cy="365125"/>
          </a:xfrm>
          <a:prstGeom prst="rect">
            <a:avLst/>
          </a:prstGeom>
        </p:spPr>
        <p:txBody>
          <a:bodyPr/>
          <a:lstStyle>
            <a:lvl1pPr>
              <a:defRPr sz="1100">
                <a:solidFill>
                  <a:srgbClr val="000000"/>
                </a:solidFill>
              </a:defRPr>
            </a:lvl1pPr>
          </a:lstStyle>
          <a:p>
            <a:pPr defTabSz="457200"/>
            <a:endParaRPr lang="fr-FR"/>
          </a:p>
        </p:txBody>
      </p:sp>
      <p:pic>
        <p:nvPicPr>
          <p:cNvPr id="5" name="Image 4"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8" name="Triangle isocèle 17"/>
          <p:cNvSpPr/>
          <p:nvPr userDrawn="1"/>
        </p:nvSpPr>
        <p:spPr>
          <a:xfrm rot="5400000">
            <a:off x="125760" y="1170310"/>
            <a:ext cx="4320480" cy="4572000"/>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9" name="Triangle isocèle 18"/>
          <p:cNvSpPr/>
          <p:nvPr userDrawn="1"/>
        </p:nvSpPr>
        <p:spPr>
          <a:xfrm rot="5400000">
            <a:off x="125760" y="782960"/>
            <a:ext cx="4320480" cy="4572000"/>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pic>
        <p:nvPicPr>
          <p:cNvPr id="22" name="Image 21" descr="032_XW9K4492.jp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9552" y="801411"/>
            <a:ext cx="8997696" cy="4512235"/>
          </a:xfrm>
          <a:prstGeom prst="rect">
            <a:avLst/>
          </a:prstGeom>
          <a:effectLst>
            <a:softEdge rad="1270000"/>
          </a:effectLst>
        </p:spPr>
      </p:pic>
      <p:pic>
        <p:nvPicPr>
          <p:cNvPr id="23" name="Imag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15"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16"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17" name="Espace réservé du texte 6"/>
          <p:cNvSpPr>
            <a:spLocks noGrp="1"/>
          </p:cNvSpPr>
          <p:nvPr>
            <p:ph type="body" sz="quarter" idx="11" hasCustomPrompt="1"/>
          </p:nvPr>
        </p:nvSpPr>
        <p:spPr>
          <a:xfrm>
            <a:off x="2708275" y="5711296"/>
            <a:ext cx="6159500" cy="398462"/>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32589912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_simpl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3"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4" name="Triangle isocèle 13"/>
          <p:cNvSpPr/>
          <p:nvPr userDrawn="1"/>
        </p:nvSpPr>
        <p:spPr>
          <a:xfrm rot="16200000">
            <a:off x="7020500" y="344602"/>
            <a:ext cx="2063438" cy="2183562"/>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4" name="Espace réservé de la date 3"/>
          <p:cNvSpPr>
            <a:spLocks noGrp="1"/>
          </p:cNvSpPr>
          <p:nvPr>
            <p:ph type="dt" sz="half" idx="10"/>
          </p:nvPr>
        </p:nvSpPr>
        <p:spPr>
          <a:xfrm>
            <a:off x="401955" y="6349433"/>
            <a:ext cx="2133600" cy="365125"/>
          </a:xfrm>
          <a:prstGeom prst="rect">
            <a:avLst/>
          </a:prstGeom>
        </p:spPr>
        <p:txBody>
          <a:bodyPr/>
          <a:lstStyle>
            <a:lvl1pPr>
              <a:defRPr sz="1100">
                <a:solidFill>
                  <a:srgbClr val="000000"/>
                </a:solidFill>
              </a:defRPr>
            </a:lvl1pPr>
          </a:lstStyle>
          <a:p>
            <a:pPr defTabSz="457200"/>
            <a:endParaRPr lang="fr-FR"/>
          </a:p>
        </p:txBody>
      </p:sp>
      <p:pic>
        <p:nvPicPr>
          <p:cNvPr id="5" name="Image 4"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8" name="Triangle isocèle 17"/>
          <p:cNvSpPr/>
          <p:nvPr userDrawn="1"/>
        </p:nvSpPr>
        <p:spPr>
          <a:xfrm rot="5400000">
            <a:off x="125760" y="1170310"/>
            <a:ext cx="4320480" cy="4572000"/>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9" name="Triangle isocèle 18"/>
          <p:cNvSpPr/>
          <p:nvPr userDrawn="1"/>
        </p:nvSpPr>
        <p:spPr>
          <a:xfrm rot="5400000">
            <a:off x="125760" y="782960"/>
            <a:ext cx="4320480" cy="4572000"/>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pic>
        <p:nvPicPr>
          <p:cNvPr id="23" name="Imag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21"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7" name="Espace réservé du texte 6"/>
          <p:cNvSpPr>
            <a:spLocks noGrp="1"/>
          </p:cNvSpPr>
          <p:nvPr>
            <p:ph type="body" sz="quarter" idx="11" hasCustomPrompt="1"/>
          </p:nvPr>
        </p:nvSpPr>
        <p:spPr>
          <a:xfrm>
            <a:off x="2708275" y="5711296"/>
            <a:ext cx="6159500" cy="398462"/>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34569837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4885377" y="-974591"/>
            <a:ext cx="3319824" cy="522065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3" name="Losange 11"/>
          <p:cNvSpPr/>
          <p:nvPr userDrawn="1"/>
        </p:nvSpPr>
        <p:spPr>
          <a:xfrm>
            <a:off x="6652282" y="-24175"/>
            <a:ext cx="2516403" cy="1639451"/>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4" name="Triangle isocèle 13"/>
          <p:cNvSpPr/>
          <p:nvPr userDrawn="1"/>
        </p:nvSpPr>
        <p:spPr>
          <a:xfrm rot="16200000">
            <a:off x="7346587" y="353825"/>
            <a:ext cx="1746574" cy="1848252"/>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8" name="Triangle isocèle 17"/>
          <p:cNvSpPr/>
          <p:nvPr userDrawn="1"/>
        </p:nvSpPr>
        <p:spPr>
          <a:xfrm rot="5400000">
            <a:off x="94524" y="2079251"/>
            <a:ext cx="3247355" cy="3436402"/>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9" name="Triangle isocèle 18"/>
          <p:cNvSpPr/>
          <p:nvPr userDrawn="1"/>
        </p:nvSpPr>
        <p:spPr>
          <a:xfrm rot="5400000">
            <a:off x="94524" y="1691901"/>
            <a:ext cx="3247355" cy="3436402"/>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1"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Tree>
    <p:extLst>
      <p:ext uri="{BB962C8B-B14F-4D97-AF65-F5344CB8AC3E}">
        <p14:creationId xmlns:p14="http://schemas.microsoft.com/office/powerpoint/2010/main" val="38947278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_chiffres">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51000"/>
                </a:srgbClr>
              </a:gs>
              <a:gs pos="100000">
                <a:schemeClr val="bg1">
                  <a:alpha val="51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1"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22000"/>
                </a:schemeClr>
              </a:gs>
              <a:gs pos="100000">
                <a:srgbClr val="9D1747">
                  <a:alpha val="22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9" name="Triangle isocèle 28"/>
          <p:cNvSpPr/>
          <p:nvPr userDrawn="1"/>
        </p:nvSpPr>
        <p:spPr>
          <a:xfrm rot="16200000">
            <a:off x="7020500" y="344602"/>
            <a:ext cx="2063438" cy="2183562"/>
          </a:xfrm>
          <a:prstGeom prst="triangle">
            <a:avLst/>
          </a:prstGeom>
          <a:gradFill flip="none" rotWithShape="1">
            <a:gsLst>
              <a:gs pos="0">
                <a:srgbClr val="9D1747">
                  <a:alpha val="10000"/>
                </a:srgbClr>
              </a:gs>
              <a:gs pos="100000">
                <a:srgbClr val="FFFFFF">
                  <a:alpha val="10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30" name="Triangle isocèle 29"/>
          <p:cNvSpPr/>
          <p:nvPr userDrawn="1"/>
        </p:nvSpPr>
        <p:spPr>
          <a:xfrm rot="5400000">
            <a:off x="125760" y="1170310"/>
            <a:ext cx="4320480" cy="4572000"/>
          </a:xfrm>
          <a:prstGeom prst="triangle">
            <a:avLst/>
          </a:prstGeom>
          <a:solidFill>
            <a:srgbClr val="9D1747">
              <a:alpha val="5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31" name="Triangle isocèle 30"/>
          <p:cNvSpPr/>
          <p:nvPr userDrawn="1"/>
        </p:nvSpPr>
        <p:spPr>
          <a:xfrm rot="5400000">
            <a:off x="125760" y="782960"/>
            <a:ext cx="4320480" cy="4572000"/>
          </a:xfrm>
          <a:prstGeom prst="triangle">
            <a:avLst/>
          </a:prstGeom>
          <a:gradFill flip="none" rotWithShape="1">
            <a:gsLst>
              <a:gs pos="100000">
                <a:srgbClr val="9D1747">
                  <a:alpha val="30000"/>
                </a:srgbClr>
              </a:gs>
              <a:gs pos="0">
                <a:srgbClr val="FFFFFF">
                  <a:alpha val="30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4" name="Espace réservé de la date 3"/>
          <p:cNvSpPr>
            <a:spLocks noGrp="1"/>
          </p:cNvSpPr>
          <p:nvPr>
            <p:ph type="dt" sz="half" idx="10"/>
          </p:nvPr>
        </p:nvSpPr>
        <p:spPr>
          <a:xfrm>
            <a:off x="457200" y="6356354"/>
            <a:ext cx="2133600" cy="365125"/>
          </a:xfrm>
          <a:prstGeom prst="rect">
            <a:avLst/>
          </a:prstGeom>
        </p:spPr>
        <p:txBody>
          <a:bodyPr/>
          <a:lstStyle>
            <a:lvl1pPr>
              <a:defRPr sz="1100">
                <a:solidFill>
                  <a:srgbClr val="FFFFFF"/>
                </a:solidFill>
              </a:defRPr>
            </a:lvl1pPr>
          </a:lstStyle>
          <a:p>
            <a:pPr defTabSz="457200"/>
            <a:endParaRPr lang="fr-FR"/>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sz="1100">
                <a:solidFill>
                  <a:srgbClr val="FFFFFF"/>
                </a:solidFill>
              </a:defRPr>
            </a:lvl1pPr>
          </a:lstStyle>
          <a:p>
            <a:fld id="{1A31A217-8750-3D45-897A-9370757FC290}" type="slidenum">
              <a:rPr lang="fr-FR" smtClean="0"/>
              <a:pPr/>
              <a:t>‹N°›</a:t>
            </a:fld>
            <a:endParaRPr lang="fr-FR"/>
          </a:p>
        </p:txBody>
      </p:sp>
      <p:pic>
        <p:nvPicPr>
          <p:cNvPr id="23" name="Picture 4" descr="S:\serv_com\01_CHARTE-INSA-Rennes\2014\08_Modèles-PPT\Triangle-bas.eps"/>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Image 25" descr="Logo_INSALyon-quadri copi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5"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chemeClr val="bg1"/>
                </a:solidFill>
                <a:latin typeface="Arial"/>
                <a:cs typeface="Arial"/>
              </a:defRPr>
            </a:lvl1pPr>
          </a:lstStyle>
          <a:p>
            <a:r>
              <a:rPr lang="fr-FR" smtClean="0"/>
              <a:t>Modifiez le style du titre</a:t>
            </a:r>
            <a:endParaRPr lang="fr-FR" dirty="0"/>
          </a:p>
        </p:txBody>
      </p:sp>
      <p:sp>
        <p:nvSpPr>
          <p:cNvPr id="18"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19" name="Espace réservé du texte 6"/>
          <p:cNvSpPr>
            <a:spLocks noGrp="1"/>
          </p:cNvSpPr>
          <p:nvPr>
            <p:ph type="body" sz="quarter" idx="12" hasCustomPrompt="1"/>
          </p:nvPr>
        </p:nvSpPr>
        <p:spPr>
          <a:xfrm>
            <a:off x="2708275" y="5711296"/>
            <a:ext cx="6159500" cy="398462"/>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4106161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_courbes">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51000"/>
                </a:srgbClr>
              </a:gs>
              <a:gs pos="100000">
                <a:schemeClr val="bg1">
                  <a:alpha val="51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9"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22000"/>
                </a:schemeClr>
              </a:gs>
              <a:gs pos="100000">
                <a:srgbClr val="9D1747">
                  <a:alpha val="22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2" name="Triangle isocèle 21"/>
          <p:cNvSpPr/>
          <p:nvPr userDrawn="1"/>
        </p:nvSpPr>
        <p:spPr>
          <a:xfrm rot="16200000">
            <a:off x="7020500" y="344602"/>
            <a:ext cx="2063438" cy="2183562"/>
          </a:xfrm>
          <a:prstGeom prst="triangle">
            <a:avLst/>
          </a:prstGeom>
          <a:gradFill flip="none" rotWithShape="1">
            <a:gsLst>
              <a:gs pos="0">
                <a:srgbClr val="9D1747">
                  <a:alpha val="10000"/>
                </a:srgbClr>
              </a:gs>
              <a:gs pos="100000">
                <a:srgbClr val="FFFFFF">
                  <a:alpha val="10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7" name="Triangle isocèle 26"/>
          <p:cNvSpPr/>
          <p:nvPr userDrawn="1"/>
        </p:nvSpPr>
        <p:spPr>
          <a:xfrm rot="5400000">
            <a:off x="125760" y="1170310"/>
            <a:ext cx="4320480" cy="4572000"/>
          </a:xfrm>
          <a:prstGeom prst="triangle">
            <a:avLst/>
          </a:prstGeom>
          <a:solidFill>
            <a:srgbClr val="9D1747">
              <a:alpha val="5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8" name="Triangle isocèle 27"/>
          <p:cNvSpPr/>
          <p:nvPr userDrawn="1"/>
        </p:nvSpPr>
        <p:spPr>
          <a:xfrm rot="5400000">
            <a:off x="125760" y="782960"/>
            <a:ext cx="4320480" cy="4572000"/>
          </a:xfrm>
          <a:prstGeom prst="triangle">
            <a:avLst/>
          </a:prstGeom>
          <a:gradFill flip="none" rotWithShape="1">
            <a:gsLst>
              <a:gs pos="100000">
                <a:srgbClr val="9D1747">
                  <a:alpha val="30000"/>
                </a:srgbClr>
              </a:gs>
              <a:gs pos="0">
                <a:srgbClr val="FFFFFF">
                  <a:alpha val="30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4" name="Espace réservé de la date 3"/>
          <p:cNvSpPr>
            <a:spLocks noGrp="1"/>
          </p:cNvSpPr>
          <p:nvPr>
            <p:ph type="dt" sz="half" idx="10"/>
          </p:nvPr>
        </p:nvSpPr>
        <p:spPr>
          <a:xfrm>
            <a:off x="457200" y="6356354"/>
            <a:ext cx="2133600" cy="365125"/>
          </a:xfrm>
          <a:prstGeom prst="rect">
            <a:avLst/>
          </a:prstGeom>
        </p:spPr>
        <p:txBody>
          <a:bodyPr/>
          <a:lstStyle>
            <a:lvl1pPr>
              <a:defRPr sz="1100">
                <a:solidFill>
                  <a:srgbClr val="FFFFFF"/>
                </a:solidFill>
              </a:defRPr>
            </a:lvl1pPr>
          </a:lstStyle>
          <a:p>
            <a:pPr defTabSz="457200"/>
            <a:endParaRPr lang="fr-FR"/>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sz="1100">
                <a:solidFill>
                  <a:srgbClr val="FFFFFF"/>
                </a:solidFill>
              </a:defRPr>
            </a:lvl1pPr>
          </a:lstStyle>
          <a:p>
            <a:fld id="{1A31A217-8750-3D45-897A-9370757FC290}" type="slidenum">
              <a:rPr lang="fr-FR" smtClean="0"/>
              <a:pPr/>
              <a:t>‹N°›</a:t>
            </a:fld>
            <a:endParaRPr lang="fr-FR"/>
          </a:p>
        </p:txBody>
      </p:sp>
      <p:pic>
        <p:nvPicPr>
          <p:cNvPr id="23" name="Picture 4" descr="S:\serv_com\01_CHARTE-INSA-Rennes\2014\08_Modèles-PPT\Triangle-bas.eps"/>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Image 25" descr="Logo_INSALyon-quadri copi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7"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chemeClr val="bg1"/>
                </a:solidFill>
                <a:latin typeface="Arial"/>
                <a:cs typeface="Arial"/>
              </a:defRPr>
            </a:lvl1pPr>
          </a:lstStyle>
          <a:p>
            <a:r>
              <a:rPr lang="fr-FR" smtClean="0"/>
              <a:t>Modifiez le style du titre</a:t>
            </a:r>
            <a:endParaRPr lang="fr-FR" dirty="0"/>
          </a:p>
        </p:txBody>
      </p:sp>
      <p:sp>
        <p:nvSpPr>
          <p:cNvPr id="20"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21" name="Espace réservé du texte 6"/>
          <p:cNvSpPr>
            <a:spLocks noGrp="1"/>
          </p:cNvSpPr>
          <p:nvPr>
            <p:ph type="body" sz="quarter" idx="12" hasCustomPrompt="1"/>
          </p:nvPr>
        </p:nvSpPr>
        <p:spPr>
          <a:xfrm>
            <a:off x="2708275" y="5711296"/>
            <a:ext cx="6159500" cy="398462"/>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4265926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_et_contenu">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 name="Titre 1"/>
          <p:cNvSpPr>
            <a:spLocks noGrp="1"/>
          </p:cNvSpPr>
          <p:nvPr>
            <p:ph type="title"/>
          </p:nvPr>
        </p:nvSpPr>
        <p:spPr>
          <a:xfrm>
            <a:off x="457200" y="274642"/>
            <a:ext cx="82296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solidFill>
                  <a:prstClr val="black">
                    <a:tint val="75000"/>
                  </a:prstClr>
                </a:solidFill>
              </a:rPr>
              <a:pPr/>
              <a:t>‹N°›</a:t>
            </a:fld>
            <a:endParaRPr lang="fr-FR">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
        <p:nvSpPr>
          <p:cNvPr id="4" name="Rectangle 3"/>
          <p:cNvSpPr/>
          <p:nvPr userDrawn="1"/>
        </p:nvSpPr>
        <p:spPr>
          <a:xfrm>
            <a:off x="457200" y="698500"/>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8" name="Espace réservé du contenu 7"/>
          <p:cNvSpPr>
            <a:spLocks noGrp="1"/>
          </p:cNvSpPr>
          <p:nvPr>
            <p:ph sz="quarter" idx="12"/>
          </p:nvPr>
        </p:nvSpPr>
        <p:spPr>
          <a:xfrm>
            <a:off x="457200" y="1016000"/>
            <a:ext cx="8229600" cy="5130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482004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_seul">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 name="Titre 1"/>
          <p:cNvSpPr>
            <a:spLocks noGrp="1"/>
          </p:cNvSpPr>
          <p:nvPr>
            <p:ph type="title"/>
          </p:nvPr>
        </p:nvSpPr>
        <p:spPr>
          <a:xfrm>
            <a:off x="457200" y="274642"/>
            <a:ext cx="82296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solidFill>
                  <a:prstClr val="black">
                    <a:tint val="75000"/>
                  </a:prstClr>
                </a:solidFill>
              </a:rPr>
              <a:pPr/>
              <a:t>‹N°›</a:t>
            </a:fld>
            <a:endParaRPr lang="fr-FR">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
        <p:nvSpPr>
          <p:cNvPr id="4" name="Rectangle 3"/>
          <p:cNvSpPr/>
          <p:nvPr userDrawn="1"/>
        </p:nvSpPr>
        <p:spPr>
          <a:xfrm>
            <a:off x="457200" y="698500"/>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Tree>
    <p:extLst>
      <p:ext uri="{BB962C8B-B14F-4D97-AF65-F5344CB8AC3E}">
        <p14:creationId xmlns:p14="http://schemas.microsoft.com/office/powerpoint/2010/main" val="19590314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nnes">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2" name="Titre 1"/>
          <p:cNvSpPr>
            <a:spLocks noGrp="1"/>
          </p:cNvSpPr>
          <p:nvPr>
            <p:ph type="title"/>
          </p:nvPr>
        </p:nvSpPr>
        <p:spPr>
          <a:xfrm>
            <a:off x="457200" y="274642"/>
            <a:ext cx="82296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solidFill>
                  <a:prstClr val="black">
                    <a:tint val="75000"/>
                  </a:prstClr>
                </a:solidFill>
              </a:rPr>
              <a:pPr/>
              <a:t>‹N°›</a:t>
            </a:fld>
            <a:endParaRPr lang="fr-FR">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
        <p:nvSpPr>
          <p:cNvPr id="4" name="Rectangle 3"/>
          <p:cNvSpPr/>
          <p:nvPr userDrawn="1"/>
        </p:nvSpPr>
        <p:spPr>
          <a:xfrm>
            <a:off x="457200" y="698500"/>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6" name="Espace réservé du contenu 5"/>
          <p:cNvSpPr>
            <a:spLocks noGrp="1"/>
          </p:cNvSpPr>
          <p:nvPr>
            <p:ph sz="quarter" idx="12"/>
          </p:nvPr>
        </p:nvSpPr>
        <p:spPr>
          <a:xfrm>
            <a:off x="4808538" y="1044575"/>
            <a:ext cx="3878262" cy="5119688"/>
          </a:xfrm>
          <a:prstGeom prst="rect">
            <a:avLst/>
          </a:prstGeom>
        </p:spPr>
        <p:txBody>
          <a:bodyPr/>
          <a:lstStyle>
            <a:lvl1pPr marL="0" indent="0">
              <a:buNone/>
              <a:defRPr sz="2000">
                <a:latin typeface="Calibri Light" panose="020F0302020204030204" pitchFamily="34" charset="0"/>
              </a:defRPr>
            </a:lvl1pPr>
            <a:lvl2pPr>
              <a:defRPr sz="1800">
                <a:latin typeface="Calibri Light" panose="020F0302020204030204" pitchFamily="34" charset="0"/>
              </a:defRPr>
            </a:lvl2pPr>
            <a:lvl3pPr>
              <a:defRPr sz="16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fr-FR" smtClean="0"/>
              <a:t>Modifiez les styles du texte du masque</a:t>
            </a:r>
          </a:p>
        </p:txBody>
      </p:sp>
      <p:sp>
        <p:nvSpPr>
          <p:cNvPr id="14" name="Espace réservé du texte 13"/>
          <p:cNvSpPr>
            <a:spLocks noGrp="1"/>
          </p:cNvSpPr>
          <p:nvPr>
            <p:ph type="body" sz="quarter" idx="13"/>
          </p:nvPr>
        </p:nvSpPr>
        <p:spPr>
          <a:xfrm>
            <a:off x="457200" y="1044575"/>
            <a:ext cx="4198938" cy="5119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40874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fr-FR">
              <a:solidFill>
                <a:prstClr val="white"/>
              </a:solidFill>
            </a:endParaRPr>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solidFill>
                  <a:prstClr val="black">
                    <a:tint val="75000"/>
                  </a:prstClr>
                </a:solidFill>
              </a:rPr>
              <a:pPr/>
              <a:t>‹N°›</a:t>
            </a:fld>
            <a:endParaRPr lang="fr-FR">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Tree>
    <p:extLst>
      <p:ext uri="{BB962C8B-B14F-4D97-AF65-F5344CB8AC3E}">
        <p14:creationId xmlns:p14="http://schemas.microsoft.com/office/powerpoint/2010/main" val="31724989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Espace réservé du pied de page 9"/>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fr-FR">
              <a:solidFill>
                <a:prstClr val="black">
                  <a:tint val="75000"/>
                </a:prstClr>
              </a:solidFill>
            </a:endParaRPr>
          </a:p>
        </p:txBody>
      </p:sp>
    </p:spTree>
    <p:extLst>
      <p:ext uri="{BB962C8B-B14F-4D97-AF65-F5344CB8AC3E}">
        <p14:creationId xmlns:p14="http://schemas.microsoft.com/office/powerpoint/2010/main" val="32567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iming>
    <p:tnLst>
      <p:par>
        <p:cTn id="1" dur="indefinite" restart="never" nodeType="tmRoot"/>
      </p:par>
    </p:tnLst>
  </p:timing>
  <p:hf sldNum="0"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541338" indent="-269875"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896938" indent="-269875" algn="l" defTabSz="457200" rtl="0" eaLnBrk="1" latinLnBrk="0" hangingPunct="1">
        <a:spcBef>
          <a:spcPct val="20000"/>
        </a:spcBef>
        <a:buClr>
          <a:srgbClr val="FF0000"/>
        </a:buClr>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168400"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1439863"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04T8zdgyh3E" TargetMode="External"/><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video" Target="https://www.youtube.com/embed/ky6h5_ZCOPo" TargetMode="Externa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2112133" y="4313042"/>
            <a:ext cx="6755642" cy="644549"/>
          </a:xfrm>
          <a:prstGeom prst="rect">
            <a:avLst/>
          </a:prstGeom>
        </p:spPr>
        <p:txBody>
          <a:bodyPr>
            <a:normAutofit/>
          </a:bodyPr>
          <a:lstStyle/>
          <a:p>
            <a:r>
              <a:rPr lang="fr-FR" sz="3200" dirty="0" smtClean="0"/>
              <a:t>Fabrication Additive</a:t>
            </a:r>
            <a:endParaRPr lang="fr-FR" sz="3200" dirty="0"/>
          </a:p>
        </p:txBody>
      </p:sp>
      <p:sp>
        <p:nvSpPr>
          <p:cNvPr id="7" name="Sous-titre 6"/>
          <p:cNvSpPr>
            <a:spLocks noGrp="1"/>
          </p:cNvSpPr>
          <p:nvPr>
            <p:ph type="subTitle" idx="1"/>
          </p:nvPr>
        </p:nvSpPr>
        <p:spPr>
          <a:xfrm>
            <a:off x="2708275" y="5033779"/>
            <a:ext cx="6159500" cy="677517"/>
          </a:xfrm>
        </p:spPr>
        <p:txBody>
          <a:bodyPr>
            <a:normAutofit/>
          </a:bodyPr>
          <a:lstStyle/>
          <a:p>
            <a:r>
              <a:rPr lang="fr-FR" dirty="0" smtClean="0"/>
              <a:t>Technologie FDM</a:t>
            </a:r>
            <a:endParaRPr lang="fr-FR" dirty="0"/>
          </a:p>
        </p:txBody>
      </p:sp>
      <p:sp>
        <p:nvSpPr>
          <p:cNvPr id="8" name="Espace réservé du texte 7"/>
          <p:cNvSpPr>
            <a:spLocks noGrp="1"/>
          </p:cNvSpPr>
          <p:nvPr>
            <p:ph type="body" sz="quarter" idx="11"/>
          </p:nvPr>
        </p:nvSpPr>
        <p:spPr/>
        <p:txBody>
          <a:bodyPr>
            <a:normAutofit/>
          </a:bodyPr>
          <a:lstStyle/>
          <a:p>
            <a:pPr algn="r"/>
            <a:r>
              <a:rPr lang="fr-FR" b="0" i="1" dirty="0" smtClean="0"/>
              <a:t>Équipe pédagogique FABAD</a:t>
            </a:r>
            <a:endParaRPr lang="fr-FR" b="0" i="1" dirty="0"/>
          </a:p>
        </p:txBody>
      </p:sp>
    </p:spTree>
    <p:extLst>
      <p:ext uri="{BB962C8B-B14F-4D97-AF65-F5344CB8AC3E}">
        <p14:creationId xmlns:p14="http://schemas.microsoft.com/office/powerpoint/2010/main" val="1766169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clrChange>
              <a:clrFrom>
                <a:srgbClr val="FFFFFF"/>
              </a:clrFrom>
              <a:clrTo>
                <a:srgbClr val="FFFFFF">
                  <a:alpha val="0"/>
                </a:srgbClr>
              </a:clrTo>
            </a:clrChange>
          </a:blip>
          <a:stretch>
            <a:fillRect/>
          </a:stretch>
        </p:blipFill>
        <p:spPr>
          <a:xfrm>
            <a:off x="1283968" y="274642"/>
            <a:ext cx="6269445" cy="5949427"/>
          </a:xfrm>
          <a:prstGeom prst="rect">
            <a:avLst/>
          </a:prstGeom>
        </p:spPr>
      </p:pic>
      <p:sp>
        <p:nvSpPr>
          <p:cNvPr id="4" name="Titre 3"/>
          <p:cNvSpPr>
            <a:spLocks noGrp="1"/>
          </p:cNvSpPr>
          <p:nvPr>
            <p:ph type="title"/>
          </p:nvPr>
        </p:nvSpPr>
        <p:spPr/>
        <p:txBody>
          <a:bodyPr/>
          <a:lstStyle/>
          <a:p>
            <a:r>
              <a:rPr lang="fr-FR" dirty="0" smtClean="0"/>
              <a:t>FORTUS 250 VS UP Plus 2</a:t>
            </a:r>
            <a:endParaRPr lang="fr-FR" dirty="0"/>
          </a:p>
        </p:txBody>
      </p:sp>
    </p:spTree>
    <p:extLst>
      <p:ext uri="{BB962C8B-B14F-4D97-AF65-F5344CB8AC3E}">
        <p14:creationId xmlns:p14="http://schemas.microsoft.com/office/powerpoint/2010/main" val="3827538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UP Plus 2</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11</a:t>
            </a:fld>
            <a:endParaRPr lang="fr-FR">
              <a:solidFill>
                <a:prstClr val="black">
                  <a:tint val="75000"/>
                </a:prstClr>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35618"/>
            <a:ext cx="3006992" cy="3006992"/>
          </a:xfrm>
          <a:prstGeom prst="rect">
            <a:avLst/>
          </a:prstGeom>
        </p:spPr>
      </p:pic>
      <p:sp>
        <p:nvSpPr>
          <p:cNvPr id="5" name="Rectangle 4"/>
          <p:cNvSpPr/>
          <p:nvPr/>
        </p:nvSpPr>
        <p:spPr>
          <a:xfrm>
            <a:off x="3124200" y="801327"/>
            <a:ext cx="4572000" cy="1615827"/>
          </a:xfrm>
          <a:prstGeom prst="rect">
            <a:avLst/>
          </a:prstGeom>
        </p:spPr>
        <p:txBody>
          <a:bodyPr>
            <a:spAutoFit/>
          </a:bodyPr>
          <a:lstStyle/>
          <a:p>
            <a:pPr marL="171450" indent="-171450">
              <a:buFont typeface="Arial" panose="020B0604020202020204" pitchFamily="34" charset="0"/>
              <a:buChar char="•"/>
            </a:pPr>
            <a:r>
              <a:rPr lang="en-US" sz="1100" dirty="0" smtClean="0">
                <a:latin typeface="MyriadPro-Regular"/>
              </a:rPr>
              <a:t>Build Volume : </a:t>
            </a:r>
            <a:r>
              <a:rPr lang="en-US" sz="1100" dirty="0">
                <a:latin typeface="MyriadPro-Regular"/>
              </a:rPr>
              <a:t>140 x 140 x 135mm (W x H x D)</a:t>
            </a:r>
          </a:p>
          <a:p>
            <a:pPr marL="171450" indent="-171450">
              <a:buFont typeface="Arial" panose="020B0604020202020204" pitchFamily="34" charset="0"/>
              <a:buChar char="•"/>
            </a:pPr>
            <a:r>
              <a:rPr lang="en-US" sz="1100" dirty="0" smtClean="0">
                <a:latin typeface="MyriadPro-Regular"/>
              </a:rPr>
              <a:t>Print </a:t>
            </a:r>
            <a:r>
              <a:rPr lang="en-US" sz="1100" dirty="0">
                <a:latin typeface="MyriadPro-Regular"/>
              </a:rPr>
              <a:t>Head </a:t>
            </a:r>
            <a:r>
              <a:rPr lang="en-US" sz="1100" dirty="0" smtClean="0">
                <a:latin typeface="MyriadPro-Regular"/>
              </a:rPr>
              <a:t>: Single</a:t>
            </a:r>
            <a:r>
              <a:rPr lang="en-US" sz="1100" dirty="0">
                <a:latin typeface="MyriadPro-Regular"/>
              </a:rPr>
              <a:t>, Modular for easy replacement.</a:t>
            </a:r>
          </a:p>
          <a:p>
            <a:pPr marL="171450" indent="-171450">
              <a:buFont typeface="Arial" panose="020B0604020202020204" pitchFamily="34" charset="0"/>
              <a:buChar char="•"/>
            </a:pPr>
            <a:r>
              <a:rPr lang="fr-FR" sz="1100" dirty="0" smtClean="0">
                <a:latin typeface="MyriadPro-Regular"/>
              </a:rPr>
              <a:t>Z-</a:t>
            </a:r>
            <a:r>
              <a:rPr lang="fr-FR" sz="1100" dirty="0" err="1" smtClean="0">
                <a:latin typeface="MyriadPro-Regular"/>
              </a:rPr>
              <a:t>Resolution</a:t>
            </a:r>
            <a:r>
              <a:rPr lang="fr-FR" sz="1100" dirty="0" smtClean="0">
                <a:latin typeface="MyriadPro-Regular"/>
              </a:rPr>
              <a:t> : 0.15/0.20 </a:t>
            </a:r>
            <a:r>
              <a:rPr lang="fr-FR" sz="1100" dirty="0">
                <a:latin typeface="MyriadPro-Regular"/>
              </a:rPr>
              <a:t>/0.25 /0.30 /0.35 /0.40 mm</a:t>
            </a:r>
          </a:p>
          <a:p>
            <a:pPr marL="171450" indent="-171450">
              <a:buFont typeface="Arial" panose="020B0604020202020204" pitchFamily="34" charset="0"/>
              <a:buChar char="•"/>
            </a:pPr>
            <a:r>
              <a:rPr lang="fr-FR" sz="1100" dirty="0" err="1">
                <a:latin typeface="MyriadPro-Regular"/>
              </a:rPr>
              <a:t>Supporting</a:t>
            </a:r>
            <a:r>
              <a:rPr lang="fr-FR" sz="1100" dirty="0">
                <a:latin typeface="MyriadPro-Regular"/>
              </a:rPr>
              <a:t> Structure </a:t>
            </a:r>
            <a:r>
              <a:rPr lang="fr-FR" sz="1100" dirty="0" smtClean="0">
                <a:latin typeface="MyriadPro-Regular"/>
              </a:rPr>
              <a:t>: Smart </a:t>
            </a:r>
            <a:r>
              <a:rPr lang="fr-FR" sz="1100" dirty="0">
                <a:latin typeface="MyriadPro-Regular"/>
              </a:rPr>
              <a:t>Support </a:t>
            </a:r>
            <a:r>
              <a:rPr lang="fr-FR" sz="1100" dirty="0" err="1" smtClean="0">
                <a:latin typeface="MyriadPro-Regular"/>
              </a:rPr>
              <a:t>Technology</a:t>
            </a:r>
            <a:r>
              <a:rPr lang="fr-FR" sz="1100" dirty="0" smtClean="0">
                <a:latin typeface="MyriadPro-Regular"/>
              </a:rPr>
              <a:t>, </a:t>
            </a:r>
            <a:r>
              <a:rPr lang="fr-FR" sz="1100" dirty="0" err="1" smtClean="0">
                <a:latin typeface="MyriadPro-Regular"/>
              </a:rPr>
              <a:t>automactically</a:t>
            </a:r>
            <a:r>
              <a:rPr lang="fr-FR" sz="1100" dirty="0" smtClean="0">
                <a:latin typeface="MyriadPro-Regular"/>
              </a:rPr>
              <a:t> </a:t>
            </a:r>
            <a:r>
              <a:rPr lang="fr-FR" sz="1100" dirty="0" err="1">
                <a:latin typeface="MyriadPro-Regular"/>
              </a:rPr>
              <a:t>generated</a:t>
            </a:r>
            <a:r>
              <a:rPr lang="fr-FR" sz="1100" dirty="0">
                <a:latin typeface="MyriadPro-Regular"/>
              </a:rPr>
              <a:t>, </a:t>
            </a:r>
            <a:r>
              <a:rPr lang="fr-FR" sz="1100" dirty="0" err="1">
                <a:latin typeface="MyriadPro-Regular"/>
              </a:rPr>
              <a:t>easy</a:t>
            </a:r>
            <a:r>
              <a:rPr lang="fr-FR" sz="1100" dirty="0">
                <a:latin typeface="MyriadPro-Regular"/>
              </a:rPr>
              <a:t> </a:t>
            </a:r>
            <a:r>
              <a:rPr lang="fr-FR" sz="1100" dirty="0" smtClean="0">
                <a:latin typeface="MyriadPro-Regular"/>
              </a:rPr>
              <a:t>to </a:t>
            </a:r>
            <a:r>
              <a:rPr lang="fr-FR" sz="1100" dirty="0" err="1" smtClean="0">
                <a:latin typeface="MyriadPro-Regular"/>
              </a:rPr>
              <a:t>remove</a:t>
            </a:r>
            <a:r>
              <a:rPr lang="fr-FR" sz="1100" dirty="0">
                <a:latin typeface="MyriadPro-Regular"/>
              </a:rPr>
              <a:t>, fine-</a:t>
            </a:r>
            <a:r>
              <a:rPr lang="fr-FR" sz="1100" dirty="0" err="1">
                <a:latin typeface="MyriadPro-Regular"/>
              </a:rPr>
              <a:t>tunable</a:t>
            </a:r>
            <a:r>
              <a:rPr lang="fr-FR" sz="1100" dirty="0">
                <a:latin typeface="MyriadPro-Regular"/>
              </a:rPr>
              <a:t>.</a:t>
            </a:r>
          </a:p>
          <a:p>
            <a:pPr marL="171450" indent="-171450">
              <a:buFont typeface="Arial" panose="020B0604020202020204" pitchFamily="34" charset="0"/>
              <a:buChar char="•"/>
            </a:pPr>
            <a:r>
              <a:rPr lang="en-US" sz="1100" dirty="0">
                <a:latin typeface="MyriadPro-Regular"/>
              </a:rPr>
              <a:t>Platform Leveling </a:t>
            </a:r>
            <a:r>
              <a:rPr lang="en-US" sz="1100" dirty="0" smtClean="0">
                <a:latin typeface="MyriadPro-Regular"/>
              </a:rPr>
              <a:t>: Automatic </a:t>
            </a:r>
            <a:r>
              <a:rPr lang="en-US" sz="1100" dirty="0">
                <a:latin typeface="MyriadPro-Regular"/>
              </a:rPr>
              <a:t>leveling and </a:t>
            </a:r>
            <a:r>
              <a:rPr lang="en-US" sz="1100" dirty="0" smtClean="0">
                <a:latin typeface="MyriadPro-Regular"/>
              </a:rPr>
              <a:t>automatic </a:t>
            </a:r>
            <a:r>
              <a:rPr lang="fr-FR" sz="1100" dirty="0" err="1" smtClean="0">
                <a:latin typeface="MyriadPro-Regular"/>
              </a:rPr>
              <a:t>detection</a:t>
            </a:r>
            <a:r>
              <a:rPr lang="fr-FR" sz="1100" dirty="0" smtClean="0">
                <a:latin typeface="MyriadPro-Regular"/>
              </a:rPr>
              <a:t> </a:t>
            </a:r>
            <a:r>
              <a:rPr lang="fr-FR" sz="1100" dirty="0">
                <a:latin typeface="MyriadPro-Regular"/>
              </a:rPr>
              <a:t>of </a:t>
            </a:r>
            <a:r>
              <a:rPr lang="fr-FR" sz="1100" dirty="0" err="1">
                <a:latin typeface="MyriadPro-Regular"/>
              </a:rPr>
              <a:t>nozzle</a:t>
            </a:r>
            <a:r>
              <a:rPr lang="fr-FR" sz="1100" dirty="0">
                <a:latin typeface="MyriadPro-Regular"/>
              </a:rPr>
              <a:t> </a:t>
            </a:r>
            <a:r>
              <a:rPr lang="fr-FR" sz="1100" dirty="0" err="1">
                <a:latin typeface="MyriadPro-Regular"/>
              </a:rPr>
              <a:t>height</a:t>
            </a:r>
            <a:r>
              <a:rPr lang="fr-FR" sz="1100" dirty="0">
                <a:latin typeface="MyriadPro-Regular"/>
              </a:rPr>
              <a:t>.</a:t>
            </a:r>
          </a:p>
          <a:p>
            <a:pPr marL="171450" indent="-171450">
              <a:buFont typeface="Arial" panose="020B0604020202020204" pitchFamily="34" charset="0"/>
              <a:buChar char="•"/>
            </a:pPr>
            <a:r>
              <a:rPr lang="en-US" sz="1100" dirty="0">
                <a:latin typeface="MyriadPro-Regular"/>
              </a:rPr>
              <a:t>Print Surface </a:t>
            </a:r>
            <a:r>
              <a:rPr lang="en-US" sz="1100" dirty="0" smtClean="0">
                <a:latin typeface="MyriadPro-Regular"/>
              </a:rPr>
              <a:t>: Heated </a:t>
            </a:r>
            <a:r>
              <a:rPr lang="en-US" sz="1100" dirty="0">
                <a:latin typeface="MyriadPro-Regular"/>
              </a:rPr>
              <a:t>bed with perf board</a:t>
            </a:r>
          </a:p>
          <a:p>
            <a:pPr marL="171450" indent="-171450">
              <a:buFont typeface="Arial" panose="020B0604020202020204" pitchFamily="34" charset="0"/>
              <a:buChar char="•"/>
            </a:pPr>
            <a:r>
              <a:rPr lang="fr-FR" sz="1100" dirty="0" err="1" smtClean="0">
                <a:latin typeface="MyriadPro-Regular"/>
              </a:rPr>
              <a:t>Average</a:t>
            </a:r>
            <a:r>
              <a:rPr lang="fr-FR" sz="1100" dirty="0" smtClean="0">
                <a:latin typeface="MyriadPro-Regular"/>
              </a:rPr>
              <a:t> </a:t>
            </a:r>
            <a:r>
              <a:rPr lang="fr-FR" sz="1100" dirty="0" err="1">
                <a:latin typeface="MyriadPro-Regular"/>
              </a:rPr>
              <a:t>Operational</a:t>
            </a:r>
            <a:r>
              <a:rPr lang="fr-FR" sz="1100" dirty="0">
                <a:latin typeface="MyriadPro-Regular"/>
              </a:rPr>
              <a:t> Noise 55dB</a:t>
            </a:r>
            <a:endParaRPr lang="fr-FR" sz="1100" dirty="0"/>
          </a:p>
        </p:txBody>
      </p:sp>
      <p:sp>
        <p:nvSpPr>
          <p:cNvPr id="6" name="Rectangle à coins arrondis 5"/>
          <p:cNvSpPr/>
          <p:nvPr/>
        </p:nvSpPr>
        <p:spPr>
          <a:xfrm>
            <a:off x="3941547" y="2918006"/>
            <a:ext cx="4572000" cy="2553891"/>
          </a:xfrm>
          <a:prstGeom prst="round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en-US" sz="1600" dirty="0" err="1" smtClean="0">
                <a:latin typeface="MyriadPro-Regular"/>
              </a:rPr>
              <a:t>Paramétrage</a:t>
            </a:r>
            <a:r>
              <a:rPr lang="en-US" sz="1600" dirty="0" smtClean="0">
                <a:latin typeface="MyriadPro-Regular"/>
              </a:rPr>
              <a:t> de </a:t>
            </a:r>
            <a:r>
              <a:rPr lang="en-US" sz="1600" dirty="0" err="1" smtClean="0">
                <a:latin typeface="MyriadPro-Regular"/>
              </a:rPr>
              <a:t>l’impression</a:t>
            </a:r>
            <a:endParaRPr lang="en-US" sz="1600" dirty="0" smtClean="0">
              <a:latin typeface="MyriadPro-Regular"/>
            </a:endParaRPr>
          </a:p>
          <a:p>
            <a:pPr marL="171450" indent="-171450">
              <a:buFont typeface="Arial" panose="020B0604020202020204" pitchFamily="34" charset="0"/>
              <a:buChar char="•"/>
            </a:pPr>
            <a:r>
              <a:rPr lang="en-US" sz="1600" dirty="0" smtClean="0">
                <a:latin typeface="MyriadPro-Regular"/>
              </a:rPr>
              <a:t>Z-resolution</a:t>
            </a:r>
            <a:r>
              <a:rPr lang="en-US" sz="1600" dirty="0">
                <a:latin typeface="MyriadPro-Regular"/>
              </a:rPr>
              <a:t>: </a:t>
            </a:r>
            <a:r>
              <a:rPr lang="en-US" sz="1600" dirty="0" smtClean="0">
                <a:latin typeface="MyriadPro-Regular"/>
              </a:rPr>
              <a:t>0,15 mm mini</a:t>
            </a:r>
          </a:p>
          <a:p>
            <a:pPr marL="171450" indent="-171450">
              <a:buFont typeface="Arial" panose="020B0604020202020204" pitchFamily="34" charset="0"/>
              <a:buChar char="•"/>
            </a:pPr>
            <a:r>
              <a:rPr lang="fr-FR" sz="1600" dirty="0" smtClean="0">
                <a:latin typeface="MyriadPro-Regular"/>
              </a:rPr>
              <a:t>Remplissage : réglage de l’angle de génération du support et de l’épaisseur de la base</a:t>
            </a:r>
            <a:endParaRPr lang="fr-FR" sz="1600" dirty="0">
              <a:latin typeface="MyriadPro-Regular"/>
            </a:endParaRPr>
          </a:p>
          <a:p>
            <a:pPr marL="171450" indent="-171450">
              <a:buFont typeface="Arial" panose="020B0604020202020204" pitchFamily="34" charset="0"/>
              <a:buChar char="•"/>
            </a:pPr>
            <a:r>
              <a:rPr lang="fr-FR" sz="1600" dirty="0" smtClean="0">
                <a:latin typeface="MyriadPro-Regular"/>
              </a:rPr>
              <a:t>Gestion du support : épaisseur mini, densité, surface minimale de reprise</a:t>
            </a:r>
            <a:endParaRPr lang="en-US" sz="1600" dirty="0">
              <a:latin typeface="MyriadPro-Regular"/>
            </a:endParaRPr>
          </a:p>
          <a:p>
            <a:pPr marL="171450" indent="-171450">
              <a:buFont typeface="Arial" panose="020B0604020202020204" pitchFamily="34" charset="0"/>
              <a:buChar char="•"/>
            </a:pPr>
            <a:r>
              <a:rPr lang="en-US" sz="1600" dirty="0" err="1" smtClean="0">
                <a:latin typeface="MyriadPro-Regular"/>
              </a:rPr>
              <a:t>Remplissage</a:t>
            </a:r>
            <a:r>
              <a:rPr lang="en-US" sz="1600" dirty="0" smtClean="0">
                <a:latin typeface="MyriadPro-Regular"/>
              </a:rPr>
              <a:t> : 4 modes de </a:t>
            </a:r>
            <a:r>
              <a:rPr lang="en-US" sz="1600" dirty="0" err="1" smtClean="0">
                <a:latin typeface="MyriadPro-Regular"/>
              </a:rPr>
              <a:t>remplissage</a:t>
            </a:r>
            <a:endParaRPr lang="en-US" sz="1600" dirty="0" smtClean="0">
              <a:latin typeface="MyriadPro-Regular"/>
            </a:endParaRPr>
          </a:p>
          <a:p>
            <a:pPr marL="171450" indent="-171450">
              <a:buFont typeface="Arial" panose="020B0604020202020204" pitchFamily="34" charset="0"/>
              <a:buChar char="•"/>
            </a:pPr>
            <a:r>
              <a:rPr lang="en-US" sz="1600" dirty="0" smtClean="0">
                <a:latin typeface="MyriadPro-Regular"/>
              </a:rPr>
              <a:t>Orientation pièce : </a:t>
            </a:r>
            <a:r>
              <a:rPr lang="en-US" sz="1600" dirty="0" err="1" smtClean="0">
                <a:latin typeface="MyriadPro-Regular"/>
              </a:rPr>
              <a:t>réglable</a:t>
            </a:r>
            <a:r>
              <a:rPr lang="en-US" sz="1600" dirty="0" smtClean="0">
                <a:latin typeface="MyriadPro-Regular"/>
              </a:rPr>
              <a:t> par </a:t>
            </a:r>
            <a:r>
              <a:rPr lang="en-US" sz="1600" dirty="0" err="1" smtClean="0">
                <a:latin typeface="MyriadPro-Regular"/>
              </a:rPr>
              <a:t>palier</a:t>
            </a:r>
            <a:r>
              <a:rPr lang="en-US" sz="1600" dirty="0" smtClean="0">
                <a:latin typeface="MyriadPro-Regular"/>
              </a:rPr>
              <a:t> de 10</a:t>
            </a:r>
          </a:p>
        </p:txBody>
      </p:sp>
    </p:spTree>
    <p:extLst>
      <p:ext uri="{BB962C8B-B14F-4D97-AF65-F5344CB8AC3E}">
        <p14:creationId xmlns:p14="http://schemas.microsoft.com/office/powerpoint/2010/main" val="1240609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804" y="914400"/>
            <a:ext cx="4640580" cy="4640580"/>
          </a:xfrm>
          <a:prstGeom prst="rect">
            <a:avLst/>
          </a:prstGeom>
        </p:spPr>
      </p:pic>
      <p:sp>
        <p:nvSpPr>
          <p:cNvPr id="2" name="Titre 1"/>
          <p:cNvSpPr>
            <a:spLocks noGrp="1"/>
          </p:cNvSpPr>
          <p:nvPr>
            <p:ph type="title"/>
          </p:nvPr>
        </p:nvSpPr>
        <p:spPr/>
        <p:txBody>
          <a:bodyPr/>
          <a:lstStyle/>
          <a:p>
            <a:r>
              <a:rPr lang="fr-FR" dirty="0" smtClean="0"/>
              <a:t>FORTUS 250mc</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12</a:t>
            </a:fld>
            <a:endParaRPr lang="fr-FR">
              <a:solidFill>
                <a:prstClr val="black">
                  <a:tint val="75000"/>
                </a:prstClr>
              </a:solidFill>
            </a:endParaRPr>
          </a:p>
        </p:txBody>
      </p:sp>
      <p:sp>
        <p:nvSpPr>
          <p:cNvPr id="5" name="Rectangle 4"/>
          <p:cNvSpPr/>
          <p:nvPr/>
        </p:nvSpPr>
        <p:spPr>
          <a:xfrm>
            <a:off x="3124200" y="801327"/>
            <a:ext cx="4572000" cy="1954381"/>
          </a:xfrm>
          <a:prstGeom prst="rect">
            <a:avLst/>
          </a:prstGeom>
        </p:spPr>
        <p:txBody>
          <a:bodyPr>
            <a:spAutoFit/>
          </a:bodyPr>
          <a:lstStyle/>
          <a:p>
            <a:r>
              <a:rPr lang="fr-FR" sz="1100" b="1" dirty="0" smtClean="0"/>
              <a:t>Encombrement </a:t>
            </a:r>
            <a:r>
              <a:rPr lang="fr-FR" sz="1100" b="1" dirty="0"/>
              <a:t>: </a:t>
            </a:r>
            <a:r>
              <a:rPr lang="fr-FR" sz="1100" dirty="0"/>
              <a:t>838 x 737 x 1143 mm </a:t>
            </a:r>
          </a:p>
          <a:p>
            <a:r>
              <a:rPr lang="fr-FR" sz="1100" b="1" dirty="0" smtClean="0"/>
              <a:t>Modèle </a:t>
            </a:r>
            <a:r>
              <a:rPr lang="fr-FR" sz="1100" b="1" dirty="0"/>
              <a:t>de </a:t>
            </a:r>
            <a:r>
              <a:rPr lang="fr-FR" sz="1100" b="1" dirty="0" smtClean="0"/>
              <a:t>Base : </a:t>
            </a:r>
            <a:r>
              <a:rPr lang="pl-PL" sz="1100" dirty="0"/>
              <a:t>254 x 254 x 305 mm (XYZ) </a:t>
            </a:r>
          </a:p>
          <a:p>
            <a:r>
              <a:rPr lang="fr-FR" sz="1100" b="1" dirty="0" smtClean="0"/>
              <a:t>Tolérance </a:t>
            </a:r>
            <a:r>
              <a:rPr lang="fr-FR" sz="1100" b="1" dirty="0"/>
              <a:t>de construction : </a:t>
            </a:r>
            <a:r>
              <a:rPr lang="fr-FR" sz="1100" dirty="0" smtClean="0"/>
              <a:t>Les </a:t>
            </a:r>
            <a:r>
              <a:rPr lang="fr-FR" sz="1100" dirty="0"/>
              <a:t>pièces sont produites avec une précision minimale garantie de +/- 0.241 mm dans toutes les directions. L’exactitude réelle de ces tolérances est fonction de la géométrie de la pièce, et dans la plupart des cas largement inférieure à cette valeur. </a:t>
            </a:r>
          </a:p>
          <a:p>
            <a:r>
              <a:rPr lang="fr-FR" sz="1100" b="1" dirty="0" smtClean="0"/>
              <a:t>Assistance </a:t>
            </a:r>
            <a:r>
              <a:rPr lang="fr-FR" sz="1100" b="1" dirty="0"/>
              <a:t>Utilisateur </a:t>
            </a:r>
            <a:r>
              <a:rPr lang="fr-FR" sz="1100" b="1" dirty="0" smtClean="0"/>
              <a:t>: </a:t>
            </a:r>
            <a:r>
              <a:rPr lang="fr-FR" sz="1100" dirty="0" smtClean="0"/>
              <a:t>Requise </a:t>
            </a:r>
            <a:r>
              <a:rPr lang="fr-FR" sz="1100" dirty="0"/>
              <a:t>uniquement pour le démarrage et l’arrêt d’une production. </a:t>
            </a:r>
          </a:p>
          <a:p>
            <a:r>
              <a:rPr lang="fr-FR" sz="1100" b="1" dirty="0" smtClean="0"/>
              <a:t>Matière : </a:t>
            </a:r>
            <a:r>
              <a:rPr lang="fr-FR" sz="1100" dirty="0" smtClean="0"/>
              <a:t>ABSplus-P430</a:t>
            </a:r>
          </a:p>
          <a:p>
            <a:r>
              <a:rPr lang="fr-FR" sz="1100" b="1" dirty="0" smtClean="0"/>
              <a:t>Épaisseur </a:t>
            </a:r>
            <a:r>
              <a:rPr lang="fr-FR" sz="1100" b="1" dirty="0"/>
              <a:t>de couche </a:t>
            </a:r>
            <a:r>
              <a:rPr lang="fr-FR" sz="1100" b="1" dirty="0" smtClean="0"/>
              <a:t> : </a:t>
            </a:r>
            <a:r>
              <a:rPr lang="fr-FR" sz="1100" dirty="0" smtClean="0"/>
              <a:t>0.330 mm, 0.254 mm, 0.178 mm </a:t>
            </a:r>
            <a:r>
              <a:rPr lang="fr-FR" sz="1100" dirty="0"/>
              <a:t>	</a:t>
            </a:r>
          </a:p>
        </p:txBody>
      </p:sp>
      <p:sp>
        <p:nvSpPr>
          <p:cNvPr id="6" name="Rectangle à coins arrondis 5"/>
          <p:cNvSpPr/>
          <p:nvPr/>
        </p:nvSpPr>
        <p:spPr>
          <a:xfrm>
            <a:off x="3224463" y="2918006"/>
            <a:ext cx="5289084" cy="282630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dirty="0" smtClean="0">
                <a:latin typeface="MyriadPro-Regular"/>
              </a:rPr>
              <a:t>Paramétrage</a:t>
            </a:r>
            <a:r>
              <a:rPr lang="en-US" sz="1600" dirty="0" smtClean="0">
                <a:latin typeface="MyriadPro-Regular"/>
              </a:rPr>
              <a:t> de </a:t>
            </a:r>
            <a:r>
              <a:rPr lang="en-US" sz="1600" dirty="0" err="1" smtClean="0">
                <a:latin typeface="MyriadPro-Regular"/>
              </a:rPr>
              <a:t>l’impression</a:t>
            </a:r>
            <a:endParaRPr lang="en-US" sz="1600" dirty="0" smtClean="0">
              <a:latin typeface="MyriadPro-Regular"/>
            </a:endParaRPr>
          </a:p>
          <a:p>
            <a:pPr marL="171450" indent="-171450">
              <a:buFont typeface="Arial" panose="020B0604020202020204" pitchFamily="34" charset="0"/>
              <a:buChar char="•"/>
            </a:pPr>
            <a:r>
              <a:rPr lang="fr-FR" sz="1600" dirty="0" smtClean="0">
                <a:latin typeface="MyriadPro-Regular"/>
              </a:rPr>
              <a:t>Résolution de couche 0,178 ; 0,254 ; 0,330 mm</a:t>
            </a:r>
          </a:p>
          <a:p>
            <a:pPr marL="171450" indent="-171450">
              <a:buFont typeface="Arial" panose="020B0604020202020204" pitchFamily="34" charset="0"/>
              <a:buChar char="•"/>
            </a:pPr>
            <a:r>
              <a:rPr lang="fr-FR" sz="1600" dirty="0" smtClean="0"/>
              <a:t>Remplissage : 3 modes personnalisables couche par couche</a:t>
            </a:r>
          </a:p>
          <a:p>
            <a:pPr marL="171450" indent="-171450">
              <a:buFont typeface="Arial" panose="020B0604020202020204" pitchFamily="34" charset="0"/>
              <a:buChar char="•"/>
            </a:pPr>
            <a:r>
              <a:rPr lang="fr-FR" sz="1600" dirty="0" smtClean="0"/>
              <a:t>Support : 4 modes de structures</a:t>
            </a:r>
          </a:p>
          <a:p>
            <a:pPr marL="171450" indent="-171450">
              <a:buFont typeface="Arial" panose="020B0604020202020204" pitchFamily="34" charset="0"/>
              <a:buChar char="•"/>
            </a:pPr>
            <a:r>
              <a:rPr lang="fr-FR" sz="1600" dirty="0" smtClean="0"/>
              <a:t>Orientation du fichier : totale, homothétie aussi</a:t>
            </a:r>
          </a:p>
          <a:p>
            <a:pPr marL="171450" indent="-171450">
              <a:buFont typeface="Arial" panose="020B0604020202020204" pitchFamily="34" charset="0"/>
              <a:buChar char="•"/>
            </a:pPr>
            <a:r>
              <a:rPr lang="fr-FR" sz="1600" dirty="0" smtClean="0"/>
              <a:t>Amélioration des surfaces</a:t>
            </a:r>
          </a:p>
          <a:p>
            <a:pPr marL="171450" indent="-171450">
              <a:buFont typeface="Arial" panose="020B0604020202020204" pitchFamily="34" charset="0"/>
              <a:buChar char="•"/>
            </a:pPr>
            <a:r>
              <a:rPr lang="fr-FR" sz="1600" dirty="0" smtClean="0"/>
              <a:t>Mode Manuel : correction des couches modèles et support (découpe, périmètre et remplissage)</a:t>
            </a:r>
          </a:p>
          <a:p>
            <a:pPr marL="171450" indent="-171450">
              <a:buFont typeface="Arial" panose="020B0604020202020204" pitchFamily="34" charset="0"/>
              <a:buChar char="•"/>
            </a:pPr>
            <a:endParaRPr lang="fr-FR" sz="1600" dirty="0"/>
          </a:p>
        </p:txBody>
      </p:sp>
    </p:spTree>
    <p:extLst>
      <p:ext uri="{BB962C8B-B14F-4D97-AF65-F5344CB8AC3E}">
        <p14:creationId xmlns:p14="http://schemas.microsoft.com/office/powerpoint/2010/main" val="883926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Considérations techniques</a:t>
            </a:r>
            <a:endParaRPr lang="fr-FR" dirty="0"/>
          </a:p>
        </p:txBody>
      </p:sp>
      <p:sp>
        <p:nvSpPr>
          <p:cNvPr id="5" name="Rectangle à coins arrondis 4"/>
          <p:cNvSpPr/>
          <p:nvPr/>
        </p:nvSpPr>
        <p:spPr>
          <a:xfrm>
            <a:off x="3117795" y="776049"/>
            <a:ext cx="5816452" cy="2553891"/>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dirty="0" smtClean="0">
                <a:solidFill>
                  <a:srgbClr val="333333"/>
                </a:solidFill>
              </a:rPr>
              <a:t>La précision et la qualité du résultat final dépend de beaucoup de paramètres dont :</a:t>
            </a:r>
          </a:p>
          <a:p>
            <a:pPr marL="285750" indent="-285750">
              <a:buFont typeface="Arial" panose="020B0604020202020204" pitchFamily="34" charset="0"/>
              <a:buChar char="•"/>
            </a:pPr>
            <a:r>
              <a:rPr lang="fr-FR" dirty="0">
                <a:solidFill>
                  <a:srgbClr val="333333"/>
                </a:solidFill>
              </a:rPr>
              <a:t>L</a:t>
            </a:r>
            <a:r>
              <a:rPr lang="fr-FR" dirty="0" smtClean="0">
                <a:solidFill>
                  <a:srgbClr val="333333"/>
                </a:solidFill>
              </a:rPr>
              <a:t>es tolérances mécaniques des mouvements de la tête d’impression et du plateau de fabrication</a:t>
            </a:r>
          </a:p>
          <a:p>
            <a:pPr marL="285750" indent="-285750">
              <a:buFont typeface="Arial" panose="020B0604020202020204" pitchFamily="34" charset="0"/>
              <a:buChar char="•"/>
            </a:pPr>
            <a:r>
              <a:rPr lang="fr-FR" dirty="0" smtClean="0">
                <a:solidFill>
                  <a:srgbClr val="333333"/>
                </a:solidFill>
              </a:rPr>
              <a:t>La nature et la géométrie du filament</a:t>
            </a:r>
          </a:p>
          <a:p>
            <a:pPr marL="285750" indent="-285750">
              <a:buFont typeface="Arial" panose="020B0604020202020204" pitchFamily="34" charset="0"/>
              <a:buChar char="•"/>
            </a:pPr>
            <a:r>
              <a:rPr lang="fr-FR" dirty="0" smtClean="0">
                <a:solidFill>
                  <a:srgbClr val="333333"/>
                </a:solidFill>
              </a:rPr>
              <a:t>Le diamètre de la tête d’impression</a:t>
            </a:r>
          </a:p>
          <a:p>
            <a:pPr marL="285750" indent="-285750">
              <a:buFont typeface="Arial" panose="020B0604020202020204" pitchFamily="34" charset="0"/>
              <a:buChar char="•"/>
            </a:pPr>
            <a:r>
              <a:rPr lang="fr-FR" dirty="0" smtClean="0">
                <a:solidFill>
                  <a:srgbClr val="333333"/>
                </a:solidFill>
              </a:rPr>
              <a:t>La gestion de la température de fusion</a:t>
            </a:r>
            <a:endParaRPr lang="fr-FR" dirty="0">
              <a:solidFill>
                <a:srgbClr val="333333"/>
              </a:solidFill>
            </a:endParaRPr>
          </a:p>
          <a:p>
            <a:pPr marL="285750" indent="-285750">
              <a:buFont typeface="Arial" panose="020B0604020202020204" pitchFamily="34" charset="0"/>
              <a:buChar char="•"/>
            </a:pPr>
            <a:r>
              <a:rPr lang="fr-FR" dirty="0" smtClean="0">
                <a:solidFill>
                  <a:srgbClr val="333333"/>
                </a:solidFill>
              </a:rPr>
              <a:t>La gestion logicielle du dépôt de fil</a:t>
            </a:r>
            <a:endParaRPr lang="fr-FR" dirty="0" smtClean="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933651"/>
            <a:ext cx="2413147" cy="2020904"/>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3636407"/>
            <a:ext cx="2413147" cy="2027043"/>
          </a:xfrm>
          <a:prstGeom prst="rect">
            <a:avLst/>
          </a:prstGeom>
        </p:spPr>
      </p:pic>
      <p:sp>
        <p:nvSpPr>
          <p:cNvPr id="10" name="ZoneTexte 9"/>
          <p:cNvSpPr txBox="1"/>
          <p:nvPr/>
        </p:nvSpPr>
        <p:spPr>
          <a:xfrm>
            <a:off x="209753" y="2987703"/>
            <a:ext cx="2812580" cy="523220"/>
          </a:xfrm>
          <a:prstGeom prst="rect">
            <a:avLst/>
          </a:prstGeom>
          <a:noFill/>
        </p:spPr>
        <p:txBody>
          <a:bodyPr wrap="square" rtlCol="0">
            <a:spAutoFit/>
          </a:bodyPr>
          <a:lstStyle/>
          <a:p>
            <a:pPr algn="ctr"/>
            <a:r>
              <a:rPr lang="fr-FR" sz="1400" i="1" dirty="0" smtClean="0">
                <a:latin typeface="Calibri Light" panose="020F0302020204030204" pitchFamily="34" charset="0"/>
              </a:rPr>
              <a:t>Défaut de </a:t>
            </a:r>
            <a:r>
              <a:rPr lang="fr-FR" sz="1400" i="1" dirty="0" err="1" smtClean="0">
                <a:latin typeface="Calibri Light" panose="020F0302020204030204" pitchFamily="34" charset="0"/>
              </a:rPr>
              <a:t>stringing</a:t>
            </a:r>
            <a:r>
              <a:rPr lang="fr-FR" sz="1400" i="1" dirty="0" smtClean="0">
                <a:latin typeface="Calibri Light" panose="020F0302020204030204" pitchFamily="34" charset="0"/>
              </a:rPr>
              <a:t> du à un mauvais paramétrage vitesse / température</a:t>
            </a:r>
            <a:endParaRPr lang="fr-FR" sz="1400" i="1" dirty="0">
              <a:latin typeface="Calibri Light" panose="020F0302020204030204" pitchFamily="34" charset="0"/>
            </a:endParaRPr>
          </a:p>
        </p:txBody>
      </p:sp>
      <p:sp>
        <p:nvSpPr>
          <p:cNvPr id="11" name="ZoneTexte 10"/>
          <p:cNvSpPr txBox="1"/>
          <p:nvPr/>
        </p:nvSpPr>
        <p:spPr>
          <a:xfrm>
            <a:off x="209753" y="5663450"/>
            <a:ext cx="2812580" cy="523220"/>
          </a:xfrm>
          <a:prstGeom prst="rect">
            <a:avLst/>
          </a:prstGeom>
          <a:noFill/>
        </p:spPr>
        <p:txBody>
          <a:bodyPr wrap="square" rtlCol="0">
            <a:spAutoFit/>
          </a:bodyPr>
          <a:lstStyle/>
          <a:p>
            <a:pPr algn="ctr"/>
            <a:r>
              <a:rPr lang="fr-FR" sz="1400" i="1" dirty="0" smtClean="0">
                <a:latin typeface="Calibri Light" panose="020F0302020204030204" pitchFamily="34" charset="0"/>
              </a:rPr>
              <a:t>Défaut de </a:t>
            </a:r>
            <a:r>
              <a:rPr lang="fr-FR" sz="1400" i="1" dirty="0" err="1" smtClean="0">
                <a:latin typeface="Calibri Light" panose="020F0302020204030204" pitchFamily="34" charset="0"/>
              </a:rPr>
              <a:t>oozing</a:t>
            </a:r>
            <a:r>
              <a:rPr lang="fr-FR" sz="1400" i="1" dirty="0" smtClean="0">
                <a:latin typeface="Calibri Light" panose="020F0302020204030204" pitchFamily="34" charset="0"/>
              </a:rPr>
              <a:t> (suintement) du à une température trop forte</a:t>
            </a:r>
            <a:endParaRPr lang="fr-FR" sz="1400" i="1" dirty="0">
              <a:latin typeface="Calibri Light" panose="020F0302020204030204" pitchFamily="34" charset="0"/>
            </a:endParaRPr>
          </a:p>
        </p:txBody>
      </p:sp>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4169" y="3512204"/>
            <a:ext cx="2726332" cy="2151246"/>
          </a:xfrm>
          <a:prstGeom prst="rect">
            <a:avLst/>
          </a:prstGeom>
        </p:spPr>
      </p:pic>
      <p:sp>
        <p:nvSpPr>
          <p:cNvPr id="13" name="ZoneTexte 12"/>
          <p:cNvSpPr txBox="1"/>
          <p:nvPr/>
        </p:nvSpPr>
        <p:spPr>
          <a:xfrm>
            <a:off x="4791045" y="5663450"/>
            <a:ext cx="2812580" cy="523220"/>
          </a:xfrm>
          <a:prstGeom prst="rect">
            <a:avLst/>
          </a:prstGeom>
          <a:noFill/>
        </p:spPr>
        <p:txBody>
          <a:bodyPr wrap="square" rtlCol="0">
            <a:spAutoFit/>
          </a:bodyPr>
          <a:lstStyle/>
          <a:p>
            <a:pPr algn="ctr"/>
            <a:r>
              <a:rPr lang="fr-FR" sz="1400" i="1" dirty="0" smtClean="0">
                <a:latin typeface="Calibri Light" panose="020F0302020204030204" pitchFamily="34" charset="0"/>
              </a:rPr>
              <a:t>Défaut de sous-extrusion en cas de température trop basse</a:t>
            </a:r>
            <a:endParaRPr lang="fr-FR" sz="1400" i="1" dirty="0">
              <a:latin typeface="Calibri Light" panose="020F0302020204030204" pitchFamily="34" charset="0"/>
            </a:endParaRPr>
          </a:p>
        </p:txBody>
      </p:sp>
    </p:spTree>
    <p:extLst>
      <p:ext uri="{BB962C8B-B14F-4D97-AF65-F5344CB8AC3E}">
        <p14:creationId xmlns:p14="http://schemas.microsoft.com/office/powerpoint/2010/main" val="3095073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Matériaux disponibles</a:t>
            </a:r>
            <a:endParaRPr lang="fr-FR" dirty="0"/>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b="15455"/>
          <a:stretch/>
        </p:blipFill>
        <p:spPr>
          <a:xfrm>
            <a:off x="457200" y="916756"/>
            <a:ext cx="7820025" cy="3857375"/>
          </a:xfrm>
          <a:prstGeom prst="rect">
            <a:avLst/>
          </a:prstGeom>
        </p:spPr>
      </p:pic>
      <p:sp>
        <p:nvSpPr>
          <p:cNvPr id="3" name="ZoneTexte 2"/>
          <p:cNvSpPr txBox="1"/>
          <p:nvPr/>
        </p:nvSpPr>
        <p:spPr>
          <a:xfrm>
            <a:off x="784458" y="2473692"/>
            <a:ext cx="3181149" cy="307777"/>
          </a:xfrm>
          <a:prstGeom prst="rect">
            <a:avLst/>
          </a:prstGeom>
          <a:solidFill>
            <a:srgbClr val="00B8FF"/>
          </a:solidFill>
        </p:spPr>
        <p:txBody>
          <a:bodyPr wrap="square" rtlCol="0">
            <a:spAutoFit/>
          </a:bodyPr>
          <a:lstStyle/>
          <a:p>
            <a:r>
              <a:rPr lang="fr-FR" sz="1400" dirty="0" smtClean="0">
                <a:latin typeface="+mj-lt"/>
              </a:rPr>
              <a:t>Température de transition vitreuse</a:t>
            </a:r>
            <a:endParaRPr lang="fr-FR" sz="1400" dirty="0">
              <a:latin typeface="+mj-lt"/>
            </a:endParaRPr>
          </a:p>
        </p:txBody>
      </p:sp>
      <p:sp>
        <p:nvSpPr>
          <p:cNvPr id="6" name="ZoneTexte 5"/>
          <p:cNvSpPr txBox="1"/>
          <p:nvPr/>
        </p:nvSpPr>
        <p:spPr>
          <a:xfrm>
            <a:off x="784458" y="2781469"/>
            <a:ext cx="3181149" cy="307777"/>
          </a:xfrm>
          <a:prstGeom prst="rect">
            <a:avLst/>
          </a:prstGeom>
          <a:solidFill>
            <a:srgbClr val="00B8FF"/>
          </a:solidFill>
        </p:spPr>
        <p:txBody>
          <a:bodyPr wrap="square" rtlCol="0">
            <a:spAutoFit/>
          </a:bodyPr>
          <a:lstStyle/>
          <a:p>
            <a:r>
              <a:rPr lang="fr-FR" sz="1400" dirty="0" smtClean="0">
                <a:latin typeface="+mj-lt"/>
              </a:rPr>
              <a:t>Température d’affaissement</a:t>
            </a:r>
            <a:endParaRPr lang="fr-FR" sz="1400" dirty="0">
              <a:latin typeface="+mj-lt"/>
            </a:endParaRPr>
          </a:p>
        </p:txBody>
      </p:sp>
      <p:sp>
        <p:nvSpPr>
          <p:cNvPr id="7" name="ZoneTexte 6"/>
          <p:cNvSpPr txBox="1"/>
          <p:nvPr/>
        </p:nvSpPr>
        <p:spPr>
          <a:xfrm>
            <a:off x="784458" y="3089246"/>
            <a:ext cx="3181149" cy="307777"/>
          </a:xfrm>
          <a:prstGeom prst="rect">
            <a:avLst/>
          </a:prstGeom>
          <a:solidFill>
            <a:srgbClr val="00B8FF"/>
          </a:solidFill>
        </p:spPr>
        <p:txBody>
          <a:bodyPr wrap="square" rtlCol="0">
            <a:spAutoFit/>
          </a:bodyPr>
          <a:lstStyle/>
          <a:p>
            <a:r>
              <a:rPr lang="fr-FR" sz="1400" dirty="0" smtClean="0">
                <a:latin typeface="+mj-lt"/>
              </a:rPr>
              <a:t>Température de fusion</a:t>
            </a:r>
            <a:endParaRPr lang="fr-FR" sz="1400" dirty="0">
              <a:latin typeface="+mj-lt"/>
            </a:endParaRPr>
          </a:p>
        </p:txBody>
      </p:sp>
      <p:sp>
        <p:nvSpPr>
          <p:cNvPr id="8" name="ZoneTexte 7"/>
          <p:cNvSpPr txBox="1"/>
          <p:nvPr/>
        </p:nvSpPr>
        <p:spPr>
          <a:xfrm>
            <a:off x="784458" y="3417963"/>
            <a:ext cx="3181149" cy="307777"/>
          </a:xfrm>
          <a:prstGeom prst="rect">
            <a:avLst/>
          </a:prstGeom>
          <a:solidFill>
            <a:srgbClr val="00B8FF"/>
          </a:solidFill>
        </p:spPr>
        <p:txBody>
          <a:bodyPr wrap="square" rtlCol="0">
            <a:spAutoFit/>
          </a:bodyPr>
          <a:lstStyle/>
          <a:p>
            <a:r>
              <a:rPr lang="fr-FR" sz="1400" dirty="0" smtClean="0">
                <a:latin typeface="+mj-lt"/>
              </a:rPr>
              <a:t>Température d’impression</a:t>
            </a:r>
            <a:endParaRPr lang="fr-FR" sz="1400" dirty="0">
              <a:latin typeface="+mj-lt"/>
            </a:endParaRPr>
          </a:p>
        </p:txBody>
      </p:sp>
      <p:sp>
        <p:nvSpPr>
          <p:cNvPr id="9" name="ZoneTexte 8"/>
          <p:cNvSpPr txBox="1"/>
          <p:nvPr/>
        </p:nvSpPr>
        <p:spPr>
          <a:xfrm>
            <a:off x="784458" y="3755379"/>
            <a:ext cx="3181149" cy="523220"/>
          </a:xfrm>
          <a:prstGeom prst="rect">
            <a:avLst/>
          </a:prstGeom>
          <a:solidFill>
            <a:srgbClr val="00B8FF"/>
          </a:solidFill>
        </p:spPr>
        <p:txBody>
          <a:bodyPr wrap="square" rtlCol="0">
            <a:spAutoFit/>
          </a:bodyPr>
          <a:lstStyle/>
          <a:p>
            <a:r>
              <a:rPr lang="fr-FR" sz="1400" dirty="0" smtClean="0">
                <a:latin typeface="+mj-lt"/>
              </a:rPr>
              <a:t>Température recommandée du plateau</a:t>
            </a:r>
            <a:endParaRPr lang="fr-FR" sz="1400" dirty="0">
              <a:latin typeface="+mj-lt"/>
            </a:endParaRPr>
          </a:p>
        </p:txBody>
      </p:sp>
      <p:sp>
        <p:nvSpPr>
          <p:cNvPr id="10" name="ZoneTexte 9"/>
          <p:cNvSpPr txBox="1"/>
          <p:nvPr/>
        </p:nvSpPr>
        <p:spPr>
          <a:xfrm>
            <a:off x="784458" y="2165915"/>
            <a:ext cx="3181149" cy="307777"/>
          </a:xfrm>
          <a:prstGeom prst="rect">
            <a:avLst/>
          </a:prstGeom>
          <a:solidFill>
            <a:srgbClr val="00B8FF"/>
          </a:solidFill>
        </p:spPr>
        <p:txBody>
          <a:bodyPr wrap="square" rtlCol="0">
            <a:spAutoFit/>
          </a:bodyPr>
          <a:lstStyle/>
          <a:p>
            <a:r>
              <a:rPr lang="fr-FR" sz="1400" dirty="0" smtClean="0">
                <a:latin typeface="+mj-lt"/>
              </a:rPr>
              <a:t>Indice de débit</a:t>
            </a:r>
            <a:endParaRPr lang="fr-FR" sz="1400" dirty="0">
              <a:latin typeface="+mj-lt"/>
            </a:endParaRPr>
          </a:p>
        </p:txBody>
      </p:sp>
      <p:sp>
        <p:nvSpPr>
          <p:cNvPr id="11" name="ZoneTexte 10"/>
          <p:cNvSpPr txBox="1"/>
          <p:nvPr/>
        </p:nvSpPr>
        <p:spPr>
          <a:xfrm>
            <a:off x="1732547" y="1083826"/>
            <a:ext cx="5351647" cy="400110"/>
          </a:xfrm>
          <a:prstGeom prst="rect">
            <a:avLst/>
          </a:prstGeom>
          <a:solidFill>
            <a:srgbClr val="00B8FF"/>
          </a:solidFill>
        </p:spPr>
        <p:txBody>
          <a:bodyPr wrap="square" rtlCol="0">
            <a:spAutoFit/>
          </a:bodyPr>
          <a:lstStyle/>
          <a:p>
            <a:r>
              <a:rPr lang="fr-FR" sz="2000" b="1" dirty="0" smtClean="0">
                <a:solidFill>
                  <a:schemeClr val="bg1"/>
                </a:solidFill>
                <a:latin typeface="+mj-lt"/>
              </a:rPr>
              <a:t>Propriétés thermiques de l’ABS et du PLA</a:t>
            </a:r>
            <a:endParaRPr lang="fr-FR" sz="2000" b="1" dirty="0">
              <a:solidFill>
                <a:schemeClr val="bg1"/>
              </a:solidFill>
              <a:latin typeface="+mj-lt"/>
            </a:endParaRPr>
          </a:p>
        </p:txBody>
      </p:sp>
    </p:spTree>
    <p:extLst>
      <p:ext uri="{BB962C8B-B14F-4D97-AF65-F5344CB8AC3E}">
        <p14:creationId xmlns:p14="http://schemas.microsoft.com/office/powerpoint/2010/main" val="2494121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smtClean="0"/>
              <a:t>Concevoir en FDM</a:t>
            </a:r>
            <a:endParaRPr lang="fr-FR" dirty="0"/>
          </a:p>
        </p:txBody>
      </p:sp>
      <p:sp>
        <p:nvSpPr>
          <p:cNvPr id="3" name="Sous-titre 2"/>
          <p:cNvSpPr>
            <a:spLocks noGrp="1"/>
          </p:cNvSpPr>
          <p:nvPr>
            <p:ph type="subTitle" idx="1"/>
          </p:nvPr>
        </p:nvSpPr>
        <p:spPr/>
        <p:txBody>
          <a:bodyPr>
            <a:normAutofit fontScale="92500" lnSpcReduction="10000"/>
          </a:bodyPr>
          <a:lstStyle/>
          <a:p>
            <a:r>
              <a:rPr lang="fr-FR" dirty="0" smtClean="0"/>
              <a:t>Quelques principes</a:t>
            </a:r>
            <a:endParaRPr lang="fr-FR" dirty="0"/>
          </a:p>
        </p:txBody>
      </p:sp>
    </p:spTree>
    <p:extLst>
      <p:ext uri="{BB962C8B-B14F-4D97-AF65-F5344CB8AC3E}">
        <p14:creationId xmlns:p14="http://schemas.microsoft.com/office/powerpoint/2010/main" val="2659291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917" y="3927415"/>
            <a:ext cx="1587692" cy="2307692"/>
          </a:xfrm>
          <a:prstGeom prst="rect">
            <a:avLst/>
          </a:prstGeom>
        </p:spPr>
      </p:pic>
      <p:sp>
        <p:nvSpPr>
          <p:cNvPr id="4" name="Titre 3"/>
          <p:cNvSpPr>
            <a:spLocks noGrp="1"/>
          </p:cNvSpPr>
          <p:nvPr>
            <p:ph type="title"/>
          </p:nvPr>
        </p:nvSpPr>
        <p:spPr/>
        <p:txBody>
          <a:bodyPr/>
          <a:lstStyle/>
          <a:p>
            <a:r>
              <a:rPr lang="fr-FR" dirty="0" smtClean="0"/>
              <a:t>Généralités</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05931"/>
            <a:ext cx="2141621" cy="1836440"/>
          </a:xfrm>
          <a:prstGeom prst="rect">
            <a:avLst/>
          </a:prstGeom>
        </p:spPr>
      </p:pic>
      <p:sp>
        <p:nvSpPr>
          <p:cNvPr id="10" name="Rectangle à coins arrondis 9"/>
          <p:cNvSpPr/>
          <p:nvPr/>
        </p:nvSpPr>
        <p:spPr>
          <a:xfrm>
            <a:off x="457200" y="862006"/>
            <a:ext cx="4298424" cy="40862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b="1" i="1" dirty="0" smtClean="0"/>
              <a:t>Réfléchir à l’orientation de la pièce</a:t>
            </a:r>
            <a:endParaRPr lang="fr-FR" i="1" dirty="0"/>
          </a:p>
        </p:txBody>
      </p:sp>
      <p:sp>
        <p:nvSpPr>
          <p:cNvPr id="11" name="Rectangle à coins arrondis 10"/>
          <p:cNvSpPr/>
          <p:nvPr/>
        </p:nvSpPr>
        <p:spPr>
          <a:xfrm rot="487825">
            <a:off x="5159576" y="571004"/>
            <a:ext cx="3450657" cy="1328023"/>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b="1" i="1" dirty="0" smtClean="0"/>
              <a:t>Les perçages de qualité seront réalisés d’un diamètre inférieur et terminé à l’aide d’une perceuse.</a:t>
            </a:r>
            <a:endParaRPr lang="fr-FR" i="1"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452261"/>
            <a:ext cx="3036771" cy="1488018"/>
          </a:xfrm>
          <a:prstGeom prst="rect">
            <a:avLst/>
          </a:prstGeom>
        </p:spPr>
      </p:pic>
      <p:sp>
        <p:nvSpPr>
          <p:cNvPr id="12" name="Rectangle à coins arrondis 11"/>
          <p:cNvSpPr/>
          <p:nvPr/>
        </p:nvSpPr>
        <p:spPr>
          <a:xfrm>
            <a:off x="457200" y="5081261"/>
            <a:ext cx="3036771" cy="1328023"/>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Les congés et chanfreins permettent de limiter les vibrations de la tête d’impression</a:t>
            </a:r>
            <a:endParaRPr lang="fr-FR" i="1"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079" y="2700389"/>
            <a:ext cx="2080218" cy="2159267"/>
          </a:xfrm>
          <a:prstGeom prst="rect">
            <a:avLst/>
          </a:prstGeom>
        </p:spPr>
      </p:pic>
      <p:sp>
        <p:nvSpPr>
          <p:cNvPr id="13" name="Rectangle à coins arrondis 12"/>
          <p:cNvSpPr/>
          <p:nvPr/>
        </p:nvSpPr>
        <p:spPr>
          <a:xfrm rot="20861695">
            <a:off x="3491531" y="2311860"/>
            <a:ext cx="3460002" cy="132802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b="1" i="1" dirty="0" smtClean="0"/>
              <a:t>Renforcer les pièces dont le rapport hauteur/épaisseur est supérieur à 10, ou les réorienter…</a:t>
            </a:r>
            <a:endParaRPr lang="fr-FR" i="1" dirty="0"/>
          </a:p>
        </p:txBody>
      </p:sp>
      <p:sp>
        <p:nvSpPr>
          <p:cNvPr id="15" name="Flèche courbée vers le bas 14"/>
          <p:cNvSpPr/>
          <p:nvPr/>
        </p:nvSpPr>
        <p:spPr>
          <a:xfrm rot="8592487" flipV="1">
            <a:off x="5442285" y="4314420"/>
            <a:ext cx="1040109" cy="445743"/>
          </a:xfrm>
          <a:prstGeom prst="curvedDownArrow">
            <a:avLst>
              <a:gd name="adj1" fmla="val 25000"/>
              <a:gd name="adj2" fmla="val 71478"/>
              <a:gd name="adj3" fmla="val 25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solidFill>
                <a:schemeClr val="tx1"/>
              </a:solidFill>
            </a:endParaRP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4904" y="5109038"/>
            <a:ext cx="1738745" cy="1091932"/>
          </a:xfrm>
          <a:prstGeom prst="rect">
            <a:avLst/>
          </a:prstGeom>
        </p:spPr>
      </p:pic>
      <p:sp>
        <p:nvSpPr>
          <p:cNvPr id="17" name="Flèche courbée vers le bas 16"/>
          <p:cNvSpPr/>
          <p:nvPr/>
        </p:nvSpPr>
        <p:spPr>
          <a:xfrm rot="6463544" flipV="1">
            <a:off x="6364849" y="5020361"/>
            <a:ext cx="1040109" cy="445743"/>
          </a:xfrm>
          <a:prstGeom prst="curvedDownArrow">
            <a:avLst>
              <a:gd name="adj1" fmla="val 25000"/>
              <a:gd name="adj2" fmla="val 71478"/>
              <a:gd name="adj3" fmla="val 25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79079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Epaisseur</a:t>
            </a:r>
            <a:endParaRPr lang="fr-FR" dirty="0"/>
          </a:p>
        </p:txBody>
      </p:sp>
      <p:sp>
        <p:nvSpPr>
          <p:cNvPr id="10" name="Rectangle à coins arrondis 9"/>
          <p:cNvSpPr/>
          <p:nvPr/>
        </p:nvSpPr>
        <p:spPr>
          <a:xfrm>
            <a:off x="4388376" y="969561"/>
            <a:ext cx="4298424" cy="715089"/>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Tendre vers une épaisseur minimale de 2mm</a:t>
            </a:r>
            <a:endParaRPr lang="fr-FR" i="1"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42" y="969561"/>
            <a:ext cx="2295386" cy="198844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951" y="3064976"/>
            <a:ext cx="5946516" cy="3032723"/>
          </a:xfrm>
          <a:prstGeom prst="rect">
            <a:avLst/>
          </a:prstGeom>
        </p:spPr>
      </p:pic>
      <p:sp>
        <p:nvSpPr>
          <p:cNvPr id="6" name="Flèche vers le bas 5"/>
          <p:cNvSpPr/>
          <p:nvPr/>
        </p:nvSpPr>
        <p:spPr>
          <a:xfrm rot="18043298">
            <a:off x="3122903" y="2390908"/>
            <a:ext cx="1102424" cy="1266115"/>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952402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Support</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18</a:t>
            </a:fld>
            <a:endParaRPr lang="fr-FR">
              <a:solidFill>
                <a:prstClr val="black">
                  <a:tint val="75000"/>
                </a:prstClr>
              </a:solidFill>
            </a:endParaRPr>
          </a:p>
        </p:txBody>
      </p:sp>
      <p:sp>
        <p:nvSpPr>
          <p:cNvPr id="4" name="Rectangle à coins arrondis 3"/>
          <p:cNvSpPr/>
          <p:nvPr/>
        </p:nvSpPr>
        <p:spPr>
          <a:xfrm>
            <a:off x="457200" y="969561"/>
            <a:ext cx="4298424" cy="1021556"/>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Essayer de diminuer la quantité de support tout en conservant les fonctionnalités de la pièces</a:t>
            </a:r>
            <a:endParaRPr lang="fr-FR" i="1"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151" y="969561"/>
            <a:ext cx="2345880" cy="165677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489" y="2500046"/>
            <a:ext cx="2234856" cy="175595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859" y="3423734"/>
            <a:ext cx="2532172" cy="1833055"/>
          </a:xfrm>
          <a:prstGeom prst="rect">
            <a:avLst/>
          </a:prstGeom>
        </p:spPr>
      </p:pic>
      <p:sp>
        <p:nvSpPr>
          <p:cNvPr id="8" name="Flèche vers le bas 7"/>
          <p:cNvSpPr/>
          <p:nvPr/>
        </p:nvSpPr>
        <p:spPr>
          <a:xfrm rot="3939152">
            <a:off x="3925645" y="2121237"/>
            <a:ext cx="1102424" cy="1266115"/>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9" name="Flèche vers le bas 8"/>
          <p:cNvSpPr/>
          <p:nvPr/>
        </p:nvSpPr>
        <p:spPr>
          <a:xfrm rot="21289123">
            <a:off x="6526161" y="2543064"/>
            <a:ext cx="1102424" cy="1266115"/>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08851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Support</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19</a:t>
            </a:fld>
            <a:endParaRPr lang="fr-FR">
              <a:solidFill>
                <a:prstClr val="black">
                  <a:tint val="75000"/>
                </a:prstClr>
              </a:solidFill>
            </a:endParaRPr>
          </a:p>
        </p:txBody>
      </p:sp>
      <p:sp>
        <p:nvSpPr>
          <p:cNvPr id="4" name="Rectangle à coins arrondis 3"/>
          <p:cNvSpPr/>
          <p:nvPr/>
        </p:nvSpPr>
        <p:spPr>
          <a:xfrm>
            <a:off x="457200" y="969561"/>
            <a:ext cx="4298424" cy="715089"/>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Attention aux pentes faibles qui génèrent un fort effet d’escalier</a:t>
            </a:r>
            <a:endParaRPr lang="fr-FR" i="1"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034" y="776049"/>
            <a:ext cx="2671009" cy="2457328"/>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13414"/>
            <a:ext cx="3509840" cy="1846176"/>
          </a:xfrm>
          <a:prstGeom prst="rect">
            <a:avLst/>
          </a:prstGeom>
        </p:spPr>
      </p:pic>
      <p:sp>
        <p:nvSpPr>
          <p:cNvPr id="10" name="Rectangle à coins arrondis 9"/>
          <p:cNvSpPr/>
          <p:nvPr/>
        </p:nvSpPr>
        <p:spPr>
          <a:xfrm>
            <a:off x="4388376" y="3328959"/>
            <a:ext cx="4298424" cy="1021556"/>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Des chanfreins bien placés limitent la quantité de support et facilitent son détachement de la pièce</a:t>
            </a:r>
            <a:endParaRPr lang="fr-FR" i="1" dirty="0"/>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44" y="4395194"/>
            <a:ext cx="2971782" cy="1687972"/>
          </a:xfrm>
          <a:prstGeom prst="rect">
            <a:avLst/>
          </a:prstGeom>
        </p:spPr>
      </p:pic>
      <p:cxnSp>
        <p:nvCxnSpPr>
          <p:cNvPr id="14" name="Connecteur droit avec flèche 13"/>
          <p:cNvCxnSpPr/>
          <p:nvPr/>
        </p:nvCxnSpPr>
        <p:spPr>
          <a:xfrm flipH="1" flipV="1">
            <a:off x="2820203" y="3311091"/>
            <a:ext cx="1568173" cy="22911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Connecteur droit avec flèche 15"/>
          <p:cNvCxnSpPr/>
          <p:nvPr/>
        </p:nvCxnSpPr>
        <p:spPr>
          <a:xfrm flipH="1">
            <a:off x="2897205" y="4059590"/>
            <a:ext cx="1491171" cy="11091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Connecteur droit avec flèche 17"/>
          <p:cNvCxnSpPr/>
          <p:nvPr/>
        </p:nvCxnSpPr>
        <p:spPr>
          <a:xfrm>
            <a:off x="4600876" y="1607419"/>
            <a:ext cx="2194560" cy="88552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236" y="4416263"/>
            <a:ext cx="2937839" cy="1874342"/>
          </a:xfrm>
          <a:prstGeom prst="rect">
            <a:avLst/>
          </a:prstGeom>
        </p:spPr>
      </p:pic>
      <p:sp>
        <p:nvSpPr>
          <p:cNvPr id="25" name="ZoneTexte 24"/>
          <p:cNvSpPr txBox="1"/>
          <p:nvPr/>
        </p:nvSpPr>
        <p:spPr>
          <a:xfrm>
            <a:off x="6901314" y="5239180"/>
            <a:ext cx="2242686" cy="738664"/>
          </a:xfrm>
          <a:prstGeom prst="rect">
            <a:avLst/>
          </a:prstGeom>
          <a:noFill/>
        </p:spPr>
        <p:txBody>
          <a:bodyPr wrap="square" rtlCol="0">
            <a:spAutoFit/>
          </a:bodyPr>
          <a:lstStyle/>
          <a:p>
            <a:pPr>
              <a:tabLst>
                <a:tab pos="1077913" algn="ctr"/>
                <a:tab pos="2060575" algn="ctr"/>
              </a:tabLst>
            </a:pPr>
            <a:r>
              <a:rPr lang="fr-FR" sz="1400" i="1" dirty="0" smtClean="0">
                <a:latin typeface="Calibri Light" panose="020F0302020204030204" pitchFamily="34" charset="0"/>
              </a:rPr>
              <a:t>Un chanfrein à 45° à la base de la pièce facilitera son détachement du plateau</a:t>
            </a:r>
            <a:endParaRPr lang="fr-FR" sz="1400" i="1" dirty="0">
              <a:latin typeface="Calibri Light" panose="020F0302020204030204" pitchFamily="34" charset="0"/>
            </a:endParaRPr>
          </a:p>
        </p:txBody>
      </p:sp>
    </p:spTree>
    <p:extLst>
      <p:ext uri="{BB962C8B-B14F-4D97-AF65-F5344CB8AC3E}">
        <p14:creationId xmlns:p14="http://schemas.microsoft.com/office/powerpoint/2010/main" val="4036918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Préambule</a:t>
            </a:r>
            <a:endParaRPr lang="fr-FR" dirty="0"/>
          </a:p>
        </p:txBody>
      </p:sp>
      <p:sp>
        <p:nvSpPr>
          <p:cNvPr id="5" name="ZoneTexte 4"/>
          <p:cNvSpPr txBox="1"/>
          <p:nvPr/>
        </p:nvSpPr>
        <p:spPr>
          <a:xfrm>
            <a:off x="3359217" y="981776"/>
            <a:ext cx="5327583" cy="1634490"/>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dirty="0" smtClean="0">
                <a:latin typeface="Calibri Light" panose="020F0302020204030204" pitchFamily="34" charset="0"/>
              </a:rPr>
              <a:t>L’impression 3D est un technologie qui se démocratise ces dernières années : </a:t>
            </a:r>
            <a:r>
              <a:rPr lang="fr-FR" dirty="0" err="1" smtClean="0">
                <a:latin typeface="Calibri Light" panose="020F0302020204030204" pitchFamily="34" charset="0"/>
              </a:rPr>
              <a:t>FabLAB</a:t>
            </a:r>
            <a:r>
              <a:rPr lang="fr-FR" dirty="0" smtClean="0">
                <a:latin typeface="Calibri Light" panose="020F0302020204030204" pitchFamily="34" charset="0"/>
              </a:rPr>
              <a:t>, kit grand public à moins de 500 euros, site de production en ligne… La plus courante des technologie est le dépôt de fil fondu. On parle couramment d’imprimante 3D.</a:t>
            </a:r>
            <a:endParaRPr lang="fr-FR" dirty="0">
              <a:latin typeface="Calibri Light" panose="020F0302020204030204" pitchFamily="34" charset="0"/>
            </a:endParaRPr>
          </a:p>
        </p:txBody>
      </p:sp>
      <p:sp>
        <p:nvSpPr>
          <p:cNvPr id="7" name="ZoneTexte 6"/>
          <p:cNvSpPr txBox="1"/>
          <p:nvPr/>
        </p:nvSpPr>
        <p:spPr>
          <a:xfrm>
            <a:off x="457200" y="4503073"/>
            <a:ext cx="6020602" cy="1940957"/>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dirty="0" smtClean="0">
                <a:latin typeface="Calibri Light" panose="020F0302020204030204" pitchFamily="34" charset="0"/>
              </a:rPr>
              <a:t>Industriellement, plusieurs technologies sont disponibles dont celle de dépôt de fil fondu qu’on appellera plutôt </a:t>
            </a:r>
            <a:r>
              <a:rPr lang="fr-FR" dirty="0">
                <a:latin typeface="Calibri Light" panose="020F0302020204030204" pitchFamily="34" charset="0"/>
              </a:rPr>
              <a:t>FDM : </a:t>
            </a:r>
            <a:r>
              <a:rPr lang="fr-FR" dirty="0" err="1">
                <a:latin typeface="Calibri Light" panose="020F0302020204030204" pitchFamily="34" charset="0"/>
              </a:rPr>
              <a:t>Fused</a:t>
            </a:r>
            <a:r>
              <a:rPr lang="fr-FR" dirty="0">
                <a:latin typeface="Calibri Light" panose="020F0302020204030204" pitchFamily="34" charset="0"/>
              </a:rPr>
              <a:t> </a:t>
            </a:r>
            <a:r>
              <a:rPr lang="fr-FR" dirty="0" err="1">
                <a:latin typeface="Calibri Light" panose="020F0302020204030204" pitchFamily="34" charset="0"/>
              </a:rPr>
              <a:t>Deposition</a:t>
            </a:r>
            <a:r>
              <a:rPr lang="fr-FR" dirty="0">
                <a:latin typeface="Calibri Light" panose="020F0302020204030204" pitchFamily="34" charset="0"/>
              </a:rPr>
              <a:t> </a:t>
            </a:r>
            <a:r>
              <a:rPr lang="fr-FR" dirty="0" err="1" smtClean="0">
                <a:latin typeface="Calibri Light" panose="020F0302020204030204" pitchFamily="34" charset="0"/>
              </a:rPr>
              <a:t>Modeling</a:t>
            </a:r>
            <a:r>
              <a:rPr lang="fr-FR" dirty="0" smtClean="0">
                <a:latin typeface="Calibri Light" panose="020F0302020204030204" pitchFamily="34" charset="0"/>
              </a:rPr>
              <a:t>. Les standards de qualité, de facilité d’utilisation, de fiabilité et de personnalisation des réglages permettent alors d’envisager la FDM comme un vrai </a:t>
            </a:r>
            <a:r>
              <a:rPr lang="fr-FR" b="1" i="1" u="sng" dirty="0" smtClean="0">
                <a:latin typeface="Calibri Light" panose="020F0302020204030204" pitchFamily="34" charset="0"/>
              </a:rPr>
              <a:t>moyen de production</a:t>
            </a:r>
            <a:r>
              <a:rPr lang="fr-FR" dirty="0" smtClean="0">
                <a:latin typeface="Calibri Light" panose="020F0302020204030204" pitchFamily="34" charset="0"/>
              </a:rPr>
              <a:t>.</a:t>
            </a:r>
            <a:endParaRPr lang="fr-FR" dirty="0">
              <a:latin typeface="Calibri Light" panose="020F0302020204030204" pitchFamily="34" charset="0"/>
            </a:endParaRPr>
          </a:p>
        </p:txBody>
      </p:sp>
      <p:pic>
        <p:nvPicPr>
          <p:cNvPr id="8" name="Image 7"/>
          <p:cNvPicPr>
            <a:picLocks noChangeAspect="1"/>
          </p:cNvPicPr>
          <p:nvPr/>
        </p:nvPicPr>
        <p:blipFill>
          <a:blip r:embed="rId2"/>
          <a:stretch>
            <a:fillRect/>
          </a:stretch>
        </p:blipFill>
        <p:spPr>
          <a:xfrm>
            <a:off x="6560734" y="2716357"/>
            <a:ext cx="1982804" cy="3727673"/>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04727"/>
            <a:ext cx="2625028" cy="1386301"/>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92503">
            <a:off x="702643" y="2969174"/>
            <a:ext cx="3445844" cy="409194"/>
          </a:xfrm>
          <a:prstGeom prst="rect">
            <a:avLst/>
          </a:prstGeom>
        </p:spPr>
      </p:pic>
      <p:pic>
        <p:nvPicPr>
          <p:cNvPr id="12" name="Image 11"/>
          <p:cNvPicPr>
            <a:picLocks noChangeAspect="1"/>
          </p:cNvPicPr>
          <p:nvPr/>
        </p:nvPicPr>
        <p:blipFill>
          <a:blip r:embed="rId5"/>
          <a:stretch>
            <a:fillRect/>
          </a:stretch>
        </p:blipFill>
        <p:spPr>
          <a:xfrm rot="374089">
            <a:off x="4307018" y="2914955"/>
            <a:ext cx="1792791" cy="1484196"/>
          </a:xfrm>
          <a:prstGeom prst="rect">
            <a:avLst/>
          </a:prstGeom>
        </p:spPr>
      </p:pic>
    </p:spTree>
    <p:extLst>
      <p:ext uri="{BB962C8B-B14F-4D97-AF65-F5344CB8AC3E}">
        <p14:creationId xmlns:p14="http://schemas.microsoft.com/office/powerpoint/2010/main" val="3269564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23" y="4108925"/>
            <a:ext cx="2942596" cy="1974241"/>
          </a:xfrm>
          <a:prstGeom prst="rect">
            <a:avLst/>
          </a:prstGeom>
        </p:spPr>
      </p:pic>
      <p:sp>
        <p:nvSpPr>
          <p:cNvPr id="2" name="Titre 1"/>
          <p:cNvSpPr>
            <a:spLocks noGrp="1"/>
          </p:cNvSpPr>
          <p:nvPr>
            <p:ph type="title"/>
          </p:nvPr>
        </p:nvSpPr>
        <p:spPr/>
        <p:txBody>
          <a:bodyPr/>
          <a:lstStyle/>
          <a:p>
            <a:r>
              <a:rPr lang="fr-FR" dirty="0" smtClean="0"/>
              <a:t>Support</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20</a:t>
            </a:fld>
            <a:endParaRPr lang="fr-FR">
              <a:solidFill>
                <a:prstClr val="black">
                  <a:tint val="75000"/>
                </a:prstClr>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6" y="1688938"/>
            <a:ext cx="1834342" cy="171205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427" y="1590038"/>
            <a:ext cx="2649707" cy="1810952"/>
          </a:xfrm>
          <a:prstGeom prst="rect">
            <a:avLst/>
          </a:prstGeom>
        </p:spPr>
      </p:pic>
      <p:sp>
        <p:nvSpPr>
          <p:cNvPr id="7" name="Rectangle à coins arrondis 6"/>
          <p:cNvSpPr/>
          <p:nvPr/>
        </p:nvSpPr>
        <p:spPr>
          <a:xfrm>
            <a:off x="457199" y="874949"/>
            <a:ext cx="8060603" cy="715089"/>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Un congé sur la surface de base sera mal imprimé : pente faible, difficulté d’installer le support. Préférer une solution chanfrein + congé</a:t>
            </a:r>
            <a:endParaRPr lang="fr-FR" i="1"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6466" y="2954769"/>
            <a:ext cx="1767692" cy="131538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426" y="3858668"/>
            <a:ext cx="2803376" cy="2100936"/>
          </a:xfrm>
          <a:prstGeom prst="rect">
            <a:avLst/>
          </a:prstGeom>
        </p:spPr>
      </p:pic>
      <p:cxnSp>
        <p:nvCxnSpPr>
          <p:cNvPr id="13" name="Connecteur droit avec flèche 12"/>
          <p:cNvCxnSpPr/>
          <p:nvPr/>
        </p:nvCxnSpPr>
        <p:spPr>
          <a:xfrm>
            <a:off x="2598821" y="2338939"/>
            <a:ext cx="1058779" cy="94327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Connecteur droit avec flèche 14"/>
          <p:cNvCxnSpPr/>
          <p:nvPr/>
        </p:nvCxnSpPr>
        <p:spPr>
          <a:xfrm flipH="1">
            <a:off x="4610501" y="2666198"/>
            <a:ext cx="1103925" cy="60639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Connecteur droit avec flèche 16"/>
          <p:cNvCxnSpPr/>
          <p:nvPr/>
        </p:nvCxnSpPr>
        <p:spPr>
          <a:xfrm flipH="1">
            <a:off x="3378467" y="4270154"/>
            <a:ext cx="279133" cy="83123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1" name="Connecteur droit avec flèche 20"/>
          <p:cNvCxnSpPr/>
          <p:nvPr/>
        </p:nvCxnSpPr>
        <p:spPr>
          <a:xfrm flipV="1">
            <a:off x="3378467" y="5467149"/>
            <a:ext cx="2641333" cy="22138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75894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778" y="4022947"/>
            <a:ext cx="2946259" cy="2133712"/>
          </a:xfrm>
          <a:prstGeom prst="rect">
            <a:avLst/>
          </a:prstGeom>
        </p:spPr>
      </p:pic>
      <p:sp>
        <p:nvSpPr>
          <p:cNvPr id="2" name="Titre 1"/>
          <p:cNvSpPr>
            <a:spLocks noGrp="1"/>
          </p:cNvSpPr>
          <p:nvPr>
            <p:ph type="title"/>
          </p:nvPr>
        </p:nvSpPr>
        <p:spPr/>
        <p:txBody>
          <a:bodyPr/>
          <a:lstStyle/>
          <a:p>
            <a:r>
              <a:rPr lang="fr-FR" dirty="0" smtClean="0"/>
              <a:t>Profitez-en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21</a:t>
            </a:fld>
            <a:endParaRPr lang="fr-FR">
              <a:solidFill>
                <a:prstClr val="black">
                  <a:tint val="75000"/>
                </a:prstClr>
              </a:solidFill>
            </a:endParaRPr>
          </a:p>
        </p:txBody>
      </p:sp>
      <p:sp>
        <p:nvSpPr>
          <p:cNvPr id="4" name="Rectangle à coins arrondis 3"/>
          <p:cNvSpPr/>
          <p:nvPr/>
        </p:nvSpPr>
        <p:spPr>
          <a:xfrm>
            <a:off x="457199" y="874949"/>
            <a:ext cx="8060603" cy="715089"/>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i="1" dirty="0" smtClean="0"/>
              <a:t>Les technologies de fabrication additive permettent des formes internes complexes : profitez-en pour optimiser votre pièce…</a:t>
            </a:r>
            <a:endParaRPr lang="fr-FR" i="1"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688938"/>
            <a:ext cx="2406063" cy="213872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697" y="1864108"/>
            <a:ext cx="2409657" cy="2141918"/>
          </a:xfrm>
          <a:prstGeom prst="rect">
            <a:avLst/>
          </a:prstGeom>
        </p:spPr>
      </p:pic>
      <p:sp>
        <p:nvSpPr>
          <p:cNvPr id="7" name="Flèche droite 6"/>
          <p:cNvSpPr/>
          <p:nvPr/>
        </p:nvSpPr>
        <p:spPr>
          <a:xfrm>
            <a:off x="2681554" y="2935067"/>
            <a:ext cx="664143" cy="51976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8" name="ZoneTexte 7"/>
          <p:cNvSpPr txBox="1"/>
          <p:nvPr/>
        </p:nvSpPr>
        <p:spPr>
          <a:xfrm>
            <a:off x="620576" y="3636694"/>
            <a:ext cx="2242686" cy="523220"/>
          </a:xfrm>
          <a:prstGeom prst="rect">
            <a:avLst/>
          </a:prstGeom>
          <a:noFill/>
        </p:spPr>
        <p:txBody>
          <a:bodyPr wrap="square" rtlCol="0">
            <a:spAutoFit/>
          </a:bodyPr>
          <a:lstStyle/>
          <a:p>
            <a:pPr>
              <a:tabLst>
                <a:tab pos="1077913" algn="ctr"/>
                <a:tab pos="2060575" algn="ctr"/>
              </a:tabLst>
            </a:pPr>
            <a:r>
              <a:rPr lang="fr-FR" sz="1400" i="1" dirty="0" smtClean="0">
                <a:latin typeface="Calibri Light" panose="020F0302020204030204" pitchFamily="34" charset="0"/>
              </a:rPr>
              <a:t>Pièce de départ, support de ventouses</a:t>
            </a:r>
            <a:endParaRPr lang="fr-FR" sz="1400" i="1" dirty="0">
              <a:latin typeface="Calibri Light" panose="020F0302020204030204" pitchFamily="34" charset="0"/>
            </a:endParaRPr>
          </a:p>
        </p:txBody>
      </p:sp>
      <p:sp>
        <p:nvSpPr>
          <p:cNvPr id="9" name="ZoneTexte 8"/>
          <p:cNvSpPr txBox="1"/>
          <p:nvPr/>
        </p:nvSpPr>
        <p:spPr>
          <a:xfrm>
            <a:off x="3450657" y="3910510"/>
            <a:ext cx="2242686" cy="523220"/>
          </a:xfrm>
          <a:prstGeom prst="rect">
            <a:avLst/>
          </a:prstGeom>
          <a:noFill/>
        </p:spPr>
        <p:txBody>
          <a:bodyPr wrap="square" rtlCol="0">
            <a:spAutoFit/>
          </a:bodyPr>
          <a:lstStyle/>
          <a:p>
            <a:pPr>
              <a:tabLst>
                <a:tab pos="1077913" algn="ctr"/>
                <a:tab pos="2060575" algn="ctr"/>
              </a:tabLst>
            </a:pPr>
            <a:r>
              <a:rPr lang="fr-FR" sz="1400" i="1" dirty="0" smtClean="0">
                <a:latin typeface="Calibri Light" panose="020F0302020204030204" pitchFamily="34" charset="0"/>
              </a:rPr>
              <a:t>Intégration de canaux internes.</a:t>
            </a:r>
            <a:endParaRPr lang="fr-FR" sz="1400" i="1" dirty="0">
              <a:latin typeface="Calibri Light" panose="020F0302020204030204" pitchFamily="34" charset="0"/>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493" y="2119827"/>
            <a:ext cx="2506633" cy="1335004"/>
          </a:xfrm>
          <a:prstGeom prst="rect">
            <a:avLst/>
          </a:prstGeom>
        </p:spPr>
      </p:pic>
      <p:sp>
        <p:nvSpPr>
          <p:cNvPr id="11" name="Flèche droite 10"/>
          <p:cNvSpPr/>
          <p:nvPr/>
        </p:nvSpPr>
        <p:spPr>
          <a:xfrm>
            <a:off x="5687728" y="2935067"/>
            <a:ext cx="664143" cy="51976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12" name="ZoneTexte 11"/>
          <p:cNvSpPr txBox="1"/>
          <p:nvPr/>
        </p:nvSpPr>
        <p:spPr>
          <a:xfrm>
            <a:off x="6342749" y="3566051"/>
            <a:ext cx="2242686" cy="523220"/>
          </a:xfrm>
          <a:prstGeom prst="rect">
            <a:avLst/>
          </a:prstGeom>
          <a:noFill/>
        </p:spPr>
        <p:txBody>
          <a:bodyPr wrap="square" rtlCol="0">
            <a:spAutoFit/>
          </a:bodyPr>
          <a:lstStyle/>
          <a:p>
            <a:pPr>
              <a:tabLst>
                <a:tab pos="1077913" algn="ctr"/>
                <a:tab pos="2060575" algn="ctr"/>
              </a:tabLst>
            </a:pPr>
            <a:r>
              <a:rPr lang="fr-FR" sz="1400" i="1" dirty="0" smtClean="0">
                <a:latin typeface="Calibri Light" panose="020F0302020204030204" pitchFamily="34" charset="0"/>
              </a:rPr>
              <a:t>Optimisation qu’il n’y ait pas de support dans les canaux</a:t>
            </a:r>
            <a:endParaRPr lang="fr-FR" sz="1400" i="1" dirty="0">
              <a:latin typeface="Calibri Light" panose="020F0302020204030204" pitchFamily="34" charset="0"/>
            </a:endParaRP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1968" y="4305887"/>
            <a:ext cx="2620000" cy="1850772"/>
          </a:xfrm>
          <a:prstGeom prst="rect">
            <a:avLst/>
          </a:prstGeom>
        </p:spPr>
      </p:pic>
      <p:sp>
        <p:nvSpPr>
          <p:cNvPr id="16" name="Flèche droite 15"/>
          <p:cNvSpPr/>
          <p:nvPr/>
        </p:nvSpPr>
        <p:spPr>
          <a:xfrm rot="7013272">
            <a:off x="7860970" y="4176768"/>
            <a:ext cx="664143" cy="51976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17" name="ZoneTexte 16"/>
          <p:cNvSpPr txBox="1"/>
          <p:nvPr/>
        </p:nvSpPr>
        <p:spPr>
          <a:xfrm>
            <a:off x="3013625" y="5667040"/>
            <a:ext cx="2242686" cy="523220"/>
          </a:xfrm>
          <a:prstGeom prst="rect">
            <a:avLst/>
          </a:prstGeom>
          <a:noFill/>
        </p:spPr>
        <p:txBody>
          <a:bodyPr wrap="square" rtlCol="0">
            <a:spAutoFit/>
          </a:bodyPr>
          <a:lstStyle/>
          <a:p>
            <a:pPr>
              <a:tabLst>
                <a:tab pos="1077913" algn="ctr"/>
                <a:tab pos="2060575" algn="ctr"/>
              </a:tabLst>
            </a:pPr>
            <a:r>
              <a:rPr lang="fr-FR" sz="1400" i="1" dirty="0" smtClean="0">
                <a:latin typeface="Calibri Light" panose="020F0302020204030204" pitchFamily="34" charset="0"/>
              </a:rPr>
              <a:t>Optimisation pour supprimer le support sous la pièce</a:t>
            </a:r>
            <a:endParaRPr lang="fr-FR" sz="1400" i="1" dirty="0">
              <a:latin typeface="Calibri Light" panose="020F0302020204030204" pitchFamily="34" charset="0"/>
            </a:endParaRPr>
          </a:p>
        </p:txBody>
      </p:sp>
    </p:spTree>
    <p:extLst>
      <p:ext uri="{BB962C8B-B14F-4D97-AF65-F5344CB8AC3E}">
        <p14:creationId xmlns:p14="http://schemas.microsoft.com/office/powerpoint/2010/main" val="2306846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Exemple : simulation de la fabrication additive</a:t>
            </a:r>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281" y="776049"/>
            <a:ext cx="7319437" cy="5654265"/>
          </a:xfrm>
          <a:prstGeom prst="rect">
            <a:avLst/>
          </a:prstGeom>
        </p:spPr>
      </p:pic>
    </p:spTree>
    <p:extLst>
      <p:ext uri="{BB962C8B-B14F-4D97-AF65-F5344CB8AC3E}">
        <p14:creationId xmlns:p14="http://schemas.microsoft.com/office/powerpoint/2010/main" val="2351746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Lexique</a:t>
            </a:r>
            <a:endParaRPr lang="fr-FR" dirty="0"/>
          </a:p>
        </p:txBody>
      </p:sp>
      <p:sp>
        <p:nvSpPr>
          <p:cNvPr id="5" name="Sous-titre 4"/>
          <p:cNvSpPr>
            <a:spLocks noGrp="1"/>
          </p:cNvSpPr>
          <p:nvPr>
            <p:ph type="subTitle" idx="1"/>
          </p:nvPr>
        </p:nvSpPr>
        <p:spPr/>
        <p:txBody>
          <a:bodyPr>
            <a:normAutofit fontScale="92500" lnSpcReduction="10000"/>
          </a:bodyPr>
          <a:lstStyle/>
          <a:p>
            <a:endParaRPr lang="fr-FR"/>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solidFill>
                  <a:prstClr val="black">
                    <a:tint val="75000"/>
                  </a:prstClr>
                </a:solidFill>
              </a:rPr>
              <a:pPr/>
              <a:t>23</a:t>
            </a:fld>
            <a:endParaRPr lang="fr-FR">
              <a:solidFill>
                <a:prstClr val="black">
                  <a:tint val="75000"/>
                </a:prstClr>
              </a:solidFill>
            </a:endParaRPr>
          </a:p>
        </p:txBody>
      </p:sp>
    </p:spTree>
    <p:extLst>
      <p:ext uri="{BB962C8B-B14F-4D97-AF65-F5344CB8AC3E}">
        <p14:creationId xmlns:p14="http://schemas.microsoft.com/office/powerpoint/2010/main" val="609459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a:t>Vocabulaire – Lexique </a:t>
            </a:r>
            <a:r>
              <a:rPr lang="fr-FR" sz="1000" dirty="0"/>
              <a:t>https://impressions3d.wordpress.com/2015/01/20/lexique-de-limpression-3d/</a:t>
            </a:r>
          </a:p>
        </p:txBody>
      </p:sp>
      <p:sp>
        <p:nvSpPr>
          <p:cNvPr id="5" name="Rectangle à coins arrondis 4"/>
          <p:cNvSpPr/>
          <p:nvPr/>
        </p:nvSpPr>
        <p:spPr>
          <a:xfrm>
            <a:off x="389823" y="989258"/>
            <a:ext cx="3806792" cy="102155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b="1" i="1" dirty="0" smtClean="0">
                <a:solidFill>
                  <a:srgbClr val="333333"/>
                </a:solidFill>
              </a:rPr>
              <a:t>FFF </a:t>
            </a:r>
            <a:r>
              <a:rPr lang="fr-FR" i="1" dirty="0" smtClean="0">
                <a:solidFill>
                  <a:srgbClr val="333333"/>
                </a:solidFill>
              </a:rPr>
              <a:t>: </a:t>
            </a:r>
            <a:r>
              <a:rPr lang="fr-FR" i="1" dirty="0" err="1" smtClean="0">
                <a:solidFill>
                  <a:srgbClr val="333333"/>
                </a:solidFill>
              </a:rPr>
              <a:t>Fused</a:t>
            </a:r>
            <a:r>
              <a:rPr lang="fr-FR" i="1" dirty="0" smtClean="0">
                <a:solidFill>
                  <a:srgbClr val="333333"/>
                </a:solidFill>
              </a:rPr>
              <a:t> </a:t>
            </a:r>
            <a:r>
              <a:rPr lang="fr-FR" i="1" dirty="0">
                <a:solidFill>
                  <a:srgbClr val="333333"/>
                </a:solidFill>
              </a:rPr>
              <a:t>Filament </a:t>
            </a:r>
            <a:r>
              <a:rPr lang="fr-FR" i="1" dirty="0" smtClean="0">
                <a:solidFill>
                  <a:srgbClr val="333333"/>
                </a:solidFill>
              </a:rPr>
              <a:t>Fabrication</a:t>
            </a:r>
          </a:p>
          <a:p>
            <a:r>
              <a:rPr lang="fr-FR" b="1" i="1" dirty="0" smtClean="0">
                <a:solidFill>
                  <a:srgbClr val="333333"/>
                </a:solidFill>
              </a:rPr>
              <a:t>FDM </a:t>
            </a:r>
            <a:r>
              <a:rPr lang="fr-FR" i="1" dirty="0" smtClean="0">
                <a:solidFill>
                  <a:srgbClr val="333333"/>
                </a:solidFill>
              </a:rPr>
              <a:t>: </a:t>
            </a:r>
            <a:r>
              <a:rPr lang="fr-FR" i="1" dirty="0" err="1" smtClean="0">
                <a:solidFill>
                  <a:srgbClr val="333333"/>
                </a:solidFill>
              </a:rPr>
              <a:t>Fused</a:t>
            </a:r>
            <a:r>
              <a:rPr lang="fr-FR" i="1" dirty="0" smtClean="0">
                <a:solidFill>
                  <a:srgbClr val="333333"/>
                </a:solidFill>
              </a:rPr>
              <a:t> </a:t>
            </a:r>
            <a:r>
              <a:rPr lang="fr-FR" i="1" dirty="0" err="1">
                <a:solidFill>
                  <a:srgbClr val="333333"/>
                </a:solidFill>
              </a:rPr>
              <a:t>Deposition</a:t>
            </a:r>
            <a:r>
              <a:rPr lang="fr-FR" i="1" dirty="0">
                <a:solidFill>
                  <a:srgbClr val="333333"/>
                </a:solidFill>
              </a:rPr>
              <a:t> </a:t>
            </a:r>
            <a:r>
              <a:rPr lang="fr-FR" i="1" dirty="0" err="1" smtClean="0">
                <a:solidFill>
                  <a:srgbClr val="333333"/>
                </a:solidFill>
              </a:rPr>
              <a:t>Modeling</a:t>
            </a:r>
            <a:endParaRPr lang="fr-FR" i="1" dirty="0" smtClean="0">
              <a:solidFill>
                <a:srgbClr val="333333"/>
              </a:solidFill>
            </a:endParaRPr>
          </a:p>
          <a:p>
            <a:r>
              <a:rPr lang="fr-FR" b="1" i="1" dirty="0" smtClean="0">
                <a:solidFill>
                  <a:srgbClr val="333333"/>
                </a:solidFill>
              </a:rPr>
              <a:t>PJP</a:t>
            </a:r>
            <a:r>
              <a:rPr lang="fr-FR" i="1" dirty="0" smtClean="0">
                <a:solidFill>
                  <a:srgbClr val="333333"/>
                </a:solidFill>
              </a:rPr>
              <a:t> : Plastic jet </a:t>
            </a:r>
            <a:r>
              <a:rPr lang="fr-FR" i="1" dirty="0" err="1" smtClean="0">
                <a:solidFill>
                  <a:srgbClr val="333333"/>
                </a:solidFill>
              </a:rPr>
              <a:t>print</a:t>
            </a:r>
            <a:endParaRPr lang="fr-FR" i="1" dirty="0"/>
          </a:p>
        </p:txBody>
      </p:sp>
      <p:pic>
        <p:nvPicPr>
          <p:cNvPr id="8" name="Image 7">
            <a:hlinkClick r:id="" action="ppaction://hlinkshowjump?jump=firstslide"/>
          </p:cNvPr>
          <p:cNvPicPr>
            <a:picLocks noChangeAspect="1"/>
          </p:cNvPicPr>
          <p:nvPr/>
        </p:nvPicPr>
        <p:blipFill rotWithShape="1">
          <a:blip r:embed="rId2">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1260313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a:t>Vocabulaire – Lexique </a:t>
            </a:r>
            <a:r>
              <a:rPr lang="fr-FR" sz="1000" dirty="0"/>
              <a:t>https://impressions3d.wordpress.com/2015/01/20/lexique-de-limpression-3d/</a:t>
            </a:r>
          </a:p>
        </p:txBody>
      </p:sp>
      <p:sp>
        <p:nvSpPr>
          <p:cNvPr id="6" name="Rectangle à coins arrondis 5"/>
          <p:cNvSpPr/>
          <p:nvPr/>
        </p:nvSpPr>
        <p:spPr>
          <a:xfrm>
            <a:off x="457200" y="968843"/>
            <a:ext cx="5837720" cy="129397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400" b="1" i="1" dirty="0"/>
              <a:t>Atomic</a:t>
            </a:r>
            <a:r>
              <a:rPr lang="fr-FR" sz="1400" i="1" dirty="0"/>
              <a:t> : </a:t>
            </a:r>
            <a:r>
              <a:rPr lang="fr-FR" sz="1400" i="1" dirty="0" smtClean="0"/>
              <a:t>méthode </a:t>
            </a:r>
            <a:r>
              <a:rPr lang="fr-FR" sz="1400" i="1" dirty="0"/>
              <a:t>de nettoyage de la buse qui consiste à utiliser un morceau de filament pour capturer les déchets qui se trouvent à l’intérieur de la buse, en effectuant plusieurs cycles de chauffe et refroidissement de ce morceau de filament inséré manuellement dans la </a:t>
            </a:r>
            <a:r>
              <a:rPr lang="fr-FR" sz="1400" i="1" dirty="0" smtClean="0"/>
              <a:t>buse</a:t>
            </a:r>
            <a:endParaRPr lang="fr-FR" sz="1400" i="1" dirty="0"/>
          </a:p>
        </p:txBody>
      </p:sp>
      <p:pic>
        <p:nvPicPr>
          <p:cNvPr id="3" name="04T8zdgyh3E"/>
          <p:cNvPicPr>
            <a:picLocks noRot="1" noChangeAspect="1"/>
          </p:cNvPicPr>
          <p:nvPr>
            <a:videoFile r:link="rId1"/>
          </p:nvPr>
        </p:nvPicPr>
        <p:blipFill>
          <a:blip r:embed="rId3"/>
          <a:stretch>
            <a:fillRect/>
          </a:stretch>
        </p:blipFill>
        <p:spPr>
          <a:xfrm>
            <a:off x="924025" y="2455608"/>
            <a:ext cx="6483215" cy="3646809"/>
          </a:xfrm>
          <a:prstGeom prst="rect">
            <a:avLst/>
          </a:prstGeom>
        </p:spPr>
      </p:pic>
      <p:pic>
        <p:nvPicPr>
          <p:cNvPr id="9" name="Image 8">
            <a:hlinkClick r:id="" action="ppaction://hlinkshowjump?jump=firstslide"/>
          </p:cNvPr>
          <p:cNvPicPr>
            <a:picLocks noChangeAspect="1"/>
          </p:cNvPicPr>
          <p:nvPr/>
        </p:nvPicPr>
        <p:blipFill rotWithShape="1">
          <a:blip r:embed="rId4">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549119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943550"/>
            <a:ext cx="5211480" cy="3908610"/>
          </a:xfrm>
          <a:prstGeom prst="rect">
            <a:avLst/>
          </a:prstGeom>
        </p:spPr>
      </p:pic>
      <p:sp>
        <p:nvSpPr>
          <p:cNvPr id="4" name="Titre 3"/>
          <p:cNvSpPr>
            <a:spLocks noGrp="1"/>
          </p:cNvSpPr>
          <p:nvPr>
            <p:ph type="title"/>
          </p:nvPr>
        </p:nvSpPr>
        <p:spPr/>
        <p:txBody>
          <a:bodyPr>
            <a:normAutofit/>
          </a:bodyPr>
          <a:lstStyle/>
          <a:p>
            <a:r>
              <a:rPr lang="fr-FR" dirty="0"/>
              <a:t>Vocabulaire – Lexique </a:t>
            </a:r>
            <a:r>
              <a:rPr lang="fr-FR" sz="1000" dirty="0"/>
              <a:t>https://impressions3d.wordpress.com/2015/01/20/lexique-de-limpression-3d/</a:t>
            </a:r>
          </a:p>
        </p:txBody>
      </p:sp>
      <p:sp>
        <p:nvSpPr>
          <p:cNvPr id="7" name="Rectangle à coins arrondis 6"/>
          <p:cNvSpPr/>
          <p:nvPr/>
        </p:nvSpPr>
        <p:spPr>
          <a:xfrm>
            <a:off x="4263993" y="1543989"/>
            <a:ext cx="3941545" cy="2009061"/>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sz="1400" b="1" i="1" dirty="0"/>
              <a:t>Bords / </a:t>
            </a:r>
            <a:r>
              <a:rPr lang="fr-FR" sz="1400" b="1" i="1" dirty="0" err="1"/>
              <a:t>Brims</a:t>
            </a:r>
            <a:r>
              <a:rPr lang="fr-FR" sz="1400" b="1" i="1" dirty="0"/>
              <a:t> :</a:t>
            </a:r>
            <a:r>
              <a:rPr lang="fr-FR" sz="1400" i="1" dirty="0"/>
              <a:t> il s’agit de petits socles ajoutés sous les parties fines d’un modèle en contact avec le sol, afin d’aider à stabiliser ces parties. Les </a:t>
            </a:r>
            <a:r>
              <a:rPr lang="fr-FR" sz="1400" i="1" dirty="0" err="1"/>
              <a:t>brims</a:t>
            </a:r>
            <a:r>
              <a:rPr lang="fr-FR" sz="1400" i="1" dirty="0"/>
              <a:t> sont semblables à des petits rafts mais très fins (une seul couche d’épaisseur), donc plus faciles à retirer, et de plus ils réduisent les risques de cassure au moment de détacher la pièce du plateau.</a:t>
            </a:r>
          </a:p>
        </p:txBody>
      </p:sp>
      <p:pic>
        <p:nvPicPr>
          <p:cNvPr id="9" name="Image 8">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1778921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312824" y="966111"/>
            <a:ext cx="8373976" cy="1293971"/>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1400" b="1" i="1" dirty="0" err="1"/>
              <a:t>Bowden</a:t>
            </a:r>
            <a:r>
              <a:rPr lang="fr-FR" sz="1400" b="1" i="1" dirty="0"/>
              <a:t> :</a:t>
            </a:r>
            <a:r>
              <a:rPr lang="fr-FR" sz="1400" i="1" dirty="0"/>
              <a:t> </a:t>
            </a:r>
            <a:r>
              <a:rPr lang="fr-FR" sz="1400" i="1" dirty="0" smtClean="0"/>
              <a:t>système </a:t>
            </a:r>
            <a:r>
              <a:rPr lang="fr-FR" sz="1400" i="1" dirty="0"/>
              <a:t>d’extrusion (moteur + buse) dans lequel le moteur n’est pas directement connecté à la buse, mais se trouve à un autre endroit sur l’imprimante avec une gaine en téflon qui guide le filament jusqu’à la tête chauffante. L’avantage d’un </a:t>
            </a:r>
            <a:r>
              <a:rPr lang="fr-FR" sz="1400" i="1" dirty="0" err="1"/>
              <a:t>bowden</a:t>
            </a:r>
            <a:r>
              <a:rPr lang="fr-FR" sz="1400" i="1" dirty="0"/>
              <a:t> c’est que le moteur qui entraîne le filament ne vient pas alourdir la tête d’impression. Le terme </a:t>
            </a:r>
            <a:r>
              <a:rPr lang="fr-FR" sz="1400" i="1" dirty="0" err="1"/>
              <a:t>bowden</a:t>
            </a:r>
            <a:r>
              <a:rPr lang="fr-FR" sz="1400" i="1" dirty="0"/>
              <a:t> peut servir à désigner simplement la gaine dans laquelle voyage le filament entre le moteur et la buse.</a:t>
            </a:r>
          </a:p>
        </p:txBody>
      </p:sp>
      <p:pic>
        <p:nvPicPr>
          <p:cNvPr id="8" name="Imag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9428" y="2367815"/>
            <a:ext cx="5226484" cy="3919863"/>
          </a:xfrm>
          <a:prstGeom prst="rect">
            <a:avLst/>
          </a:prstGeom>
        </p:spPr>
      </p:pic>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8321040" y="5514954"/>
            <a:ext cx="731520" cy="693019"/>
          </a:xfrm>
          <a:prstGeom prst="rect">
            <a:avLst/>
          </a:prstGeom>
        </p:spPr>
      </p:pic>
    </p:spTree>
    <p:extLst>
      <p:ext uri="{BB962C8B-B14F-4D97-AF65-F5344CB8AC3E}">
        <p14:creationId xmlns:p14="http://schemas.microsoft.com/office/powerpoint/2010/main" val="1854990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9" name="Rectangle à coins arrondis 8"/>
          <p:cNvSpPr/>
          <p:nvPr/>
        </p:nvSpPr>
        <p:spPr>
          <a:xfrm>
            <a:off x="457200" y="1060445"/>
            <a:ext cx="4384306" cy="817245"/>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Buse / </a:t>
            </a:r>
            <a:r>
              <a:rPr lang="fr-FR" sz="1400" b="1" i="1" dirty="0" err="1"/>
              <a:t>Nozzle</a:t>
            </a:r>
            <a:r>
              <a:rPr lang="fr-FR" sz="1400" b="1" i="1" dirty="0"/>
              <a:t> :</a:t>
            </a:r>
            <a:r>
              <a:rPr lang="fr-FR" sz="1400" i="1" dirty="0"/>
              <a:t> il s’agit de la tête d’impression par laquelle sort le plastique fondu, appelée aussi Extrudeuse / Extruder.</a:t>
            </a:r>
          </a:p>
        </p:txBody>
      </p:sp>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6196" y="2473693"/>
            <a:ext cx="6270620" cy="3041583"/>
          </a:xfrm>
          <a:prstGeom prst="rect">
            <a:avLst/>
          </a:prstGeom>
        </p:spPr>
      </p:pic>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65457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200" y="3839187"/>
            <a:ext cx="3383280" cy="1293971"/>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Coque / Shell :</a:t>
            </a:r>
            <a:r>
              <a:rPr lang="fr-FR" sz="1400" i="1" dirty="0"/>
              <a:t> ce terme fait référence à l’épaisseur d’un modèle creux. Le nombre de </a:t>
            </a:r>
            <a:r>
              <a:rPr lang="fr-FR" sz="1400" i="1" dirty="0" err="1"/>
              <a:t>shells</a:t>
            </a:r>
            <a:r>
              <a:rPr lang="fr-FR" sz="1400" i="1" dirty="0"/>
              <a:t> représente le nombre de couches internes ajoutées au périmètre du modèle.</a:t>
            </a:r>
          </a:p>
        </p:txBody>
      </p:sp>
      <p:pic>
        <p:nvPicPr>
          <p:cNvPr id="12" name="Imag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7424" y="976414"/>
            <a:ext cx="3356740" cy="2517555"/>
          </a:xfrm>
          <a:prstGeom prst="rect">
            <a:avLst/>
          </a:prstGeom>
        </p:spPr>
      </p:pic>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pic>
        <p:nvPicPr>
          <p:cNvPr id="2" name="Image 1"/>
          <p:cNvPicPr>
            <a:picLocks noChangeAspect="1"/>
          </p:cNvPicPr>
          <p:nvPr/>
        </p:nvPicPr>
        <p:blipFill>
          <a:blip r:embed="rId4"/>
          <a:stretch>
            <a:fillRect/>
          </a:stretch>
        </p:blipFill>
        <p:spPr>
          <a:xfrm>
            <a:off x="4572000" y="1530113"/>
            <a:ext cx="3637283" cy="1963856"/>
          </a:xfrm>
          <a:prstGeom prst="rect">
            <a:avLst/>
          </a:prstGeom>
        </p:spPr>
      </p:pic>
      <p:pic>
        <p:nvPicPr>
          <p:cNvPr id="3" name="Image 2"/>
          <p:cNvPicPr>
            <a:picLocks noChangeAspect="1"/>
          </p:cNvPicPr>
          <p:nvPr/>
        </p:nvPicPr>
        <p:blipFill>
          <a:blip r:embed="rId5"/>
          <a:stretch>
            <a:fillRect/>
          </a:stretch>
        </p:blipFill>
        <p:spPr>
          <a:xfrm>
            <a:off x="4572000" y="3574250"/>
            <a:ext cx="3848802" cy="1347565"/>
          </a:xfrm>
          <a:prstGeom prst="rect">
            <a:avLst/>
          </a:prstGeom>
        </p:spPr>
      </p:pic>
    </p:spTree>
    <p:extLst>
      <p:ext uri="{BB962C8B-B14F-4D97-AF65-F5344CB8AC3E}">
        <p14:creationId xmlns:p14="http://schemas.microsoft.com/office/powerpoint/2010/main" val="265296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Technologie FDM</a:t>
            </a:r>
            <a:endParaRPr lang="fr-FR" dirty="0"/>
          </a:p>
        </p:txBody>
      </p:sp>
      <p:sp>
        <p:nvSpPr>
          <p:cNvPr id="6" name="Sous-titre 5"/>
          <p:cNvSpPr>
            <a:spLocks noGrp="1"/>
          </p:cNvSpPr>
          <p:nvPr>
            <p:ph type="subTitle" idx="1"/>
          </p:nvPr>
        </p:nvSpPr>
        <p:spPr/>
        <p:txBody>
          <a:bodyPr>
            <a:normAutofit fontScale="92500" lnSpcReduction="10000"/>
          </a:bodyPr>
          <a:lstStyle/>
          <a:p>
            <a:r>
              <a:rPr lang="fr-FR" dirty="0" smtClean="0"/>
              <a:t>Principe</a:t>
            </a:r>
            <a:endParaRPr lang="fr-FR" dirty="0"/>
          </a:p>
        </p:txBody>
      </p:sp>
    </p:spTree>
    <p:extLst>
      <p:ext uri="{BB962C8B-B14F-4D97-AF65-F5344CB8AC3E}">
        <p14:creationId xmlns:p14="http://schemas.microsoft.com/office/powerpoint/2010/main" val="3037833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4379495" y="966111"/>
            <a:ext cx="4307305" cy="153233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1400" b="1" i="1" dirty="0"/>
              <a:t>Cordage / </a:t>
            </a:r>
            <a:r>
              <a:rPr lang="fr-FR" sz="1400" b="1" i="1" dirty="0" err="1"/>
              <a:t>Stringing</a:t>
            </a:r>
            <a:r>
              <a:rPr lang="fr-FR" sz="1400" b="1" i="1" dirty="0"/>
              <a:t> </a:t>
            </a:r>
            <a:r>
              <a:rPr lang="fr-FR" sz="1400" b="1" i="1" dirty="0" smtClean="0"/>
              <a:t>: </a:t>
            </a:r>
            <a:r>
              <a:rPr lang="fr-FR" sz="1400" i="1" dirty="0" smtClean="0"/>
              <a:t>défaut </a:t>
            </a:r>
            <a:r>
              <a:rPr lang="fr-FR" sz="1400" i="1" dirty="0"/>
              <a:t>d’impression qui génère des fils indésirables entre des parties du modèle. Pour réduire ce défaut on peut augmenter la longueur de rétraction et/ou accélérer la vitesse de positionnement de la tête </a:t>
            </a:r>
            <a:r>
              <a:rPr lang="fr-FR" sz="1400" i="1" dirty="0" smtClean="0"/>
              <a:t>et/ou </a:t>
            </a:r>
            <a:r>
              <a:rPr lang="fr-FR" sz="1400" i="1" dirty="0"/>
              <a:t>baisser la température d’extrusion.</a:t>
            </a:r>
          </a:p>
        </p:txBody>
      </p:sp>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l="1710" t="14691" r="5599" b="14530"/>
          <a:stretch/>
        </p:blipFill>
        <p:spPr>
          <a:xfrm>
            <a:off x="1309035" y="3065000"/>
            <a:ext cx="7281512" cy="3127629"/>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7477" y="966111"/>
            <a:ext cx="2295625" cy="1819283"/>
          </a:xfrm>
          <a:prstGeom prst="rect">
            <a:avLst/>
          </a:prstGeom>
        </p:spPr>
      </p:pic>
      <p:pic>
        <p:nvPicPr>
          <p:cNvPr id="12" name="Image 11">
            <a:hlinkClick r:id="" action="ppaction://hlinkshowjump?jump=firstslide"/>
          </p:cNvPr>
          <p:cNvPicPr>
            <a:picLocks noChangeAspect="1"/>
          </p:cNvPicPr>
          <p:nvPr/>
        </p:nvPicPr>
        <p:blipFill rotWithShape="1">
          <a:blip r:embed="rId4">
            <a:extLst>
              <a:ext uri="{28A0092B-C50C-407E-A947-70E740481C1C}">
                <a14:useLocalDpi xmlns:a14="http://schemas.microsoft.com/office/drawing/2010/main" val="0"/>
              </a:ext>
            </a:extLst>
          </a:blip>
          <a:srcRect l="15531" t="15159" r="11930" b="12975"/>
          <a:stretch/>
        </p:blipFill>
        <p:spPr>
          <a:xfrm>
            <a:off x="457200" y="5445443"/>
            <a:ext cx="731520" cy="693019"/>
          </a:xfrm>
          <a:prstGeom prst="rect">
            <a:avLst/>
          </a:prstGeom>
        </p:spPr>
      </p:pic>
    </p:spTree>
    <p:extLst>
      <p:ext uri="{BB962C8B-B14F-4D97-AF65-F5344CB8AC3E}">
        <p14:creationId xmlns:p14="http://schemas.microsoft.com/office/powerpoint/2010/main" val="1249388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1208" y="776049"/>
            <a:ext cx="5173579" cy="6014160"/>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9" name="Rectangle à coins arrondis 8"/>
          <p:cNvSpPr/>
          <p:nvPr/>
        </p:nvSpPr>
        <p:spPr>
          <a:xfrm>
            <a:off x="492494" y="1121447"/>
            <a:ext cx="4384306" cy="817245"/>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smtClean="0"/>
              <a:t>Coulures </a:t>
            </a:r>
            <a:r>
              <a:rPr lang="fr-FR" sz="1400" b="1" i="1" dirty="0"/>
              <a:t>et </a:t>
            </a:r>
            <a:r>
              <a:rPr lang="fr-FR" sz="1400" b="1" i="1" dirty="0" smtClean="0"/>
              <a:t>boursoufflures :</a:t>
            </a:r>
            <a:r>
              <a:rPr lang="fr-FR" sz="1400" i="1" dirty="0" smtClean="0"/>
              <a:t> </a:t>
            </a:r>
            <a:r>
              <a:rPr lang="fr-FR" sz="1400" i="1" dirty="0"/>
              <a:t>Cette altération d’aspect </a:t>
            </a:r>
            <a:r>
              <a:rPr lang="fr-FR" sz="1400" i="1" dirty="0" smtClean="0"/>
              <a:t>est liée </a:t>
            </a:r>
            <a:r>
              <a:rPr lang="fr-FR" sz="1400" i="1" dirty="0"/>
              <a:t>à une température de buse et donc d’impression </a:t>
            </a:r>
            <a:r>
              <a:rPr lang="fr-FR" sz="1400" i="1" dirty="0" smtClean="0"/>
              <a:t>trop </a:t>
            </a:r>
            <a:r>
              <a:rPr lang="fr-FR" sz="1400" i="1" dirty="0"/>
              <a:t>élevée</a:t>
            </a:r>
          </a:p>
        </p:txBody>
      </p:sp>
      <p:cxnSp>
        <p:nvCxnSpPr>
          <p:cNvPr id="14" name="Connecteur droit avec flèche 13"/>
          <p:cNvCxnSpPr/>
          <p:nvPr/>
        </p:nvCxnSpPr>
        <p:spPr>
          <a:xfrm>
            <a:off x="3442373" y="1799449"/>
            <a:ext cx="1129627" cy="99817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2" name="Image 11">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8321040" y="776049"/>
            <a:ext cx="731520" cy="693019"/>
          </a:xfrm>
          <a:prstGeom prst="rect">
            <a:avLst/>
          </a:prstGeom>
        </p:spPr>
      </p:pic>
    </p:spTree>
    <p:extLst>
      <p:ext uri="{BB962C8B-B14F-4D97-AF65-F5344CB8AC3E}">
        <p14:creationId xmlns:p14="http://schemas.microsoft.com/office/powerpoint/2010/main" val="1950647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199" y="983633"/>
            <a:ext cx="7243011" cy="1293971"/>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Cratères / </a:t>
            </a:r>
            <a:r>
              <a:rPr lang="fr-FR" sz="1400" b="1" i="1" dirty="0" err="1"/>
              <a:t>Pillowing</a:t>
            </a:r>
            <a:r>
              <a:rPr lang="fr-FR" sz="1400" b="1" i="1" dirty="0"/>
              <a:t> :</a:t>
            </a:r>
            <a:r>
              <a:rPr lang="fr-FR" sz="1400" i="1" dirty="0"/>
              <a:t> </a:t>
            </a:r>
            <a:r>
              <a:rPr lang="fr-FR" sz="1400" i="1" dirty="0" smtClean="0"/>
              <a:t>Des </a:t>
            </a:r>
            <a:r>
              <a:rPr lang="fr-FR" sz="1400" i="1" dirty="0"/>
              <a:t>creux ou même des trous sont alors visibles </a:t>
            </a:r>
            <a:r>
              <a:rPr lang="fr-FR" sz="1400" i="1" dirty="0" smtClean="0"/>
              <a:t>en surface et </a:t>
            </a:r>
            <a:r>
              <a:rPr lang="fr-FR" sz="1400" i="1" dirty="0"/>
              <a:t>régulièrement espacés, ceci parce que le filament déposé sur le quadrillage de l’</a:t>
            </a:r>
            <a:r>
              <a:rPr lang="fr-FR" sz="1400" i="1" dirty="0" err="1"/>
              <a:t>infill</a:t>
            </a:r>
            <a:r>
              <a:rPr lang="fr-FR" sz="1400" i="1" dirty="0"/>
              <a:t> va s’affaisser entre deux parois d’</a:t>
            </a:r>
            <a:r>
              <a:rPr lang="fr-FR" sz="1400" i="1" dirty="0" err="1"/>
              <a:t>infill</a:t>
            </a:r>
            <a:r>
              <a:rPr lang="fr-FR" sz="1400" i="1" dirty="0"/>
              <a:t>. Pour corriger ce défaut on peut densifier l’</a:t>
            </a:r>
            <a:r>
              <a:rPr lang="fr-FR" sz="1400" i="1" dirty="0" err="1"/>
              <a:t>infill</a:t>
            </a:r>
            <a:r>
              <a:rPr lang="fr-FR" sz="1400" i="1" dirty="0"/>
              <a:t> et/ou augmenter l’épaisseur de la coque </a:t>
            </a:r>
            <a:r>
              <a:rPr lang="fr-FR" sz="1400" i="1" dirty="0" smtClean="0"/>
              <a:t>supérieure et/ou jouer sur le refroidissement entre couche.</a:t>
            </a:r>
            <a:endParaRPr lang="fr-FR" sz="1400" i="1" dirty="0"/>
          </a:p>
        </p:txBody>
      </p:sp>
      <p:pic>
        <p:nvPicPr>
          <p:cNvPr id="7" name="Imag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6198" y="2331306"/>
            <a:ext cx="4319778" cy="4305379"/>
          </a:xfrm>
          <a:prstGeom prst="rect">
            <a:avLst/>
          </a:prstGeom>
        </p:spPr>
      </p:pic>
      <p:cxnSp>
        <p:nvCxnSpPr>
          <p:cNvPr id="17" name="Connecteur droit avec flèche 16"/>
          <p:cNvCxnSpPr>
            <a:stCxn id="11" idx="2"/>
          </p:cNvCxnSpPr>
          <p:nvPr/>
        </p:nvCxnSpPr>
        <p:spPr>
          <a:xfrm flipH="1">
            <a:off x="3927107" y="2277604"/>
            <a:ext cx="151598" cy="11104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2" name="Image 11">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2149884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492494" y="860647"/>
            <a:ext cx="8194306" cy="153233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b="1" i="1" dirty="0"/>
              <a:t>Décollement / </a:t>
            </a:r>
            <a:r>
              <a:rPr lang="fr-FR" sz="1400" b="1" i="1" dirty="0" err="1"/>
              <a:t>Warping</a:t>
            </a:r>
            <a:r>
              <a:rPr lang="fr-FR" sz="1400" b="1" i="1" dirty="0"/>
              <a:t> :</a:t>
            </a:r>
            <a:r>
              <a:rPr lang="fr-FR" sz="1400" i="1" dirty="0"/>
              <a:t> </a:t>
            </a:r>
            <a:r>
              <a:rPr lang="fr-FR" sz="1400" i="1" dirty="0" smtClean="0"/>
              <a:t>déformation </a:t>
            </a:r>
            <a:r>
              <a:rPr lang="fr-FR" sz="1400" i="1" dirty="0"/>
              <a:t>(plus ou moins importante suivant les matériaux) qui peut survenir au niveau des coins du modèle lorsque le plastique refroidit et se rétracte. Pour éviter ce phénomène, on peut ajouter de la colle ou du scotch sur le plateau pour augmenter l’adhérence, faire chauffer le plateau pour ralentir le refroidissement, ajouter un raft sous le modèle, ajouter des </a:t>
            </a:r>
            <a:r>
              <a:rPr lang="fr-FR" sz="1400" i="1" dirty="0" err="1"/>
              <a:t>brims</a:t>
            </a:r>
            <a:r>
              <a:rPr lang="fr-FR" sz="1400" i="1" dirty="0"/>
              <a:t> aux endroits qui se décollent ou encore aménager des trous dans la structure de l’objet afin que les fils de plastique déposés couche après couche ne soient pas d’un seul tenant.</a:t>
            </a:r>
          </a:p>
        </p:txBody>
      </p:sp>
      <p:pic>
        <p:nvPicPr>
          <p:cNvPr id="8" name="Imag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5602" y="2477579"/>
            <a:ext cx="5090466" cy="3817850"/>
          </a:xfrm>
          <a:prstGeom prst="rect">
            <a:avLst/>
          </a:prstGeom>
        </p:spPr>
      </p:pic>
      <p:pic>
        <p:nvPicPr>
          <p:cNvPr id="7" name="Image 6">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2547097"/>
            <a:ext cx="731520" cy="693019"/>
          </a:xfrm>
          <a:prstGeom prst="rect">
            <a:avLst/>
          </a:prstGeom>
        </p:spPr>
      </p:pic>
    </p:spTree>
    <p:extLst>
      <p:ext uri="{BB962C8B-B14F-4D97-AF65-F5344CB8AC3E}">
        <p14:creationId xmlns:p14="http://schemas.microsoft.com/office/powerpoint/2010/main" val="1179466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200" y="987313"/>
            <a:ext cx="7377764" cy="2247424"/>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Épaisseur de coque / Shell </a:t>
            </a:r>
            <a:r>
              <a:rPr lang="fr-FR" sz="1400" b="1" i="1" dirty="0" err="1"/>
              <a:t>thickness</a:t>
            </a:r>
            <a:r>
              <a:rPr lang="fr-FR" sz="1400" b="1" i="1" dirty="0"/>
              <a:t> :</a:t>
            </a:r>
            <a:r>
              <a:rPr lang="fr-FR" sz="1400" i="1" dirty="0"/>
              <a:t> </a:t>
            </a:r>
            <a:r>
              <a:rPr lang="fr-FR" sz="1400" i="1" dirty="0" smtClean="0"/>
              <a:t> épaisseur </a:t>
            </a:r>
            <a:r>
              <a:rPr lang="fr-FR" sz="1400" i="1" dirty="0"/>
              <a:t>des parois externes du modèle. On distingue </a:t>
            </a:r>
            <a:r>
              <a:rPr lang="fr-FR" sz="1400" i="1" dirty="0" smtClean="0"/>
              <a:t>l’épaisseur </a:t>
            </a:r>
            <a:r>
              <a:rPr lang="fr-FR" sz="1400" i="1" dirty="0"/>
              <a:t>des parois verticales (</a:t>
            </a:r>
            <a:r>
              <a:rPr lang="fr-FR" sz="1400" i="1" dirty="0" err="1"/>
              <a:t>shell</a:t>
            </a:r>
            <a:r>
              <a:rPr lang="fr-FR" sz="1400" i="1" dirty="0"/>
              <a:t>) de celle des parois horizontales (top &amp; </a:t>
            </a:r>
            <a:r>
              <a:rPr lang="fr-FR" sz="1400" i="1" dirty="0" err="1"/>
              <a:t>bottom</a:t>
            </a:r>
            <a:r>
              <a:rPr lang="fr-FR" sz="1400" i="1" dirty="0"/>
              <a:t>). </a:t>
            </a:r>
            <a:endParaRPr lang="fr-FR" sz="1400" i="1" dirty="0" smtClean="0"/>
          </a:p>
          <a:p>
            <a:pPr marL="285750" indent="-285750">
              <a:buFont typeface="Arial" panose="020B0604020202020204" pitchFamily="34" charset="0"/>
              <a:buChar char="•"/>
            </a:pPr>
            <a:r>
              <a:rPr lang="fr-FR" sz="1400" i="1" dirty="0" smtClean="0"/>
              <a:t>L’épaisseur </a:t>
            </a:r>
            <a:r>
              <a:rPr lang="fr-FR" sz="1400" i="1" dirty="0"/>
              <a:t>des parois verticales doit être un multiple du diamètre de la buse (avec une buse de diamètre 0,4mm on choisit généralement une épaisseur de coque d’au moins 0,8mm</a:t>
            </a:r>
            <a:r>
              <a:rPr lang="fr-FR" sz="1400" i="1" dirty="0" smtClean="0"/>
              <a:t>).</a:t>
            </a:r>
          </a:p>
          <a:p>
            <a:pPr marL="285750" indent="-285750">
              <a:buFont typeface="Arial" panose="020B0604020202020204" pitchFamily="34" charset="0"/>
              <a:buChar char="•"/>
            </a:pPr>
            <a:r>
              <a:rPr lang="fr-FR" sz="1400" i="1" dirty="0" smtClean="0"/>
              <a:t>L’épaisseur </a:t>
            </a:r>
            <a:r>
              <a:rPr lang="fr-FR" sz="1400" i="1" dirty="0"/>
              <a:t>des parois horizontales doit être un multiple de l’épaisseur de couche (avec une épaisseur de couche de 0,1mm on choisit généralement une épaisseur du dessus et du dessous d’au moins 0,6mm).</a:t>
            </a:r>
          </a:p>
        </p:txBody>
      </p:sp>
      <p:pic>
        <p:nvPicPr>
          <p:cNvPr id="7" name="Image 6">
            <a:hlinkClick r:id="" action="ppaction://hlinkshowjump?jump=firstslide"/>
          </p:cNvPr>
          <p:cNvPicPr>
            <a:picLocks noChangeAspect="1"/>
          </p:cNvPicPr>
          <p:nvPr/>
        </p:nvPicPr>
        <p:blipFill rotWithShape="1">
          <a:blip r:embed="rId2">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pic>
        <p:nvPicPr>
          <p:cNvPr id="2" name="Image 1"/>
          <p:cNvPicPr>
            <a:picLocks noChangeAspect="1"/>
          </p:cNvPicPr>
          <p:nvPr/>
        </p:nvPicPr>
        <p:blipFill>
          <a:blip r:embed="rId3"/>
          <a:stretch>
            <a:fillRect/>
          </a:stretch>
        </p:blipFill>
        <p:spPr>
          <a:xfrm>
            <a:off x="2703716" y="3446001"/>
            <a:ext cx="3736568" cy="2742200"/>
          </a:xfrm>
          <a:prstGeom prst="rect">
            <a:avLst/>
          </a:prstGeom>
        </p:spPr>
      </p:pic>
    </p:spTree>
    <p:extLst>
      <p:ext uri="{BB962C8B-B14F-4D97-AF65-F5344CB8AC3E}">
        <p14:creationId xmlns:p14="http://schemas.microsoft.com/office/powerpoint/2010/main" val="2450968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492494" y="860648"/>
            <a:ext cx="7254438" cy="224742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b="1" i="1" dirty="0"/>
              <a:t>Épaisseur de couche / Layer </a:t>
            </a:r>
            <a:r>
              <a:rPr lang="fr-FR" sz="1400" b="1" i="1" dirty="0" err="1"/>
              <a:t>height</a:t>
            </a:r>
            <a:r>
              <a:rPr lang="fr-FR" sz="1400" b="1" i="1" dirty="0"/>
              <a:t> :</a:t>
            </a:r>
            <a:r>
              <a:rPr lang="fr-FR" sz="1400" i="1" dirty="0"/>
              <a:t> </a:t>
            </a:r>
            <a:r>
              <a:rPr lang="fr-FR" sz="1400" i="1" dirty="0" smtClean="0"/>
              <a:t>hauteur </a:t>
            </a:r>
            <a:r>
              <a:rPr lang="fr-FR" sz="1400" i="1" dirty="0"/>
              <a:t>de chaque couche de matière déposée, donc de la finesse d’impression de l’imprimante. L’imprimante </a:t>
            </a:r>
            <a:r>
              <a:rPr lang="fr-FR" sz="1400" i="1" dirty="0" smtClean="0"/>
              <a:t>dépose </a:t>
            </a:r>
            <a:r>
              <a:rPr lang="fr-FR" sz="1400" i="1" dirty="0"/>
              <a:t>les couches </a:t>
            </a:r>
            <a:r>
              <a:rPr lang="fr-FR" sz="1400" i="1" dirty="0" smtClean="0"/>
              <a:t>du </a:t>
            </a:r>
            <a:r>
              <a:rPr lang="fr-FR" sz="1400" i="1" dirty="0"/>
              <a:t>bas </a:t>
            </a:r>
            <a:r>
              <a:rPr lang="fr-FR" sz="1400" i="1" dirty="0" smtClean="0"/>
              <a:t>(</a:t>
            </a:r>
            <a:r>
              <a:rPr lang="fr-FR" sz="1400" i="1" dirty="0" err="1" smtClean="0"/>
              <a:t>bottom</a:t>
            </a:r>
            <a:r>
              <a:rPr lang="fr-FR" sz="1400" i="1" dirty="0" smtClean="0"/>
              <a:t> </a:t>
            </a:r>
            <a:r>
              <a:rPr lang="fr-FR" sz="1400" i="1" dirty="0" err="1" smtClean="0"/>
              <a:t>layers</a:t>
            </a:r>
            <a:r>
              <a:rPr lang="fr-FR" sz="1400" i="1" dirty="0" smtClean="0"/>
              <a:t>) et finit par les couches du haut (top </a:t>
            </a:r>
            <a:r>
              <a:rPr lang="fr-FR" sz="1400" i="1" dirty="0" err="1" smtClean="0"/>
              <a:t>layers</a:t>
            </a:r>
            <a:r>
              <a:rPr lang="fr-FR" sz="1400" i="1" dirty="0" smtClean="0"/>
              <a:t>). </a:t>
            </a:r>
            <a:r>
              <a:rPr lang="fr-FR" sz="1400" i="1" dirty="0"/>
              <a:t>On décide du nombre de ces couches du bas et du haut, appelées Solid </a:t>
            </a:r>
            <a:r>
              <a:rPr lang="fr-FR" sz="1400" i="1" dirty="0" err="1"/>
              <a:t>Layers</a:t>
            </a:r>
            <a:r>
              <a:rPr lang="fr-FR" sz="1400" i="1" dirty="0"/>
              <a:t> et toujours remplies à 100%. Les couches intermédiaires sont en général moins remplies, ce qui augmente la solidité de l’objet, économise du plastique et du temps d’impression. Pour faire un test rapide, on peut se contenter d’une épaisseur de couche de 0,2mm mais pour obtenir une bonne qualité il faudra descendre à 0,1mm (voire 0,06mm pour une très bonne qualité).</a:t>
            </a:r>
          </a:p>
        </p:txBody>
      </p:sp>
      <p:pic>
        <p:nvPicPr>
          <p:cNvPr id="2" name="Imag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5366" y="3260048"/>
            <a:ext cx="4989203" cy="2893738"/>
          </a:xfrm>
          <a:prstGeom prst="rect">
            <a:avLst/>
          </a:prstGeom>
        </p:spPr>
      </p:pic>
      <p:sp>
        <p:nvSpPr>
          <p:cNvPr id="7" name="ZoneTexte 6"/>
          <p:cNvSpPr txBox="1"/>
          <p:nvPr/>
        </p:nvSpPr>
        <p:spPr>
          <a:xfrm>
            <a:off x="2290813" y="6151873"/>
            <a:ext cx="4880008" cy="307777"/>
          </a:xfrm>
          <a:prstGeom prst="rect">
            <a:avLst/>
          </a:prstGeom>
          <a:noFill/>
        </p:spPr>
        <p:txBody>
          <a:bodyPr wrap="square" rtlCol="0">
            <a:spAutoFit/>
          </a:bodyPr>
          <a:lstStyle/>
          <a:p>
            <a:pPr>
              <a:tabLst>
                <a:tab pos="2060575" algn="ctr"/>
                <a:tab pos="3859213" algn="ctr"/>
              </a:tabLst>
            </a:pPr>
            <a:r>
              <a:rPr lang="fr-FR" sz="1400" i="1" dirty="0" smtClean="0">
                <a:latin typeface="Calibri Light" panose="020F0302020204030204" pitchFamily="34" charset="0"/>
              </a:rPr>
              <a:t>0,2 mm	 0,1mm	0,1mm poli </a:t>
            </a:r>
            <a:endParaRPr lang="fr-FR" sz="1400" i="1" dirty="0">
              <a:latin typeface="Calibri Light" panose="020F0302020204030204" pitchFamily="34" charset="0"/>
            </a:endParaRPr>
          </a:p>
        </p:txBody>
      </p:sp>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851106" y="649153"/>
            <a:ext cx="731520" cy="693019"/>
          </a:xfrm>
          <a:prstGeom prst="rect">
            <a:avLst/>
          </a:prstGeom>
        </p:spPr>
      </p:pic>
    </p:spTree>
    <p:extLst>
      <p:ext uri="{BB962C8B-B14F-4D97-AF65-F5344CB8AC3E}">
        <p14:creationId xmlns:p14="http://schemas.microsoft.com/office/powerpoint/2010/main" val="897540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200" y="1120624"/>
            <a:ext cx="2154453" cy="2227778"/>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Feeder :</a:t>
            </a:r>
            <a:r>
              <a:rPr lang="fr-FR" sz="1400" i="1" dirty="0"/>
              <a:t> il s’agit du système qui entraîne le filament dans le tube </a:t>
            </a:r>
            <a:r>
              <a:rPr lang="fr-FR" sz="1400" i="1" dirty="0" err="1"/>
              <a:t>bowden</a:t>
            </a:r>
            <a:r>
              <a:rPr lang="fr-FR" sz="1400" i="1" dirty="0"/>
              <a:t> pour l’amener jusqu’à la buse. Ce système est composé d’un moteur pas-à-pas, de roues et d’un ressort.</a:t>
            </a:r>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1413" y="1845893"/>
            <a:ext cx="5626569" cy="3532295"/>
          </a:xfrm>
          <a:prstGeom prst="rect">
            <a:avLst/>
          </a:prstGeom>
        </p:spPr>
      </p:pic>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1295129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5190">
            <a:off x="5513376" y="886625"/>
            <a:ext cx="2551898" cy="2551898"/>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2" name="Rectangle à coins arrondis 11"/>
          <p:cNvSpPr/>
          <p:nvPr/>
        </p:nvSpPr>
        <p:spPr>
          <a:xfrm>
            <a:off x="457199" y="931275"/>
            <a:ext cx="4596064"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400" b="1" i="1" dirty="0"/>
              <a:t>Filament :</a:t>
            </a:r>
            <a:r>
              <a:rPr lang="fr-FR" sz="1400" i="1" dirty="0"/>
              <a:t> </a:t>
            </a:r>
            <a:r>
              <a:rPr lang="fr-FR" sz="1400" i="1" dirty="0" smtClean="0"/>
              <a:t>fil </a:t>
            </a:r>
            <a:r>
              <a:rPr lang="fr-FR" sz="1400" i="1" dirty="0"/>
              <a:t>de plastique qui est chauffé et déposé en couches superposées afin de former le modèle</a:t>
            </a:r>
            <a:r>
              <a:rPr lang="fr-FR" sz="1400" i="1" dirty="0" smtClean="0"/>
              <a:t>.</a:t>
            </a:r>
            <a:endParaRPr lang="fr-FR" sz="1400" i="1" dirty="0"/>
          </a:p>
        </p:txBody>
      </p:sp>
      <p:pic>
        <p:nvPicPr>
          <p:cNvPr id="10" name="Image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681019">
            <a:off x="806114" y="1903138"/>
            <a:ext cx="2002055" cy="1501541"/>
          </a:xfrm>
          <a:prstGeom prst="rect">
            <a:avLst/>
          </a:prstGeom>
        </p:spPr>
      </p:pic>
      <p:pic>
        <p:nvPicPr>
          <p:cNvPr id="13" name="Image 12">
            <a:hlinkClick r:id="" action="ppaction://hlinkshowjump?jump=firstslide"/>
          </p:cNvPr>
          <p:cNvPicPr>
            <a:picLocks noChangeAspect="1"/>
          </p:cNvPicPr>
          <p:nvPr/>
        </p:nvPicPr>
        <p:blipFill rotWithShape="1">
          <a:blip r:embed="rId4">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39" y="3954317"/>
            <a:ext cx="4165533" cy="2217139"/>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75851">
            <a:off x="4932786" y="4013406"/>
            <a:ext cx="3713076" cy="1959343"/>
          </a:xfrm>
          <a:prstGeom prst="rect">
            <a:avLst/>
          </a:prstGeom>
        </p:spPr>
      </p:pic>
    </p:spTree>
    <p:extLst>
      <p:ext uri="{BB962C8B-B14F-4D97-AF65-F5344CB8AC3E}">
        <p14:creationId xmlns:p14="http://schemas.microsoft.com/office/powerpoint/2010/main" val="36135341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492493" y="860647"/>
            <a:ext cx="7217341" cy="1293971"/>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Jupe / </a:t>
            </a:r>
            <a:r>
              <a:rPr lang="fr-FR" sz="1400" b="1" i="1" dirty="0" err="1"/>
              <a:t>Skirt</a:t>
            </a:r>
            <a:r>
              <a:rPr lang="fr-FR" sz="1400" b="1" i="1" dirty="0"/>
              <a:t> :</a:t>
            </a:r>
            <a:r>
              <a:rPr lang="fr-FR" sz="1400" i="1" dirty="0"/>
              <a:t> </a:t>
            </a:r>
            <a:r>
              <a:rPr lang="fr-FR" sz="1400" i="1" dirty="0" smtClean="0"/>
              <a:t>contour </a:t>
            </a:r>
            <a:r>
              <a:rPr lang="fr-FR" sz="1400" i="1" dirty="0"/>
              <a:t>qui entoure le modèle, mais ne le touche pas. La jupe est extrudée avant de commencer l’impression du modèle et elle est écartée de 3 à 4 mm du modèle. Elle a plusieurs utilités : elle permet d’amorcer un flux régulier de filament ainsi que de détecter des problèmes d’horizontalité du plateau avant de commencer à imprimer le modèle.</a:t>
            </a:r>
          </a:p>
        </p:txBody>
      </p:sp>
      <p:pic>
        <p:nvPicPr>
          <p:cNvPr id="3" name="Imag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5192" y="2275588"/>
            <a:ext cx="5274643" cy="3955983"/>
          </a:xfrm>
          <a:prstGeom prst="rect">
            <a:avLst/>
          </a:prstGeom>
        </p:spPr>
      </p:pic>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857347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200" y="983396"/>
            <a:ext cx="2433587" cy="3144917"/>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400" b="1" i="1" dirty="0"/>
              <a:t>Suintement / </a:t>
            </a:r>
            <a:r>
              <a:rPr lang="fr-FR" sz="1400" b="1" i="1" dirty="0" err="1" smtClean="0"/>
              <a:t>Oozing</a:t>
            </a:r>
            <a:r>
              <a:rPr lang="fr-FR" sz="1400" b="1" i="1" dirty="0" smtClean="0"/>
              <a:t> :</a:t>
            </a:r>
            <a:r>
              <a:rPr lang="fr-FR" sz="1400" i="1" dirty="0"/>
              <a:t> </a:t>
            </a:r>
            <a:r>
              <a:rPr lang="fr-FR" sz="1400" i="1" dirty="0" smtClean="0"/>
              <a:t>défaut </a:t>
            </a:r>
            <a:r>
              <a:rPr lang="fr-FR" sz="1400" i="1" dirty="0"/>
              <a:t>d’impression lié à une trop forte pression du filament dans la tête qui provoque l’apparition de petites masses ou gouttes sur les parois du modèle. Pour diminuer ce phénomène, on peut baisser la température d’extrusion et/ou augmenter la longueur de rétraction.</a:t>
            </a:r>
          </a:p>
        </p:txBody>
      </p:sp>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19388" y="1684420"/>
            <a:ext cx="5408480" cy="4543123"/>
          </a:xfrm>
          <a:prstGeom prst="rect">
            <a:avLst/>
          </a:prstGeom>
        </p:spPr>
      </p:pic>
      <p:cxnSp>
        <p:nvCxnSpPr>
          <p:cNvPr id="14" name="Connecteur droit avec flèche 13"/>
          <p:cNvCxnSpPr>
            <a:stCxn id="11" idx="3"/>
          </p:cNvCxnSpPr>
          <p:nvPr/>
        </p:nvCxnSpPr>
        <p:spPr>
          <a:xfrm>
            <a:off x="2890787" y="2555855"/>
            <a:ext cx="1883344" cy="6686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2516146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6460" y="903635"/>
            <a:ext cx="1803528" cy="1803528"/>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2515" y="831066"/>
            <a:ext cx="1878066" cy="1878066"/>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469" y="903634"/>
            <a:ext cx="1803529" cy="1803529"/>
          </a:xfrm>
          <a:prstGeom prst="rect">
            <a:avLst/>
          </a:prstGeom>
        </p:spPr>
      </p:pic>
      <p:sp>
        <p:nvSpPr>
          <p:cNvPr id="4" name="Titre 3"/>
          <p:cNvSpPr>
            <a:spLocks noGrp="1"/>
          </p:cNvSpPr>
          <p:nvPr>
            <p:ph type="title"/>
          </p:nvPr>
        </p:nvSpPr>
        <p:spPr/>
        <p:txBody>
          <a:bodyPr/>
          <a:lstStyle/>
          <a:p>
            <a:r>
              <a:rPr lang="fr-FR" dirty="0" smtClean="0"/>
              <a:t>De la CAO à la pièce, 3 grandes étapes</a:t>
            </a:r>
            <a:endParaRPr lang="fr-FR" dirty="0"/>
          </a:p>
        </p:txBody>
      </p:sp>
      <p:sp>
        <p:nvSpPr>
          <p:cNvPr id="7" name="ZoneTexte 6"/>
          <p:cNvSpPr txBox="1"/>
          <p:nvPr/>
        </p:nvSpPr>
        <p:spPr>
          <a:xfrm>
            <a:off x="482470" y="2332385"/>
            <a:ext cx="1803529" cy="523220"/>
          </a:xfrm>
          <a:prstGeom prst="rect">
            <a:avLst/>
          </a:prstGeom>
          <a:noFill/>
        </p:spPr>
        <p:txBody>
          <a:bodyPr wrap="square" rtlCol="0">
            <a:spAutoFit/>
          </a:bodyPr>
          <a:lstStyle/>
          <a:p>
            <a:r>
              <a:rPr lang="fr-FR" sz="1400" i="1" dirty="0" smtClean="0">
                <a:latin typeface="Calibri Light" panose="020F0302020204030204" pitchFamily="34" charset="0"/>
              </a:rPr>
              <a:t>Le fichier CAO est exporté au format STL</a:t>
            </a:r>
            <a:endParaRPr lang="fr-FR" sz="1400" i="1" dirty="0">
              <a:latin typeface="Calibri Light" panose="020F0302020204030204" pitchFamily="34" charset="0"/>
            </a:endParaRPr>
          </a:p>
        </p:txBody>
      </p:sp>
      <p:pic>
        <p:nvPicPr>
          <p:cNvPr id="6" name="ky6h5_ZCOPo"/>
          <p:cNvPicPr>
            <a:picLocks noRot="1" noChangeAspect="1"/>
          </p:cNvPicPr>
          <p:nvPr>
            <a:videoFile r:link="rId1"/>
          </p:nvPr>
        </p:nvPicPr>
        <p:blipFill>
          <a:blip r:embed="rId6"/>
          <a:stretch>
            <a:fillRect/>
          </a:stretch>
        </p:blipFill>
        <p:spPr>
          <a:xfrm>
            <a:off x="1814362" y="3126066"/>
            <a:ext cx="5359737" cy="3014852"/>
          </a:xfrm>
          <a:prstGeom prst="rect">
            <a:avLst/>
          </a:prstGeom>
        </p:spPr>
      </p:pic>
      <p:sp>
        <p:nvSpPr>
          <p:cNvPr id="14" name="ZoneTexte 13"/>
          <p:cNvSpPr txBox="1"/>
          <p:nvPr/>
        </p:nvSpPr>
        <p:spPr>
          <a:xfrm>
            <a:off x="3165209" y="2332385"/>
            <a:ext cx="2648450" cy="738664"/>
          </a:xfrm>
          <a:prstGeom prst="rect">
            <a:avLst/>
          </a:prstGeom>
          <a:noFill/>
        </p:spPr>
        <p:txBody>
          <a:bodyPr wrap="square" rtlCol="0">
            <a:spAutoFit/>
          </a:bodyPr>
          <a:lstStyle/>
          <a:p>
            <a:r>
              <a:rPr lang="fr-FR" sz="1400" i="1" dirty="0" smtClean="0">
                <a:latin typeface="Calibri Light" panose="020F0302020204030204" pitchFamily="34" charset="0"/>
              </a:rPr>
              <a:t>Le fichier STL est converti par un slicer en un fichier commande qui décrit des « tranches » de pièces</a:t>
            </a:r>
            <a:endParaRPr lang="fr-FR" sz="1400" i="1" dirty="0">
              <a:latin typeface="Calibri Light" panose="020F0302020204030204" pitchFamily="34" charset="0"/>
            </a:endParaRPr>
          </a:p>
        </p:txBody>
      </p:sp>
      <p:sp>
        <p:nvSpPr>
          <p:cNvPr id="15" name="ZoneTexte 14"/>
          <p:cNvSpPr txBox="1"/>
          <p:nvPr/>
        </p:nvSpPr>
        <p:spPr>
          <a:xfrm>
            <a:off x="6272065" y="2332385"/>
            <a:ext cx="2414735" cy="954107"/>
          </a:xfrm>
          <a:prstGeom prst="rect">
            <a:avLst/>
          </a:prstGeom>
          <a:noFill/>
        </p:spPr>
        <p:txBody>
          <a:bodyPr wrap="square" rtlCol="0">
            <a:spAutoFit/>
          </a:bodyPr>
          <a:lstStyle/>
          <a:p>
            <a:pPr algn="r"/>
            <a:r>
              <a:rPr lang="fr-FR" sz="1400" i="1" dirty="0" smtClean="0">
                <a:latin typeface="Calibri Light" panose="020F0302020204030204" pitchFamily="34" charset="0"/>
              </a:rPr>
              <a:t>Le fichier commande est envoyé à l’imprimante : chaque tranche est imprimé successivement</a:t>
            </a:r>
            <a:endParaRPr lang="fr-FR" sz="1400" i="1" dirty="0">
              <a:latin typeface="Calibri Light" panose="020F0302020204030204" pitchFamily="34" charset="0"/>
            </a:endParaRPr>
          </a:p>
        </p:txBody>
      </p:sp>
    </p:spTree>
    <p:extLst>
      <p:ext uri="{BB962C8B-B14F-4D97-AF65-F5344CB8AC3E}">
        <p14:creationId xmlns:p14="http://schemas.microsoft.com/office/powerpoint/2010/main" val="1796632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7942" y="2079058"/>
            <a:ext cx="5397315" cy="4047986"/>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2" name="Rectangle à coins arrondis 11"/>
          <p:cNvSpPr/>
          <p:nvPr/>
        </p:nvSpPr>
        <p:spPr>
          <a:xfrm>
            <a:off x="4369869" y="867675"/>
            <a:ext cx="4316931" cy="2009061"/>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sz="1400" b="1" i="1" dirty="0"/>
              <a:t>Patte d’éléphant / </a:t>
            </a:r>
            <a:r>
              <a:rPr lang="fr-FR" sz="1400" b="1" i="1" dirty="0" err="1"/>
              <a:t>Elephant’s</a:t>
            </a:r>
            <a:r>
              <a:rPr lang="fr-FR" sz="1400" b="1" i="1" dirty="0"/>
              <a:t> foot :</a:t>
            </a:r>
            <a:r>
              <a:rPr lang="fr-FR" sz="1400" i="1" dirty="0"/>
              <a:t> </a:t>
            </a:r>
            <a:r>
              <a:rPr lang="fr-FR" sz="1400" i="1" dirty="0" smtClean="0"/>
              <a:t>défaut </a:t>
            </a:r>
            <a:r>
              <a:rPr lang="fr-FR" sz="1400" i="1" dirty="0"/>
              <a:t>d’impression visible sur les premières couches. Celles-ci s’écrasent sur le plateau (ce qui est important pour une bonne adhérence) et du coup sont plus larges que la suite de l’extrusion. Pour limiter ce problème, on peut </a:t>
            </a:r>
            <a:r>
              <a:rPr lang="fr-FR" sz="1400" i="1" dirty="0" smtClean="0"/>
              <a:t>créer </a:t>
            </a:r>
            <a:r>
              <a:rPr lang="fr-FR" sz="1400" i="1" dirty="0"/>
              <a:t>un support sous le modèle à imprimer, ou encore ajouter un chanfrein sur le bas du modèle.</a:t>
            </a:r>
          </a:p>
        </p:txBody>
      </p:sp>
      <p:cxnSp>
        <p:nvCxnSpPr>
          <p:cNvPr id="16" name="Connecteur droit avec flèche 15"/>
          <p:cNvCxnSpPr>
            <a:stCxn id="12" idx="2"/>
          </p:cNvCxnSpPr>
          <p:nvPr/>
        </p:nvCxnSpPr>
        <p:spPr>
          <a:xfrm flipH="1">
            <a:off x="4263992" y="2876736"/>
            <a:ext cx="2264343" cy="13030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0467" y="5370897"/>
            <a:ext cx="731520" cy="693019"/>
          </a:xfrm>
          <a:prstGeom prst="rect">
            <a:avLst/>
          </a:prstGeom>
        </p:spPr>
      </p:pic>
    </p:spTree>
    <p:extLst>
      <p:ext uri="{BB962C8B-B14F-4D97-AF65-F5344CB8AC3E}">
        <p14:creationId xmlns:p14="http://schemas.microsoft.com/office/powerpoint/2010/main" val="33968397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63748" y="1206738"/>
            <a:ext cx="4471216" cy="4593715"/>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92493" y="847802"/>
            <a:ext cx="2433587" cy="291072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400" b="1" i="1" dirty="0"/>
              <a:t>Porte-à-faux / </a:t>
            </a:r>
            <a:r>
              <a:rPr lang="fr-FR" sz="1400" b="1" i="1" dirty="0" err="1"/>
              <a:t>Overhangs</a:t>
            </a:r>
            <a:r>
              <a:rPr lang="fr-FR" sz="1400" b="1" i="1" dirty="0"/>
              <a:t> :</a:t>
            </a:r>
            <a:r>
              <a:rPr lang="fr-FR" sz="1400" i="1" dirty="0"/>
              <a:t> parties du modèle qui manquent de support vertical et qui risquent donc de s’affaisser sous leur propre poids au moment de l’impression. Pour éviter ça on ajoute des supports verticaux qui seront retirés une fois l’impression terminée.</a:t>
            </a:r>
          </a:p>
        </p:txBody>
      </p:sp>
      <p:cxnSp>
        <p:nvCxnSpPr>
          <p:cNvPr id="14" name="Connecteur droit avec flèche 13"/>
          <p:cNvCxnSpPr>
            <a:stCxn id="11" idx="3"/>
          </p:cNvCxnSpPr>
          <p:nvPr/>
        </p:nvCxnSpPr>
        <p:spPr>
          <a:xfrm flipV="1">
            <a:off x="2926080" y="2223436"/>
            <a:ext cx="702644" cy="7972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8000646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888" y="1723627"/>
            <a:ext cx="5400691" cy="4050518"/>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5062889" y="2416646"/>
            <a:ext cx="3108959" cy="1293971"/>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Plateau / </a:t>
            </a:r>
            <a:r>
              <a:rPr lang="fr-FR" sz="1400" b="1" i="1" dirty="0" err="1"/>
              <a:t>Bed</a:t>
            </a:r>
            <a:r>
              <a:rPr lang="fr-FR" sz="1400" b="1" i="1" dirty="0"/>
              <a:t> :</a:t>
            </a:r>
            <a:r>
              <a:rPr lang="fr-FR" sz="1400" i="1" dirty="0"/>
              <a:t> il s’agit de la plaque en verre sur laquelle est imprimé le modèle. Comme cette plaque est chauffante, on parle de </a:t>
            </a:r>
            <a:r>
              <a:rPr lang="fr-FR" sz="1400" i="1" dirty="0" err="1"/>
              <a:t>heated</a:t>
            </a:r>
            <a:r>
              <a:rPr lang="fr-FR" sz="1400" i="1" dirty="0"/>
              <a:t> </a:t>
            </a:r>
            <a:r>
              <a:rPr lang="fr-FR" sz="1400" i="1" dirty="0" err="1" smtClean="0"/>
              <a:t>bed</a:t>
            </a:r>
            <a:r>
              <a:rPr lang="fr-FR" sz="1400" i="1" dirty="0" smtClean="0"/>
              <a:t>.</a:t>
            </a:r>
            <a:endParaRPr lang="fr-FR" sz="1400" i="1" dirty="0"/>
          </a:p>
        </p:txBody>
      </p:sp>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32524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589526"/>
            <a:ext cx="6273861" cy="4705396"/>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2" name="Rectangle à coins arrondis 11"/>
          <p:cNvSpPr/>
          <p:nvPr/>
        </p:nvSpPr>
        <p:spPr>
          <a:xfrm>
            <a:off x="5861197" y="1970475"/>
            <a:ext cx="2805338" cy="2746980"/>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sz="1400" b="1" i="1" dirty="0"/>
              <a:t>Radeau / Raft :</a:t>
            </a:r>
            <a:r>
              <a:rPr lang="fr-FR" sz="1400" i="1" dirty="0"/>
              <a:t> </a:t>
            </a:r>
            <a:r>
              <a:rPr lang="fr-FR" sz="1400" i="1" dirty="0" smtClean="0"/>
              <a:t>premières </a:t>
            </a:r>
            <a:r>
              <a:rPr lang="fr-FR" sz="1400" i="1" dirty="0"/>
              <a:t>couches déposées sur le plateau, sur lesquelles va se déposer le modèle imprimé. Elles sont plus épaisses et permettent une meilleure adhésion du modèle au plateau (pour éviter le phénomène de </a:t>
            </a:r>
            <a:r>
              <a:rPr lang="fr-FR" sz="1400" i="1" dirty="0" err="1"/>
              <a:t>warping</a:t>
            </a:r>
            <a:r>
              <a:rPr lang="fr-FR" sz="1400" i="1" dirty="0"/>
              <a:t>). Une fois l’impression terminée, le raft se retire du modèle final.</a:t>
            </a:r>
          </a:p>
        </p:txBody>
      </p:sp>
      <p:pic>
        <p:nvPicPr>
          <p:cNvPr id="13" name="Image 12">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2280830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462814" y="886404"/>
            <a:ext cx="4012933" cy="2068552"/>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Remplissage / </a:t>
            </a:r>
            <a:r>
              <a:rPr lang="fr-FR" sz="1400" b="1" i="1" dirty="0" err="1"/>
              <a:t>Infill</a:t>
            </a:r>
            <a:r>
              <a:rPr lang="fr-FR" sz="1400" b="1" i="1" dirty="0"/>
              <a:t> :</a:t>
            </a:r>
            <a:r>
              <a:rPr lang="fr-FR" sz="1400" i="1" dirty="0"/>
              <a:t> </a:t>
            </a:r>
            <a:r>
              <a:rPr lang="fr-FR" sz="1400" i="1" dirty="0" smtClean="0"/>
              <a:t>taux </a:t>
            </a:r>
            <a:r>
              <a:rPr lang="fr-FR" sz="1400" i="1" dirty="0"/>
              <a:t>de remplissage de l’intérieur d’un modèle imprimé. 10% d’</a:t>
            </a:r>
            <a:r>
              <a:rPr lang="fr-FR" sz="1400" i="1" dirty="0" err="1"/>
              <a:t>Infill</a:t>
            </a:r>
            <a:r>
              <a:rPr lang="fr-FR" sz="1400" i="1" dirty="0"/>
              <a:t> signifie que l’intérieur du modèle sera composée de 10% de matière et de 90% de vide. 100% d’</a:t>
            </a:r>
            <a:r>
              <a:rPr lang="fr-FR" sz="1400" i="1" dirty="0" err="1"/>
              <a:t>Infill</a:t>
            </a:r>
            <a:r>
              <a:rPr lang="fr-FR" sz="1400" i="1" dirty="0"/>
              <a:t> fait référence à un modèle totalement plein. 35% donne une bonne solidité aux modèles en PLA et 55% convient mieux aux modèles en ABS.</a:t>
            </a:r>
          </a:p>
        </p:txBody>
      </p:sp>
      <p:pic>
        <p:nvPicPr>
          <p:cNvPr id="3" name="Imag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922956"/>
            <a:ext cx="3975234" cy="1875110"/>
          </a:xfrm>
          <a:prstGeom prst="rect">
            <a:avLst/>
          </a:prstGeom>
        </p:spPr>
      </p:pic>
      <p:pic>
        <p:nvPicPr>
          <p:cNvPr id="2" name="Image 1"/>
          <p:cNvPicPr>
            <a:picLocks noChangeAspect="1"/>
          </p:cNvPicPr>
          <p:nvPr/>
        </p:nvPicPr>
        <p:blipFill>
          <a:blip r:embed="rId3"/>
          <a:stretch>
            <a:fillRect/>
          </a:stretch>
        </p:blipFill>
        <p:spPr>
          <a:xfrm>
            <a:off x="2197618" y="3101863"/>
            <a:ext cx="5153025" cy="3076575"/>
          </a:xfrm>
          <a:prstGeom prst="rect">
            <a:avLst/>
          </a:prstGeom>
        </p:spPr>
      </p:pic>
      <p:pic>
        <p:nvPicPr>
          <p:cNvPr id="10" name="Image 9">
            <a:hlinkClick r:id="" action="ppaction://hlinkshowjump?jump=firstslide"/>
          </p:cNvPr>
          <p:cNvPicPr>
            <a:picLocks noChangeAspect="1"/>
          </p:cNvPicPr>
          <p:nvPr/>
        </p:nvPicPr>
        <p:blipFill rotWithShape="1">
          <a:blip r:embed="rId4">
            <a:extLst>
              <a:ext uri="{28A0092B-C50C-407E-A947-70E740481C1C}">
                <a14:useLocalDpi xmlns:a14="http://schemas.microsoft.com/office/drawing/2010/main" val="0"/>
              </a:ext>
            </a:extLst>
          </a:blip>
          <a:srcRect l="15531" t="15159" r="11930" b="12975"/>
          <a:stretch/>
        </p:blipFill>
        <p:spPr>
          <a:xfrm>
            <a:off x="7955280" y="3846508"/>
            <a:ext cx="731520" cy="693019"/>
          </a:xfrm>
          <a:prstGeom prst="rect">
            <a:avLst/>
          </a:prstGeom>
        </p:spPr>
      </p:pic>
    </p:spTree>
    <p:extLst>
      <p:ext uri="{BB962C8B-B14F-4D97-AF65-F5344CB8AC3E}">
        <p14:creationId xmlns:p14="http://schemas.microsoft.com/office/powerpoint/2010/main" val="4872686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200" y="886404"/>
            <a:ext cx="7281512"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400" b="1" i="1" dirty="0"/>
              <a:t>Slicer :</a:t>
            </a:r>
            <a:r>
              <a:rPr lang="fr-FR" sz="1400" i="1" dirty="0"/>
              <a:t> </a:t>
            </a:r>
            <a:r>
              <a:rPr lang="fr-FR" sz="1400" i="1" dirty="0" smtClean="0"/>
              <a:t>logiciel </a:t>
            </a:r>
            <a:r>
              <a:rPr lang="fr-FR" sz="1400" i="1" dirty="0"/>
              <a:t>qui va trancher un modèle 3D en fines couches horizontales afin de donner les instructions à l’imprimante.</a:t>
            </a:r>
          </a:p>
        </p:txBody>
      </p:sp>
      <p:pic>
        <p:nvPicPr>
          <p:cNvPr id="10" name="Image 9">
            <a:hlinkClick r:id="" action="ppaction://hlinkshowjump?jump=firstslide"/>
          </p:cNvPr>
          <p:cNvPicPr>
            <a:picLocks noChangeAspect="1"/>
          </p:cNvPicPr>
          <p:nvPr/>
        </p:nvPicPr>
        <p:blipFill rotWithShape="1">
          <a:blip r:embed="rId2">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pic>
        <p:nvPicPr>
          <p:cNvPr id="7" name="Image 6"/>
          <p:cNvPicPr>
            <a:picLocks noChangeAspect="1"/>
          </p:cNvPicPr>
          <p:nvPr/>
        </p:nvPicPr>
        <p:blipFill>
          <a:blip r:embed="rId3"/>
          <a:stretch>
            <a:fillRect/>
          </a:stretch>
        </p:blipFill>
        <p:spPr>
          <a:xfrm>
            <a:off x="1155516" y="1575641"/>
            <a:ext cx="6583196" cy="4739146"/>
          </a:xfrm>
          <a:prstGeom prst="rect">
            <a:avLst/>
          </a:prstGeom>
        </p:spPr>
      </p:pic>
    </p:spTree>
    <p:extLst>
      <p:ext uri="{BB962C8B-B14F-4D97-AF65-F5344CB8AC3E}">
        <p14:creationId xmlns:p14="http://schemas.microsoft.com/office/powerpoint/2010/main" val="1840990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3429" y="2449580"/>
            <a:ext cx="4977141" cy="3927275"/>
          </a:xfrm>
          <a:prstGeom prst="rect">
            <a:avLst/>
          </a:prstGeom>
        </p:spPr>
      </p:pic>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2" name="Rectangle à coins arrondis 11"/>
          <p:cNvSpPr/>
          <p:nvPr/>
        </p:nvSpPr>
        <p:spPr>
          <a:xfrm>
            <a:off x="457199" y="965829"/>
            <a:ext cx="8354729" cy="1293971"/>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sz="1400" b="1" i="1" dirty="0"/>
              <a:t>Sous-extrusion / Under extrusion :</a:t>
            </a:r>
            <a:r>
              <a:rPr lang="fr-FR" sz="1400" i="1" dirty="0"/>
              <a:t> </a:t>
            </a:r>
            <a:r>
              <a:rPr lang="fr-FR" sz="1400" i="1" dirty="0" smtClean="0"/>
              <a:t>défaut </a:t>
            </a:r>
            <a:r>
              <a:rPr lang="fr-FR" sz="1400" i="1" dirty="0"/>
              <a:t>d’impression </a:t>
            </a:r>
            <a:r>
              <a:rPr lang="fr-FR" sz="1400" i="1" dirty="0" smtClean="0"/>
              <a:t>lorsque </a:t>
            </a:r>
            <a:r>
              <a:rPr lang="fr-FR" sz="1400" i="1" dirty="0"/>
              <a:t>le flux de filament n’est pas suffisant. Il en résulte des trous dans certaines couches ou des creux entre les couches. Ce flux insuffisant peut venir </a:t>
            </a:r>
            <a:r>
              <a:rPr lang="fr-FR" sz="1400" i="1" dirty="0" smtClean="0"/>
              <a:t>de :  buse </a:t>
            </a:r>
            <a:r>
              <a:rPr lang="fr-FR" sz="1400" i="1" dirty="0"/>
              <a:t>partiellement </a:t>
            </a:r>
            <a:r>
              <a:rPr lang="fr-FR" sz="1400" i="1" dirty="0" smtClean="0"/>
              <a:t>bouchée, température </a:t>
            </a:r>
            <a:r>
              <a:rPr lang="fr-FR" sz="1400" i="1" dirty="0"/>
              <a:t>d’extrusion trop </a:t>
            </a:r>
            <a:r>
              <a:rPr lang="fr-FR" sz="1400" i="1" dirty="0" smtClean="0"/>
              <a:t>basse, feeder </a:t>
            </a:r>
            <a:r>
              <a:rPr lang="fr-FR" sz="1400" i="1" dirty="0"/>
              <a:t>mal </a:t>
            </a:r>
            <a:r>
              <a:rPr lang="fr-FR" sz="1400" i="1" dirty="0" smtClean="0"/>
              <a:t>réglé, fin </a:t>
            </a:r>
            <a:r>
              <a:rPr lang="fr-FR" sz="1400" i="1" dirty="0"/>
              <a:t>de </a:t>
            </a:r>
            <a:r>
              <a:rPr lang="fr-FR" sz="1400" i="1" dirty="0" smtClean="0"/>
              <a:t>bobine… Dans </a:t>
            </a:r>
            <a:r>
              <a:rPr lang="fr-FR" sz="1400" i="1" dirty="0"/>
              <a:t>tous les cas il ne faut pas augmenter le flux de filament, </a:t>
            </a:r>
            <a:r>
              <a:rPr lang="fr-FR" sz="1400" i="1" dirty="0" smtClean="0"/>
              <a:t>ça </a:t>
            </a:r>
            <a:r>
              <a:rPr lang="fr-FR" sz="1400" i="1" dirty="0"/>
              <a:t>n’amène rien de bon.</a:t>
            </a:r>
            <a:r>
              <a:rPr lang="fr-FR" sz="1400" i="1" dirty="0" smtClean="0"/>
              <a:t>.</a:t>
            </a:r>
            <a:endParaRPr lang="fr-FR" sz="1400" i="1" dirty="0"/>
          </a:p>
        </p:txBody>
      </p:sp>
      <p:cxnSp>
        <p:nvCxnSpPr>
          <p:cNvPr id="16" name="Connecteur droit avec flèche 15"/>
          <p:cNvCxnSpPr>
            <a:stCxn id="12" idx="2"/>
          </p:cNvCxnSpPr>
          <p:nvPr/>
        </p:nvCxnSpPr>
        <p:spPr>
          <a:xfrm>
            <a:off x="4634564" y="2259800"/>
            <a:ext cx="1082842" cy="149405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0" name="Image 9">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8080408" y="5444301"/>
            <a:ext cx="731520" cy="693019"/>
          </a:xfrm>
          <a:prstGeom prst="rect">
            <a:avLst/>
          </a:prstGeom>
        </p:spPr>
      </p:pic>
    </p:spTree>
    <p:extLst>
      <p:ext uri="{BB962C8B-B14F-4D97-AF65-F5344CB8AC3E}">
        <p14:creationId xmlns:p14="http://schemas.microsoft.com/office/powerpoint/2010/main" val="3276278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6" name="Rectangle à coins arrondis 5"/>
          <p:cNvSpPr/>
          <p:nvPr/>
        </p:nvSpPr>
        <p:spPr>
          <a:xfrm>
            <a:off x="462813" y="886404"/>
            <a:ext cx="8223987" cy="1532334"/>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b="1" i="1" dirty="0"/>
              <a:t>Supports :</a:t>
            </a:r>
            <a:r>
              <a:rPr lang="fr-FR" sz="1400" i="1" dirty="0"/>
              <a:t> les supports sont des petits piliers ajoutés au modèle imprimé afin de soutenir les parties du modèle qui sont en porte-à-faux. Dès 30° d’inclinaison les supports sont généralement nécessaires. Il existe des matières de support telles que le PVA (soluble dans l’eau et recommandée pour le PLA) et le HIPS (soluble dans du D-limonène et recommandée avec l’ABS) mais elles nécessite de disposer d’une imprimante à double extrusion (une buse pour la matière du modèle et une buse pour la matière des supports).</a:t>
            </a:r>
          </a:p>
        </p:txBody>
      </p:sp>
      <p:pic>
        <p:nvPicPr>
          <p:cNvPr id="8" name="Image 7">
            <a:hlinkClick r:id="" action="ppaction://hlinkshowjump?jump=firstslide"/>
          </p:cNvPr>
          <p:cNvPicPr>
            <a:picLocks noChangeAspect="1"/>
          </p:cNvPicPr>
          <p:nvPr/>
        </p:nvPicPr>
        <p:blipFill rotWithShape="1">
          <a:blip r:embed="rId2">
            <a:extLst>
              <a:ext uri="{28A0092B-C50C-407E-A947-70E740481C1C}">
                <a14:useLocalDpi xmlns:a14="http://schemas.microsoft.com/office/drawing/2010/main" val="0"/>
              </a:ext>
            </a:extLst>
          </a:blip>
          <a:srcRect l="15531" t="15159" r="11930" b="12975"/>
          <a:stretch/>
        </p:blipFill>
        <p:spPr>
          <a:xfrm>
            <a:off x="7955280" y="5463552"/>
            <a:ext cx="731520" cy="693019"/>
          </a:xfrm>
          <a:prstGeom prst="rect">
            <a:avLst/>
          </a:prstGeom>
        </p:spPr>
      </p:pic>
      <p:pic>
        <p:nvPicPr>
          <p:cNvPr id="3" name="Image 2"/>
          <p:cNvPicPr>
            <a:picLocks noChangeAspect="1"/>
          </p:cNvPicPr>
          <p:nvPr/>
        </p:nvPicPr>
        <p:blipFill>
          <a:blip r:embed="rId3"/>
          <a:stretch>
            <a:fillRect/>
          </a:stretch>
        </p:blipFill>
        <p:spPr>
          <a:xfrm>
            <a:off x="568528" y="2529093"/>
            <a:ext cx="2297193" cy="2228699"/>
          </a:xfrm>
          <a:prstGeom prst="rect">
            <a:avLst/>
          </a:prstGeom>
        </p:spPr>
      </p:pic>
      <p:pic>
        <p:nvPicPr>
          <p:cNvPr id="5" name="Image 4"/>
          <p:cNvPicPr>
            <a:picLocks noChangeAspect="1"/>
          </p:cNvPicPr>
          <p:nvPr/>
        </p:nvPicPr>
        <p:blipFill>
          <a:blip r:embed="rId4"/>
          <a:stretch>
            <a:fillRect/>
          </a:stretch>
        </p:blipFill>
        <p:spPr>
          <a:xfrm>
            <a:off x="6443541" y="2529093"/>
            <a:ext cx="2243259" cy="2227349"/>
          </a:xfrm>
          <a:prstGeom prst="rect">
            <a:avLst/>
          </a:prstGeom>
        </p:spPr>
      </p:pic>
      <p:pic>
        <p:nvPicPr>
          <p:cNvPr id="7" name="Image 6"/>
          <p:cNvPicPr>
            <a:picLocks noChangeAspect="1"/>
          </p:cNvPicPr>
          <p:nvPr/>
        </p:nvPicPr>
        <p:blipFill>
          <a:blip r:embed="rId5"/>
          <a:stretch>
            <a:fillRect/>
          </a:stretch>
        </p:blipFill>
        <p:spPr>
          <a:xfrm>
            <a:off x="3542897" y="2529093"/>
            <a:ext cx="2223467" cy="2228699"/>
          </a:xfrm>
          <a:prstGeom prst="rect">
            <a:avLst/>
          </a:prstGeom>
        </p:spPr>
      </p:pic>
    </p:spTree>
    <p:extLst>
      <p:ext uri="{BB962C8B-B14F-4D97-AF65-F5344CB8AC3E}">
        <p14:creationId xmlns:p14="http://schemas.microsoft.com/office/powerpoint/2010/main" val="3351653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Vocabulaire – Lexique </a:t>
            </a:r>
            <a:r>
              <a:rPr lang="fr-FR" sz="1000" dirty="0"/>
              <a:t>https://impressions3d.wordpress.com/2015/01/20/lexique-de-limpression-3d/</a:t>
            </a:r>
          </a:p>
        </p:txBody>
      </p:sp>
      <p:sp>
        <p:nvSpPr>
          <p:cNvPr id="11" name="Rectangle à coins arrondis 10"/>
          <p:cNvSpPr/>
          <p:nvPr/>
        </p:nvSpPr>
        <p:spPr>
          <a:xfrm>
            <a:off x="457200" y="949942"/>
            <a:ext cx="3825202" cy="817245"/>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400" b="1" i="1" dirty="0"/>
              <a:t>STL :</a:t>
            </a:r>
            <a:r>
              <a:rPr lang="fr-FR" sz="1400" i="1" dirty="0"/>
              <a:t> Standard </a:t>
            </a:r>
            <a:r>
              <a:rPr lang="fr-FR" sz="1400" i="1" dirty="0" err="1"/>
              <a:t>Tesselation</a:t>
            </a:r>
            <a:r>
              <a:rPr lang="fr-FR" sz="1400" i="1" dirty="0"/>
              <a:t> </a:t>
            </a:r>
            <a:r>
              <a:rPr lang="fr-FR" sz="1400" i="1" dirty="0" err="1"/>
              <a:t>Language</a:t>
            </a:r>
            <a:r>
              <a:rPr lang="fr-FR" sz="1400" i="1" dirty="0"/>
              <a:t>. Il s’agit d’un format de fichier de modélisation 3D couramment utilisé pour l’impression 3D.</a:t>
            </a:r>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372" y="1970475"/>
            <a:ext cx="7031255" cy="3791502"/>
          </a:xfrm>
          <a:prstGeom prst="rect">
            <a:avLst/>
          </a:prstGeom>
        </p:spPr>
      </p:pic>
      <p:pic>
        <p:nvPicPr>
          <p:cNvPr id="8" name="Image 7">
            <a:hlinkClick r:id="" action="ppaction://hlinkshowjump?jump=firstslide"/>
          </p:cNvPr>
          <p:cNvPicPr>
            <a:picLocks noChangeAspect="1"/>
          </p:cNvPicPr>
          <p:nvPr/>
        </p:nvPicPr>
        <p:blipFill rotWithShape="1">
          <a:blip r:embed="rId3">
            <a:extLst>
              <a:ext uri="{28A0092B-C50C-407E-A947-70E740481C1C}">
                <a14:useLocalDpi xmlns:a14="http://schemas.microsoft.com/office/drawing/2010/main" val="0"/>
              </a:ext>
            </a:extLst>
          </a:blip>
          <a:srcRect l="15531" t="15159" r="11930" b="12975"/>
          <a:stretch/>
        </p:blipFill>
        <p:spPr>
          <a:xfrm>
            <a:off x="7955280" y="776049"/>
            <a:ext cx="731520" cy="693019"/>
          </a:xfrm>
          <a:prstGeom prst="rect">
            <a:avLst/>
          </a:prstGeom>
        </p:spPr>
      </p:pic>
    </p:spTree>
    <p:extLst>
      <p:ext uri="{BB962C8B-B14F-4D97-AF65-F5344CB8AC3E}">
        <p14:creationId xmlns:p14="http://schemas.microsoft.com/office/powerpoint/2010/main" val="1484786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Filament</a:t>
            </a:r>
            <a:endParaRPr lang="fr-FR" dirty="0"/>
          </a:p>
        </p:txBody>
      </p:sp>
      <p:sp>
        <p:nvSpPr>
          <p:cNvPr id="5" name="Rectangle à coins arrondis 4"/>
          <p:cNvSpPr/>
          <p:nvPr/>
        </p:nvSpPr>
        <p:spPr>
          <a:xfrm rot="357748">
            <a:off x="4022092" y="572885"/>
            <a:ext cx="4810827"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smtClean="0">
                <a:solidFill>
                  <a:srgbClr val="333333"/>
                </a:solidFill>
              </a:rPr>
              <a:t>Des fils de </a:t>
            </a:r>
            <a:r>
              <a:rPr lang="fr-FR" b="1" dirty="0" smtClean="0">
                <a:solidFill>
                  <a:srgbClr val="333333"/>
                </a:solidFill>
                <a:hlinkClick r:id="rId2" action="ppaction://hlinksldjump"/>
              </a:rPr>
              <a:t>thermoplastique</a:t>
            </a:r>
            <a:r>
              <a:rPr lang="fr-FR" dirty="0" smtClean="0">
                <a:solidFill>
                  <a:srgbClr val="333333"/>
                </a:solidFill>
              </a:rPr>
              <a:t> type ABS ou PLA sont utilisés.</a:t>
            </a:r>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953" y="776049"/>
            <a:ext cx="3349592" cy="3375119"/>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1007" y="4042610"/>
            <a:ext cx="2578267" cy="2578267"/>
          </a:xfrm>
          <a:prstGeom prst="rect">
            <a:avLst/>
          </a:prstGeom>
        </p:spPr>
      </p:pic>
      <p:sp>
        <p:nvSpPr>
          <p:cNvPr id="7" name="ZoneTexte 6"/>
          <p:cNvSpPr txBox="1"/>
          <p:nvPr/>
        </p:nvSpPr>
        <p:spPr>
          <a:xfrm>
            <a:off x="457200" y="3888721"/>
            <a:ext cx="2908040" cy="307777"/>
          </a:xfrm>
          <a:prstGeom prst="rect">
            <a:avLst/>
          </a:prstGeom>
          <a:noFill/>
        </p:spPr>
        <p:txBody>
          <a:bodyPr wrap="none" rtlCol="0">
            <a:spAutoFit/>
          </a:bodyPr>
          <a:lstStyle/>
          <a:p>
            <a:r>
              <a:rPr lang="fr-FR" sz="1400" i="1" dirty="0" smtClean="0">
                <a:latin typeface="Calibri Light" panose="020F0302020204030204" pitchFamily="34" charset="0"/>
              </a:rPr>
              <a:t>Exemple : filament PLA + 20%bambou</a:t>
            </a:r>
            <a:endParaRPr lang="fr-FR" sz="1400" i="1" dirty="0">
              <a:latin typeface="Calibri Light" panose="020F0302020204030204" pitchFamily="34" charset="0"/>
            </a:endParaRPr>
          </a:p>
        </p:txBody>
      </p:sp>
      <p:sp>
        <p:nvSpPr>
          <p:cNvPr id="8" name="ZoneTexte 7"/>
          <p:cNvSpPr txBox="1"/>
          <p:nvPr/>
        </p:nvSpPr>
        <p:spPr>
          <a:xfrm>
            <a:off x="1166055" y="6134835"/>
            <a:ext cx="3148170" cy="307777"/>
          </a:xfrm>
          <a:prstGeom prst="rect">
            <a:avLst/>
          </a:prstGeom>
          <a:noFill/>
        </p:spPr>
        <p:txBody>
          <a:bodyPr wrap="none" rtlCol="0">
            <a:spAutoFit/>
          </a:bodyPr>
          <a:lstStyle/>
          <a:p>
            <a:r>
              <a:rPr lang="fr-FR" sz="1400" i="1" dirty="0" smtClean="0">
                <a:latin typeface="Calibri Light" panose="020F0302020204030204" pitchFamily="34" charset="0"/>
              </a:rPr>
              <a:t>Filament ABS, PLA de différentes couleurs</a:t>
            </a:r>
            <a:endParaRPr lang="fr-FR" sz="1400" i="1" dirty="0">
              <a:latin typeface="Calibri Light" panose="020F0302020204030204" pitchFamily="34" charset="0"/>
            </a:endParaRPr>
          </a:p>
        </p:txBody>
      </p:sp>
      <p:sp>
        <p:nvSpPr>
          <p:cNvPr id="9" name="ZoneTexte 8"/>
          <p:cNvSpPr txBox="1"/>
          <p:nvPr/>
        </p:nvSpPr>
        <p:spPr>
          <a:xfrm>
            <a:off x="5740895" y="6134835"/>
            <a:ext cx="1546001" cy="307777"/>
          </a:xfrm>
          <a:prstGeom prst="rect">
            <a:avLst/>
          </a:prstGeom>
          <a:noFill/>
        </p:spPr>
        <p:txBody>
          <a:bodyPr wrap="none" rtlCol="0">
            <a:spAutoFit/>
          </a:bodyPr>
          <a:lstStyle/>
          <a:p>
            <a:r>
              <a:rPr lang="fr-FR" sz="1400" i="1" dirty="0" smtClean="0">
                <a:latin typeface="Calibri Light" panose="020F0302020204030204" pitchFamily="34" charset="0"/>
              </a:rPr>
              <a:t>Tête impression 3D</a:t>
            </a:r>
          </a:p>
        </p:txBody>
      </p:sp>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6032" y="3459517"/>
            <a:ext cx="3095725" cy="2675318"/>
          </a:xfrm>
          <a:prstGeom prst="rect">
            <a:avLst/>
          </a:prstGeom>
        </p:spPr>
      </p:pic>
      <p:sp>
        <p:nvSpPr>
          <p:cNvPr id="11" name="Rectangle à coins arrondis 10"/>
          <p:cNvSpPr/>
          <p:nvPr/>
        </p:nvSpPr>
        <p:spPr>
          <a:xfrm rot="21276501">
            <a:off x="3416990" y="1791065"/>
            <a:ext cx="4810827" cy="132802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dirty="0" smtClean="0">
                <a:solidFill>
                  <a:srgbClr val="333333"/>
                </a:solidFill>
              </a:rPr>
              <a:t>Porté à une température comprise entre 160° et 300°, ces thermoplastiques sont en état caoutchouteux, suffisamment souple pour être extrudé</a:t>
            </a:r>
          </a:p>
        </p:txBody>
      </p:sp>
    </p:spTree>
    <p:extLst>
      <p:ext uri="{BB962C8B-B14F-4D97-AF65-F5344CB8AC3E}">
        <p14:creationId xmlns:p14="http://schemas.microsoft.com/office/powerpoint/2010/main" val="3573933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Tête d’impression</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solidFill>
                  <a:prstClr val="black">
                    <a:tint val="75000"/>
                  </a:prstClr>
                </a:solidFill>
              </a:rPr>
              <a:pPr/>
              <a:t>6</a:t>
            </a:fld>
            <a:endParaRPr lang="fr-FR">
              <a:solidFill>
                <a:prstClr val="black">
                  <a:tint val="75000"/>
                </a:prstClr>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833" y="992095"/>
            <a:ext cx="4752196" cy="5148212"/>
          </a:xfrm>
          <a:prstGeom prst="rect">
            <a:avLst/>
          </a:prstGeom>
        </p:spPr>
      </p:pic>
      <p:sp>
        <p:nvSpPr>
          <p:cNvPr id="9" name="Rectangle à coins arrondis 8"/>
          <p:cNvSpPr/>
          <p:nvPr/>
        </p:nvSpPr>
        <p:spPr>
          <a:xfrm rot="21276501">
            <a:off x="330483" y="1600692"/>
            <a:ext cx="3331327" cy="132802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smtClean="0">
                <a:solidFill>
                  <a:srgbClr val="333333"/>
                </a:solidFill>
              </a:rPr>
              <a:t>Le filament est entraîné par des galets dans une chambre de fusion où il est porté à la température d’impression.</a:t>
            </a:r>
          </a:p>
        </p:txBody>
      </p:sp>
      <p:sp>
        <p:nvSpPr>
          <p:cNvPr id="10" name="Rectangle à coins arrondis 9"/>
          <p:cNvSpPr/>
          <p:nvPr/>
        </p:nvSpPr>
        <p:spPr>
          <a:xfrm rot="470658">
            <a:off x="373465" y="3967294"/>
            <a:ext cx="3331327" cy="102155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dirty="0" smtClean="0">
                <a:solidFill>
                  <a:srgbClr val="333333"/>
                </a:solidFill>
              </a:rPr>
              <a:t>Une buse forme le fil « mou » d’environ 1/10</a:t>
            </a:r>
            <a:r>
              <a:rPr lang="fr-FR" baseline="30000" dirty="0" smtClean="0">
                <a:solidFill>
                  <a:srgbClr val="333333"/>
                </a:solidFill>
              </a:rPr>
              <a:t>ème</a:t>
            </a:r>
            <a:r>
              <a:rPr lang="fr-FR" dirty="0" smtClean="0">
                <a:solidFill>
                  <a:srgbClr val="333333"/>
                </a:solidFill>
              </a:rPr>
              <a:t> de mm qui servira à former la pièce</a:t>
            </a:r>
          </a:p>
        </p:txBody>
      </p:sp>
    </p:spTree>
    <p:extLst>
      <p:ext uri="{BB962C8B-B14F-4D97-AF65-F5344CB8AC3E}">
        <p14:creationId xmlns:p14="http://schemas.microsoft.com/office/powerpoint/2010/main" val="2464233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Déplacement de la tête</a:t>
            </a:r>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86" y="1109697"/>
            <a:ext cx="7333344" cy="5416232"/>
          </a:xfrm>
          <a:prstGeom prst="rect">
            <a:avLst/>
          </a:prstGeom>
        </p:spPr>
      </p:pic>
      <p:sp>
        <p:nvSpPr>
          <p:cNvPr id="10" name="Rectangle à coins arrondis 9"/>
          <p:cNvSpPr/>
          <p:nvPr/>
        </p:nvSpPr>
        <p:spPr>
          <a:xfrm rot="470658">
            <a:off x="5322262" y="598918"/>
            <a:ext cx="3331327" cy="102155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dirty="0" smtClean="0">
                <a:solidFill>
                  <a:srgbClr val="333333"/>
                </a:solidFill>
              </a:rPr>
              <a:t>La tête est guidée en translation suivant deux axes dans un plan horizontal</a:t>
            </a:r>
          </a:p>
        </p:txBody>
      </p:sp>
      <p:sp>
        <p:nvSpPr>
          <p:cNvPr id="11" name="Rectangle à coins arrondis 10"/>
          <p:cNvSpPr/>
          <p:nvPr/>
        </p:nvSpPr>
        <p:spPr>
          <a:xfrm rot="20832949">
            <a:off x="406204" y="4991093"/>
            <a:ext cx="1701759" cy="1328023"/>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dirty="0" smtClean="0">
                <a:solidFill>
                  <a:srgbClr val="333333"/>
                </a:solidFill>
              </a:rPr>
              <a:t>Le plateau est guidé en translation verticale</a:t>
            </a:r>
          </a:p>
        </p:txBody>
      </p:sp>
    </p:spTree>
    <p:extLst>
      <p:ext uri="{BB962C8B-B14F-4D97-AF65-F5344CB8AC3E}">
        <p14:creationId xmlns:p14="http://schemas.microsoft.com/office/powerpoint/2010/main" val="2656793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Déplacement de la tête : autres configurations</a:t>
            </a:r>
            <a:endParaRPr lang="fr-FR" dirty="0"/>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198" y="3449882"/>
            <a:ext cx="3445895" cy="2775343"/>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40214"/>
            <a:ext cx="3445893" cy="2121686"/>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2867" y="1734382"/>
            <a:ext cx="4106557" cy="3613771"/>
          </a:xfrm>
          <a:prstGeom prst="rect">
            <a:avLst/>
          </a:prstGeom>
        </p:spPr>
      </p:pic>
      <p:sp>
        <p:nvSpPr>
          <p:cNvPr id="7" name="Flèche à quatre pointes 6"/>
          <p:cNvSpPr/>
          <p:nvPr/>
        </p:nvSpPr>
        <p:spPr>
          <a:xfrm>
            <a:off x="6593305" y="2011681"/>
            <a:ext cx="818147" cy="808523"/>
          </a:xfrm>
          <a:prstGeom prst="quadArrow">
            <a:avLst/>
          </a:prstGeom>
          <a:scene3d>
            <a:camera prst="orthographicFront">
              <a:rot lat="3599989"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8" name="Double flèche verticale 7"/>
          <p:cNvSpPr/>
          <p:nvPr/>
        </p:nvSpPr>
        <p:spPr>
          <a:xfrm>
            <a:off x="6241303" y="3161900"/>
            <a:ext cx="308008" cy="490888"/>
          </a:xfrm>
          <a:prstGeom prst="up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8986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Technologie FDM</a:t>
            </a:r>
            <a:endParaRPr lang="fr-FR" dirty="0"/>
          </a:p>
        </p:txBody>
      </p:sp>
      <p:sp>
        <p:nvSpPr>
          <p:cNvPr id="3" name="Sous-titre 2"/>
          <p:cNvSpPr>
            <a:spLocks noGrp="1"/>
          </p:cNvSpPr>
          <p:nvPr>
            <p:ph type="subTitle" idx="1"/>
          </p:nvPr>
        </p:nvSpPr>
        <p:spPr/>
        <p:txBody>
          <a:bodyPr>
            <a:normAutofit fontScale="92500" lnSpcReduction="10000"/>
          </a:bodyPr>
          <a:lstStyle/>
          <a:p>
            <a:r>
              <a:rPr lang="fr-FR" dirty="0" smtClean="0"/>
              <a:t>Les imprimantes</a:t>
            </a:r>
            <a:endParaRPr lang="fr-FR" dirty="0"/>
          </a:p>
        </p:txBody>
      </p:sp>
    </p:spTree>
    <p:extLst>
      <p:ext uri="{BB962C8B-B14F-4D97-AF65-F5344CB8AC3E}">
        <p14:creationId xmlns:p14="http://schemas.microsoft.com/office/powerpoint/2010/main" val="316940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le-PPT-formation-2014-NF">
  <a:themeElements>
    <a:clrScheme name="A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tailEnd type="triangle"/>
        </a:ln>
      </a:spPr>
      <a:bodyPr/>
      <a:lstStyle/>
      <a:style>
        <a:lnRef idx="3">
          <a:schemeClr val="accent5"/>
        </a:lnRef>
        <a:fillRef idx="0">
          <a:schemeClr val="accent5"/>
        </a:fillRef>
        <a:effectRef idx="2">
          <a:schemeClr val="accent5"/>
        </a:effectRef>
        <a:fontRef idx="minor">
          <a:schemeClr val="tx1"/>
        </a:fontRef>
      </a:style>
    </a:lnDef>
    <a:txDef>
      <a:spPr>
        <a:noFill/>
      </a:spPr>
      <a:bodyPr wrap="square" rtlCol="0">
        <a:spAutoFit/>
      </a:bodyPr>
      <a:lstStyle>
        <a:defPPr>
          <a:defRPr dirty="0">
            <a:latin typeface="Calibri Light" panose="020F0302020204030204" pitchFamily="34" charset="0"/>
          </a:defRPr>
        </a:defPPr>
      </a:lstStyle>
    </a:txDef>
  </a:objectDefaults>
  <a:extraClrSchemeLst/>
  <a:extLst>
    <a:ext uri="{05A4C25C-085E-4340-85A3-A5531E510DB2}">
      <thm15:themeFamily xmlns:thm15="http://schemas.microsoft.com/office/thememl/2012/main" name="modele_diapos_GM.pptx" id="{441EBB5F-A296-44AA-95AF-AA92C5D0F0A0}" vid="{4D03EF39-233A-4AD0-9124-F6A4D0639D5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13159</TotalTime>
  <Words>1715</Words>
  <Application>Microsoft Office PowerPoint</Application>
  <PresentationFormat>Affichage à l'écran (4:3)</PresentationFormat>
  <Paragraphs>162</Paragraphs>
  <Slides>48</Slides>
  <Notes>0</Notes>
  <HiddenSlides>1</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48</vt:i4>
      </vt:variant>
    </vt:vector>
  </HeadingPairs>
  <TitlesOfParts>
    <vt:vector size="53" baseType="lpstr">
      <vt:lpstr>Arial</vt:lpstr>
      <vt:lpstr>Calibri</vt:lpstr>
      <vt:lpstr>Calibri Light</vt:lpstr>
      <vt:lpstr>MyriadPro-Regular</vt:lpstr>
      <vt:lpstr>Modele-PPT-formation-2014-NF</vt:lpstr>
      <vt:lpstr>Fabrication Additive</vt:lpstr>
      <vt:lpstr>Préambule</vt:lpstr>
      <vt:lpstr>Technologie FDM</vt:lpstr>
      <vt:lpstr>De la CAO à la pièce, 3 grandes étapes</vt:lpstr>
      <vt:lpstr>Filament</vt:lpstr>
      <vt:lpstr>Tête d’impression</vt:lpstr>
      <vt:lpstr>Déplacement de la tête</vt:lpstr>
      <vt:lpstr>Déplacement de la tête : autres configurations</vt:lpstr>
      <vt:lpstr>Technologie FDM</vt:lpstr>
      <vt:lpstr>FORTUS 250 VS UP Plus 2</vt:lpstr>
      <vt:lpstr>UP Plus 2</vt:lpstr>
      <vt:lpstr>FORTUS 250mc</vt:lpstr>
      <vt:lpstr>Considérations techniques</vt:lpstr>
      <vt:lpstr>Matériaux disponibles</vt:lpstr>
      <vt:lpstr>Concevoir en FDM</vt:lpstr>
      <vt:lpstr>Généralités</vt:lpstr>
      <vt:lpstr>Epaisseur</vt:lpstr>
      <vt:lpstr>Support</vt:lpstr>
      <vt:lpstr>Support</vt:lpstr>
      <vt:lpstr>Support</vt:lpstr>
      <vt:lpstr>Profitez-en !</vt:lpstr>
      <vt:lpstr>Exemple : simulation de la fabrication additive</vt:lpstr>
      <vt:lpstr>Lexique</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lpstr>Vocabulaire – Lexique https://impressions3d.wordpress.com/2015/01/20/lexique-de-limpression-3d/</vt:lpstr>
    </vt:vector>
  </TitlesOfParts>
  <Company>INSA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Conception &amp; Dimensionnement</dc:title>
  <dc:creator>Adeline Bourdon</dc:creator>
  <cp:lastModifiedBy>Romain Colon de Carvajal</cp:lastModifiedBy>
  <cp:revision>320</cp:revision>
  <dcterms:created xsi:type="dcterms:W3CDTF">2017-01-19T08:27:24Z</dcterms:created>
  <dcterms:modified xsi:type="dcterms:W3CDTF">2017-02-16T21:28:31Z</dcterms:modified>
</cp:coreProperties>
</file>