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A0290-2CD4-4C14-8CF9-14F88C50B7D2}" type="datetimeFigureOut">
              <a:rPr lang="fr-FR" smtClean="0"/>
              <a:pPr/>
              <a:t>04/04/2013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86789-36EA-498E-A20D-E996D9F369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r.espacenet.com/publicationDetails/originalDocument?CC=EP&amp;NR=0286460A1&amp;KC=A1&amp;FT=D&amp;date=19881012&amp;DB=fr.espacenet.com&amp;locale=fr_F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fr.espacenet.com/publicationDetails/originalDocument?CC=FR&amp;NR=2901393A1&amp;KC=A1&amp;FT=D&amp;date=20071123&amp;DB=fr.espacenet.com&amp;locale=fr_FR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411760" y="332656"/>
            <a:ext cx="360226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err="1" smtClean="0"/>
              <a:t>Consigneur</a:t>
            </a:r>
            <a:r>
              <a:rPr lang="fr-FR" sz="3200" b="1" dirty="0" smtClean="0"/>
              <a:t> à chaîne</a:t>
            </a:r>
            <a:endParaRPr lang="fr-FR" sz="3200" b="1" dirty="0"/>
          </a:p>
        </p:txBody>
      </p:sp>
      <p:pic>
        <p:nvPicPr>
          <p:cNvPr id="6" name="Image 5" descr="supermaket_shopping_cart_coin_lo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204864"/>
            <a:ext cx="5334000" cy="328612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39552" y="1340768"/>
            <a:ext cx="7844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Comment fonctionne ce système utilisé pour ranger les chariots de supermarché?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3203848" y="1628800"/>
            <a:ext cx="864096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upermaket_shopping_cart_coin_lock.jpg"/>
          <p:cNvPicPr>
            <a:picLocks noChangeAspect="1"/>
          </p:cNvPicPr>
          <p:nvPr/>
        </p:nvPicPr>
        <p:blipFill>
          <a:blip r:embed="rId2" cstate="print"/>
          <a:srcRect r="31151"/>
          <a:stretch>
            <a:fillRect/>
          </a:stretch>
        </p:blipFill>
        <p:spPr>
          <a:xfrm>
            <a:off x="683568" y="1628800"/>
            <a:ext cx="3024336" cy="270622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835696" y="5229200"/>
            <a:ext cx="2559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3"/>
              </a:rPr>
              <a:t>Brevet </a:t>
            </a:r>
            <a:r>
              <a:rPr lang="fr-FR" dirty="0" smtClean="0">
                <a:hlinkClick r:id="rId3"/>
              </a:rPr>
              <a:t>EP0286460</a:t>
            </a:r>
            <a:r>
              <a:rPr lang="fr-FR" dirty="0" smtClean="0"/>
              <a:t> (1998)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43997" t="20391" r="25000" b="56723"/>
          <a:stretch>
            <a:fillRect/>
          </a:stretch>
        </p:blipFill>
        <p:spPr bwMode="auto">
          <a:xfrm>
            <a:off x="4644008" y="836712"/>
            <a:ext cx="377991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44094" t="64765" r="21650" b="7919"/>
          <a:stretch>
            <a:fillRect/>
          </a:stretch>
        </p:blipFill>
        <p:spPr bwMode="auto">
          <a:xfrm>
            <a:off x="4427984" y="3861048"/>
            <a:ext cx="417646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3275856" y="40466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Clé</a:t>
            </a:r>
            <a:endParaRPr lang="fr-FR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2123728" y="692696"/>
            <a:ext cx="1296144" cy="22322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3635896" y="692696"/>
            <a:ext cx="1584176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7380312" y="476672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Pièce</a:t>
            </a:r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7596336" y="764704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3524250" y="723900"/>
            <a:ext cx="1983854" cy="4217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508104" y="32849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Chariot</a:t>
            </a:r>
            <a:endParaRPr lang="fr-FR" dirty="0"/>
          </a:p>
        </p:txBody>
      </p:sp>
      <p:cxnSp>
        <p:nvCxnSpPr>
          <p:cNvPr id="21" name="Connecteur droit avec flèche 20"/>
          <p:cNvCxnSpPr/>
          <p:nvPr/>
        </p:nvCxnSpPr>
        <p:spPr>
          <a:xfrm flipV="1">
            <a:off x="5868144" y="2708920"/>
            <a:ext cx="360040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>
            <a:off x="2555776" y="3514725"/>
            <a:ext cx="3035399" cy="6343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l="44094" t="64765" r="21650" b="7919"/>
          <a:stretch>
            <a:fillRect/>
          </a:stretch>
        </p:blipFill>
        <p:spPr bwMode="auto">
          <a:xfrm>
            <a:off x="179512" y="1772816"/>
            <a:ext cx="417646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07504" y="620688"/>
            <a:ext cx="4637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 </a:t>
            </a:r>
            <a:r>
              <a:rPr lang="fr-FR" b="1" dirty="0" smtClean="0"/>
              <a:t>haut</a:t>
            </a:r>
            <a:r>
              <a:rPr lang="fr-FR" dirty="0" smtClean="0"/>
              <a:t>, la clé ne peut pas sortir du </a:t>
            </a:r>
            <a:r>
              <a:rPr lang="fr-FR" dirty="0" err="1" smtClean="0"/>
              <a:t>consigneur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211960" y="2636912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levier, poussé par un </a:t>
            </a:r>
            <a:r>
              <a:rPr lang="fr-FR" b="1" dirty="0" smtClean="0"/>
              <a:t>ressort 4</a:t>
            </a:r>
            <a:r>
              <a:rPr lang="fr-FR" dirty="0" smtClean="0"/>
              <a:t>, empêche la clé de sortir 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2915816" y="2564904"/>
            <a:ext cx="1368152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1371600" y="942975"/>
            <a:ext cx="104056" cy="19099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2339752" y="2348880"/>
            <a:ext cx="4261073" cy="3847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467545" y="4797152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En </a:t>
            </a:r>
            <a:r>
              <a:rPr lang="fr-FR" b="1" dirty="0" smtClean="0"/>
              <a:t>bas</a:t>
            </a:r>
            <a:r>
              <a:rPr lang="fr-FR" dirty="0" smtClean="0"/>
              <a:t>, on a mis la pièce, le levier a basculé et on peut retirer la clé. Mais quand on a retiré la clé, le levier ne doit </a:t>
            </a:r>
            <a:r>
              <a:rPr lang="fr-FR" b="1" dirty="0" smtClean="0"/>
              <a:t>pas pouvoir revenir dans la position du haut </a:t>
            </a:r>
            <a:r>
              <a:rPr lang="fr-FR" dirty="0" smtClean="0"/>
              <a:t>(sinon, on pourrait retirer la pièce)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2411760" y="3861048"/>
            <a:ext cx="1008112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44094" t="64765" r="21650" b="7919"/>
          <a:stretch>
            <a:fillRect/>
          </a:stretch>
        </p:blipFill>
        <p:spPr bwMode="auto">
          <a:xfrm>
            <a:off x="1331640" y="2060848"/>
            <a:ext cx="417646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79513" y="4581128"/>
            <a:ext cx="8964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Il est dit dans le brevet « la clé 2’ sort de la serrure, libérant la palette 5 qui monte au niveau des leviers palpeurs 6. Le chariot est libéré, la pièce 7 étant maintenue entre les extrémités des leviers 6 qui sont eux même verrouillés </a:t>
            </a:r>
            <a:r>
              <a:rPr lang="fr-FR" b="1" dirty="0" smtClean="0"/>
              <a:t>par la palette 5 poussée par le ressort 4</a:t>
            </a:r>
            <a:r>
              <a:rPr lang="fr-FR" dirty="0" smtClean="0"/>
              <a:t> »</a:t>
            </a:r>
          </a:p>
          <a:p>
            <a:endParaRPr lang="fr-FR" dirty="0" smtClean="0"/>
          </a:p>
          <a:p>
            <a:r>
              <a:rPr lang="fr-FR" dirty="0" smtClean="0"/>
              <a:t>Il n’est pas dit </a:t>
            </a:r>
            <a:r>
              <a:rPr lang="fr-FR" b="1" dirty="0" smtClean="0"/>
              <a:t>comment </a:t>
            </a:r>
            <a:r>
              <a:rPr lang="fr-FR" dirty="0" smtClean="0"/>
              <a:t>la palette 5 est poussée par le ressort 4 (les deux éléments étant perpendiculaires)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3366" t="36633" r="17613" b="29687"/>
          <a:stretch>
            <a:fillRect/>
          </a:stretch>
        </p:blipFill>
        <p:spPr bwMode="auto">
          <a:xfrm>
            <a:off x="1619672" y="0"/>
            <a:ext cx="3816424" cy="209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5508104" y="2420888"/>
            <a:ext cx="278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palette 5 bloque le levier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3434316" y="2708920"/>
            <a:ext cx="2145796" cy="11825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44094" t="64765" r="21650" b="7919"/>
          <a:stretch>
            <a:fillRect/>
          </a:stretch>
        </p:blipFill>
        <p:spPr bwMode="auto">
          <a:xfrm>
            <a:off x="1619672" y="4193704"/>
            <a:ext cx="417646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6375" t="19731" r="29329" b="30067"/>
          <a:stretch>
            <a:fillRect/>
          </a:stretch>
        </p:blipFill>
        <p:spPr bwMode="auto">
          <a:xfrm>
            <a:off x="1691680" y="836712"/>
            <a:ext cx="3240360" cy="2937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489201" y="3320802"/>
            <a:ext cx="792088" cy="3600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83568" y="332656"/>
            <a:ext cx="7512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On pourrait imaginer la palette 5 poussée par un autre ressort que le ressort 4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83568" y="393305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Clé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084168" y="2636912"/>
            <a:ext cx="100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Palette 5</a:t>
            </a:r>
            <a:endParaRPr lang="fr-FR" dirty="0"/>
          </a:p>
        </p:txBody>
      </p:sp>
      <p:cxnSp>
        <p:nvCxnSpPr>
          <p:cNvPr id="10" name="Connecteur droit avec flèche 9"/>
          <p:cNvCxnSpPr>
            <a:stCxn id="7" idx="0"/>
          </p:cNvCxnSpPr>
          <p:nvPr/>
        </p:nvCxnSpPr>
        <p:spPr>
          <a:xfrm flipV="1">
            <a:off x="921774" y="1556792"/>
            <a:ext cx="1778018" cy="23762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1043608" y="4293096"/>
            <a:ext cx="180020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3923928" y="1988840"/>
            <a:ext cx="2232248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3707904" y="2996952"/>
            <a:ext cx="2664296" cy="30243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3851920" y="620688"/>
            <a:ext cx="1800200" cy="24482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31640" y="548680"/>
            <a:ext cx="6603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2"/>
              </a:rPr>
              <a:t>Brevet FR2901393 (2006 , c’est-à-dire  8 ans plus tard, même société)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39862" t="13746" r="20566" b="13903"/>
          <a:stretch>
            <a:fillRect/>
          </a:stretch>
        </p:blipFill>
        <p:spPr bwMode="auto">
          <a:xfrm>
            <a:off x="3851920" y="908720"/>
            <a:ext cx="3888432" cy="568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23528" y="2276872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Bel exemple </a:t>
            </a:r>
            <a:r>
              <a:rPr lang="fr-FR" b="1" dirty="0" smtClean="0"/>
              <a:t>d’intégration de fonction </a:t>
            </a:r>
            <a:r>
              <a:rPr lang="fr-FR" dirty="0" smtClean="0"/>
              <a:t>:</a:t>
            </a:r>
          </a:p>
          <a:p>
            <a:pPr algn="just"/>
            <a:r>
              <a:rPr lang="fr-FR" dirty="0" smtClean="0"/>
              <a:t>Les </a:t>
            </a:r>
            <a:r>
              <a:rPr lang="fr-FR" b="1" dirty="0" smtClean="0"/>
              <a:t>ressorts</a:t>
            </a:r>
            <a:r>
              <a:rPr lang="fr-FR" dirty="0" smtClean="0"/>
              <a:t> du brevet précédent sont intégrés sont dans une </a:t>
            </a:r>
            <a:r>
              <a:rPr lang="fr-FR" b="1" dirty="0" smtClean="0"/>
              <a:t>plaque</a:t>
            </a:r>
            <a:r>
              <a:rPr lang="fr-FR" dirty="0" smtClean="0"/>
              <a:t> découpée et pliée.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2987824" y="2348880"/>
            <a:ext cx="1800200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915816" y="3140968"/>
            <a:ext cx="3846934" cy="14786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1187624" y="1988840"/>
            <a:ext cx="3744416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1619672" y="2204864"/>
            <a:ext cx="4680520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9862" t="13746" r="20566" b="13903"/>
          <a:stretch>
            <a:fillRect/>
          </a:stretch>
        </p:blipFill>
        <p:spPr bwMode="auto">
          <a:xfrm>
            <a:off x="3347864" y="188640"/>
            <a:ext cx="4392488" cy="642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0" y="2708920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En position initiale, les </a:t>
            </a:r>
            <a:r>
              <a:rPr lang="fr-FR" b="1" dirty="0" smtClean="0"/>
              <a:t>leviers</a:t>
            </a:r>
            <a:r>
              <a:rPr lang="fr-FR" dirty="0" smtClean="0"/>
              <a:t> sont poussés par les lames </a:t>
            </a:r>
            <a:r>
              <a:rPr lang="fr-FR" b="1" dirty="0" smtClean="0"/>
              <a:t>ressorts</a:t>
            </a:r>
            <a:r>
              <a:rPr lang="fr-FR" dirty="0" smtClean="0"/>
              <a:t> 35. La </a:t>
            </a:r>
            <a:r>
              <a:rPr lang="fr-FR" b="1" dirty="0" smtClean="0"/>
              <a:t>clé est bloquée</a:t>
            </a:r>
            <a:r>
              <a:rPr lang="fr-FR" dirty="0" smtClean="0"/>
              <a:t>.</a:t>
            </a:r>
          </a:p>
          <a:p>
            <a:pPr algn="just"/>
            <a:endParaRPr lang="fr-FR" dirty="0" smtClean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2771800" y="2996952"/>
            <a:ext cx="1514450" cy="13750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V="1">
            <a:off x="3131840" y="1412776"/>
            <a:ext cx="1440160" cy="17281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714625" y="3276600"/>
            <a:ext cx="1641351" cy="15205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323528" y="3573016"/>
            <a:ext cx="4320480" cy="20162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207239" y="2348880"/>
            <a:ext cx="19367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La lame </a:t>
            </a:r>
            <a:r>
              <a:rPr lang="fr-FR" dirty="0" smtClean="0"/>
              <a:t>36 </a:t>
            </a:r>
            <a:r>
              <a:rPr lang="fr-FR" dirty="0" smtClean="0"/>
              <a:t>est </a:t>
            </a:r>
            <a:r>
              <a:rPr lang="fr-FR" b="1" dirty="0" smtClean="0"/>
              <a:t>fléchie</a:t>
            </a:r>
            <a:r>
              <a:rPr lang="fr-FR" dirty="0" smtClean="0"/>
              <a:t>, elle reste au dessus du plan moyen M</a:t>
            </a:r>
          </a:p>
          <a:p>
            <a:endParaRPr lang="fr-FR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H="1" flipV="1">
            <a:off x="5438775" y="1847850"/>
            <a:ext cx="2466975" cy="581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6629400" y="2628900"/>
            <a:ext cx="1276350" cy="17621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>
            <a:off x="6715125" y="3501008"/>
            <a:ext cx="1385267" cy="27473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7216869" y="6093296"/>
            <a:ext cx="1927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Dessous du boitier</a:t>
            </a:r>
            <a:endParaRPr lang="fr-FR" dirty="0"/>
          </a:p>
        </p:txBody>
      </p:sp>
      <p:cxnSp>
        <p:nvCxnSpPr>
          <p:cNvPr id="23" name="Connecteur droit avec flèche 22"/>
          <p:cNvCxnSpPr/>
          <p:nvPr/>
        </p:nvCxnSpPr>
        <p:spPr>
          <a:xfrm flipH="1" flipV="1">
            <a:off x="7124700" y="4953000"/>
            <a:ext cx="1551756" cy="12123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9272" t="45492" r="21747" b="14642"/>
          <a:stretch>
            <a:fillRect/>
          </a:stretch>
        </p:blipFill>
        <p:spPr bwMode="auto">
          <a:xfrm>
            <a:off x="1043608" y="260648"/>
            <a:ext cx="6264696" cy="512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95536" y="5445224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on met la pièce, elle s’appuie sur les </a:t>
            </a:r>
            <a:r>
              <a:rPr lang="fr-FR" b="1" dirty="0" smtClean="0"/>
              <a:t>lames ressorts 35</a:t>
            </a:r>
            <a:r>
              <a:rPr lang="fr-FR" dirty="0" smtClean="0"/>
              <a:t>, puis sur les </a:t>
            </a:r>
            <a:r>
              <a:rPr lang="fr-FR" b="1" dirty="0" smtClean="0"/>
              <a:t>ergots</a:t>
            </a:r>
            <a:r>
              <a:rPr lang="fr-FR" dirty="0" smtClean="0"/>
              <a:t> des leviers  qui font pivoter les leviers dans les sens </a:t>
            </a:r>
            <a:r>
              <a:rPr lang="fr-FR" b="1" dirty="0" smtClean="0"/>
              <a:t>F et R</a:t>
            </a:r>
            <a:r>
              <a:rPr lang="fr-FR" dirty="0" smtClean="0"/>
              <a:t>. La clé peut être </a:t>
            </a:r>
            <a:r>
              <a:rPr lang="fr-FR" b="1" dirty="0" smtClean="0"/>
              <a:t>retirée.</a:t>
            </a:r>
            <a:endParaRPr lang="fr-FR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46950" t="16699" r="25000" b="55985"/>
          <a:stretch>
            <a:fillRect/>
          </a:stretch>
        </p:blipFill>
        <p:spPr bwMode="auto">
          <a:xfrm>
            <a:off x="6342103" y="4077072"/>
            <a:ext cx="2622385" cy="204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avec flèche 5"/>
          <p:cNvCxnSpPr>
            <a:stCxn id="4099" idx="0"/>
          </p:cNvCxnSpPr>
          <p:nvPr/>
        </p:nvCxnSpPr>
        <p:spPr>
          <a:xfrm flipV="1">
            <a:off x="7653296" y="3722712"/>
            <a:ext cx="425392" cy="354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2195736" y="980728"/>
            <a:ext cx="792088" cy="4536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5436096" y="4714875"/>
            <a:ext cx="2164854" cy="8023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2339752" y="2085975"/>
            <a:ext cx="1098773" cy="37192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3419475" y="4162425"/>
            <a:ext cx="1038225" cy="1952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2195736" y="2636912"/>
            <a:ext cx="288032" cy="34563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1634" t="20391" r="18204" b="29406"/>
          <a:stretch>
            <a:fillRect/>
          </a:stretch>
        </p:blipFill>
        <p:spPr bwMode="auto">
          <a:xfrm>
            <a:off x="136079" y="260648"/>
            <a:ext cx="489654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 l="46950" t="16699" r="25000" b="55985"/>
          <a:stretch>
            <a:fillRect/>
          </a:stretch>
        </p:blipFill>
        <p:spPr bwMode="auto">
          <a:xfrm>
            <a:off x="5796136" y="980728"/>
            <a:ext cx="2622385" cy="204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95536" y="522920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on retire la clé, les leviers ne reviennent pas en position initiale (sinon, on pourrait retirer la pièce). La lame 36 </a:t>
            </a:r>
            <a:r>
              <a:rPr lang="fr-FR" b="1" dirty="0" smtClean="0"/>
              <a:t>traverse</a:t>
            </a:r>
            <a:r>
              <a:rPr lang="fr-FR" dirty="0" smtClean="0"/>
              <a:t> le plan moyen M, d’autres </a:t>
            </a:r>
            <a:r>
              <a:rPr lang="fr-FR" b="1" dirty="0" smtClean="0"/>
              <a:t>ergots</a:t>
            </a:r>
            <a:r>
              <a:rPr lang="fr-FR" dirty="0" smtClean="0"/>
              <a:t> des leviers viennent se positionner dans les </a:t>
            </a:r>
            <a:r>
              <a:rPr lang="fr-FR" b="1" dirty="0" smtClean="0"/>
              <a:t>logements en U 50</a:t>
            </a:r>
            <a:r>
              <a:rPr lang="fr-FR" dirty="0" smtClean="0"/>
              <a:t>, la pièce de monnaie est bloquée.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3771900" y="1895475"/>
            <a:ext cx="800100" cy="36937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 flipV="1">
            <a:off x="1847850" y="1885950"/>
            <a:ext cx="5892503" cy="37032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4932040" y="2276872"/>
            <a:ext cx="2376264" cy="3600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 flipV="1">
            <a:off x="3762375" y="4724400"/>
            <a:ext cx="2321793" cy="9368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290</Words>
  <Application>Microsoft Office PowerPoint</Application>
  <PresentationFormat>Affichage à l'écran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Company>INSA LYON SITE PLASTURGIE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htollenaere</dc:creator>
  <cp:lastModifiedBy>htollenaere</cp:lastModifiedBy>
  <cp:revision>21</cp:revision>
  <dcterms:created xsi:type="dcterms:W3CDTF">2013-04-04T08:43:28Z</dcterms:created>
  <dcterms:modified xsi:type="dcterms:W3CDTF">2013-04-04T14:22:58Z</dcterms:modified>
</cp:coreProperties>
</file>