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BABC-9C4B-4340-BF0C-F96FF8F6633D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DC-41A5-4503-BDA3-47FAB0C29E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BABC-9C4B-4340-BF0C-F96FF8F6633D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DC-41A5-4503-BDA3-47FAB0C29E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BABC-9C4B-4340-BF0C-F96FF8F6633D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DC-41A5-4503-BDA3-47FAB0C29E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BABC-9C4B-4340-BF0C-F96FF8F6633D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DC-41A5-4503-BDA3-47FAB0C29E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BABC-9C4B-4340-BF0C-F96FF8F6633D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DC-41A5-4503-BDA3-47FAB0C29E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BABC-9C4B-4340-BF0C-F96FF8F6633D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DC-41A5-4503-BDA3-47FAB0C29E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BABC-9C4B-4340-BF0C-F96FF8F6633D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DC-41A5-4503-BDA3-47FAB0C29E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BABC-9C4B-4340-BF0C-F96FF8F6633D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DC-41A5-4503-BDA3-47FAB0C29E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BABC-9C4B-4340-BF0C-F96FF8F6633D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DC-41A5-4503-BDA3-47FAB0C29E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BABC-9C4B-4340-BF0C-F96FF8F6633D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DC-41A5-4503-BDA3-47FAB0C29E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BABC-9C4B-4340-BF0C-F96FF8F6633D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DC-41A5-4503-BDA3-47FAB0C29E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5BABC-9C4B-4340-BF0C-F96FF8F6633D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9F6DC-41A5-4503-BDA3-47FAB0C29E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fr.espacenet.com/publicationDetails/originalDocument?CC=FR&amp;NR=2719144A1&amp;KC=A1&amp;FT=D&amp;date=19951027&amp;DB=fr.espacenet.com&amp;locale=fr_FR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fr.espacenet.com/publicationDetails/originalDocument?CC=FR&amp;NR=2471634A1&amp;KC=A1&amp;FT=D&amp;date=19810619&amp;DB=fr.espacenet.com&amp;locale=fr_FR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internaute.com/paris/magazine/paris-70-s/les-parisiens-decouvrent-les-parcmetres.s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59832" y="404664"/>
            <a:ext cx="231884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Monnayeurs</a:t>
            </a:r>
            <a:endParaRPr lang="fr-FR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683568" y="1268760"/>
            <a:ext cx="5532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Monnayeur pour appareil à friandises. </a:t>
            </a:r>
            <a:r>
              <a:rPr lang="fr-FR" dirty="0" smtClean="0">
                <a:hlinkClick r:id="rId2"/>
              </a:rPr>
              <a:t>Brevet FR2719144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9492" t="26203" r="16950" b="40329"/>
          <a:stretch>
            <a:fillRect/>
          </a:stretch>
        </p:blipFill>
        <p:spPr bwMode="auto">
          <a:xfrm>
            <a:off x="323528" y="2492896"/>
            <a:ext cx="537306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83568" y="1844824"/>
            <a:ext cx="7430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Ce monnayeur simple peut recueillir une pièce ou plusieurs pièces identiques.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796136" y="3068960"/>
            <a:ext cx="310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Zone d’introduction de la pièce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27584" y="6021288"/>
            <a:ext cx="3523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Tige de manœuvre 4 de la culasse 3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2051720" y="4941168"/>
            <a:ext cx="1296144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3563888" y="4869160"/>
            <a:ext cx="432048" cy="12241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6" idx="1"/>
          </p:cNvCxnSpPr>
          <p:nvPr/>
        </p:nvCxnSpPr>
        <p:spPr>
          <a:xfrm flipH="1">
            <a:off x="3707904" y="3253626"/>
            <a:ext cx="2088232" cy="4634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8091" t="24082" r="25000" b="22024"/>
          <a:stretch>
            <a:fillRect/>
          </a:stretch>
        </p:blipFill>
        <p:spPr bwMode="auto">
          <a:xfrm>
            <a:off x="1619672" y="0"/>
            <a:ext cx="5112568" cy="597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539552" y="5949280"/>
            <a:ext cx="813690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 on ne met </a:t>
            </a:r>
            <a:r>
              <a:rPr lang="fr-FR" b="1" dirty="0" smtClean="0"/>
              <a:t>pas de pièce</a:t>
            </a:r>
            <a:r>
              <a:rPr lang="fr-FR" dirty="0" smtClean="0"/>
              <a:t>, l’élément 3 </a:t>
            </a:r>
            <a:r>
              <a:rPr lang="fr-FR" b="1" dirty="0" smtClean="0"/>
              <a:t>ne tourne pas</a:t>
            </a:r>
            <a:r>
              <a:rPr lang="fr-FR" dirty="0" smtClean="0"/>
              <a:t>, le </a:t>
            </a:r>
            <a:r>
              <a:rPr lang="fr-FR" b="1" dirty="0" smtClean="0"/>
              <a:t>levier d’arrêt 11 </a:t>
            </a:r>
            <a:r>
              <a:rPr lang="fr-FR" dirty="0" smtClean="0"/>
              <a:t>bloque le </a:t>
            </a:r>
            <a:r>
              <a:rPr lang="fr-FR" b="1" dirty="0" smtClean="0"/>
              <a:t>bord de blocage 10 </a:t>
            </a:r>
            <a:r>
              <a:rPr lang="fr-FR" dirty="0" smtClean="0"/>
              <a:t>de l’élément 3. 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3742660" y="5358809"/>
            <a:ext cx="63796" cy="7017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 flipV="1">
            <a:off x="5539563" y="4922874"/>
            <a:ext cx="1254642" cy="11589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1924493" y="4795284"/>
            <a:ext cx="3434316" cy="15736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3406" t="18914" r="25000" b="45649"/>
          <a:stretch>
            <a:fillRect/>
          </a:stretch>
        </p:blipFill>
        <p:spPr bwMode="auto">
          <a:xfrm>
            <a:off x="0" y="548680"/>
            <a:ext cx="577788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4932040" y="3501008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/>
              <a:t>1-</a:t>
            </a:r>
            <a:r>
              <a:rPr lang="fr-FR" dirty="0" smtClean="0"/>
              <a:t> Quand on met une </a:t>
            </a:r>
            <a:r>
              <a:rPr lang="fr-FR" b="1" dirty="0" smtClean="0"/>
              <a:t>pièce</a:t>
            </a:r>
            <a:r>
              <a:rPr lang="fr-FR" dirty="0" smtClean="0"/>
              <a:t>, le levier 11 tourne dans le sens trigo autour de </a:t>
            </a:r>
            <a:r>
              <a:rPr lang="fr-FR" b="1" dirty="0" smtClean="0"/>
              <a:t>l’axe fixe 12</a:t>
            </a:r>
            <a:r>
              <a:rPr lang="fr-FR" dirty="0" smtClean="0"/>
              <a:t> et libère l’élément 3 et le segment transporteur de monnaie 6, qui tournent de 120 °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3543300" y="3162300"/>
            <a:ext cx="3524250" cy="438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>
            <a:off x="4105275" y="3717032"/>
            <a:ext cx="3851101" cy="893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4067944" y="4365104"/>
            <a:ext cx="100811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449060" y="620688"/>
            <a:ext cx="4443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/>
              <a:t>2-</a:t>
            </a:r>
            <a:r>
              <a:rPr lang="fr-FR" dirty="0" smtClean="0"/>
              <a:t> La pièce appuie sur </a:t>
            </a:r>
            <a:r>
              <a:rPr lang="fr-FR" b="1" dirty="0" smtClean="0"/>
              <a:t>l’ergot 18 </a:t>
            </a:r>
            <a:r>
              <a:rPr lang="fr-FR" dirty="0" smtClean="0"/>
              <a:t>qui fait tourner le </a:t>
            </a:r>
            <a:r>
              <a:rPr lang="fr-FR" b="1" dirty="0" smtClean="0"/>
              <a:t>levier d’exploration 17 </a:t>
            </a:r>
            <a:r>
              <a:rPr lang="fr-FR" dirty="0" smtClean="0"/>
              <a:t>dans le sens </a:t>
            </a:r>
            <a:r>
              <a:rPr lang="fr-FR" b="1" dirty="0" smtClean="0"/>
              <a:t>horaire</a:t>
            </a:r>
            <a:r>
              <a:rPr lang="fr-FR" dirty="0" smtClean="0"/>
              <a:t>. A noter que l’angle de rotation du levier 17 est fonction de la </a:t>
            </a:r>
            <a:r>
              <a:rPr lang="fr-FR" b="1" dirty="0" smtClean="0"/>
              <a:t>taille de la pièce.</a:t>
            </a:r>
            <a:endParaRPr lang="fr-FR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46928" t="50477" r="29159" b="22230"/>
          <a:stretch>
            <a:fillRect/>
          </a:stretch>
        </p:blipFill>
        <p:spPr bwMode="auto">
          <a:xfrm>
            <a:off x="6228184" y="4951353"/>
            <a:ext cx="2088232" cy="190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4716016" y="6488668"/>
            <a:ext cx="162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Position initiale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6876256" y="4365104"/>
            <a:ext cx="432048" cy="2016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7668344" y="4581128"/>
            <a:ext cx="72008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 flipV="1">
            <a:off x="3779912" y="4077072"/>
            <a:ext cx="4536504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3771900" y="908720"/>
            <a:ext cx="3392388" cy="19964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4086226" y="1171575"/>
            <a:ext cx="3648074" cy="1943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3419872" y="908720"/>
            <a:ext cx="1872208" cy="2016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5724128" y="2564904"/>
            <a:ext cx="91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Axe fixe</a:t>
            </a:r>
            <a:endParaRPr lang="fr-FR" dirty="0"/>
          </a:p>
        </p:txBody>
      </p:sp>
      <p:cxnSp>
        <p:nvCxnSpPr>
          <p:cNvPr id="28" name="Connecteur droit avec flèche 27"/>
          <p:cNvCxnSpPr>
            <a:stCxn id="26" idx="1"/>
          </p:cNvCxnSpPr>
          <p:nvPr/>
        </p:nvCxnSpPr>
        <p:spPr>
          <a:xfrm flipH="1">
            <a:off x="4219575" y="2749570"/>
            <a:ext cx="1504553" cy="4317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3406" t="18914" r="25000" b="45649"/>
          <a:stretch>
            <a:fillRect/>
          </a:stretch>
        </p:blipFill>
        <p:spPr bwMode="auto">
          <a:xfrm>
            <a:off x="323528" y="260648"/>
            <a:ext cx="5256584" cy="471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4572000" y="908720"/>
            <a:ext cx="4427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Le secteur denté 19 du levier 17 fait tourner la </a:t>
            </a:r>
            <a:r>
              <a:rPr lang="fr-FR" b="1" dirty="0" smtClean="0"/>
              <a:t>roue 21 </a:t>
            </a:r>
            <a:r>
              <a:rPr lang="fr-FR" dirty="0" smtClean="0"/>
              <a:t>et le disque de réglage 22 dans le sens </a:t>
            </a:r>
            <a:r>
              <a:rPr lang="fr-FR" b="1" dirty="0" smtClean="0"/>
              <a:t>trigonométrique</a:t>
            </a:r>
            <a:r>
              <a:rPr lang="fr-FR" dirty="0" smtClean="0"/>
              <a:t>, contre l’effet du </a:t>
            </a:r>
            <a:r>
              <a:rPr lang="fr-FR" b="1" dirty="0" smtClean="0"/>
              <a:t>ressort 23</a:t>
            </a:r>
            <a:r>
              <a:rPr lang="fr-FR" dirty="0" smtClean="0"/>
              <a:t>, qui a tendance à faire tourner le disque 22 dans le sens </a:t>
            </a:r>
            <a:r>
              <a:rPr lang="fr-FR" b="1" dirty="0" smtClean="0"/>
              <a:t>horaire</a:t>
            </a:r>
            <a:r>
              <a:rPr lang="fr-FR" dirty="0" smtClean="0"/>
              <a:t>.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3362326" y="1181100"/>
            <a:ext cx="1676399" cy="46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 flipV="1">
            <a:off x="3676650" y="1514475"/>
            <a:ext cx="1183382" cy="402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4329" t="40977" r="28639" b="23933"/>
          <a:stretch>
            <a:fillRect/>
          </a:stretch>
        </p:blipFill>
        <p:spPr bwMode="auto">
          <a:xfrm>
            <a:off x="5580112" y="3140968"/>
            <a:ext cx="3312368" cy="343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971600" y="5445224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position </a:t>
            </a:r>
            <a:r>
              <a:rPr lang="fr-FR" b="1" dirty="0" smtClean="0"/>
              <a:t>initiale</a:t>
            </a:r>
            <a:r>
              <a:rPr lang="fr-FR" dirty="0" smtClean="0"/>
              <a:t>, le disque 22 était bloqué en rotation par </a:t>
            </a:r>
            <a:r>
              <a:rPr lang="fr-FR" b="1" dirty="0" smtClean="0"/>
              <a:t>l’ergot 25 </a:t>
            </a:r>
            <a:r>
              <a:rPr lang="fr-FR" dirty="0" smtClean="0"/>
              <a:t>du </a:t>
            </a:r>
            <a:r>
              <a:rPr lang="fr-FR" b="1" dirty="0" smtClean="0"/>
              <a:t>levier de réglage 30</a:t>
            </a:r>
            <a:r>
              <a:rPr lang="fr-FR" dirty="0" smtClean="0"/>
              <a:t>.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3019425" y="1428750"/>
            <a:ext cx="1876425" cy="1809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3505200" y="1123950"/>
            <a:ext cx="2722984" cy="1448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3851920" y="4114800"/>
            <a:ext cx="4110980" cy="14024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2987824" y="3781425"/>
            <a:ext cx="3784451" cy="20238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4932040" y="3686175"/>
            <a:ext cx="1449710" cy="21190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4329" t="40977" r="28639" b="23933"/>
          <a:stretch>
            <a:fillRect/>
          </a:stretch>
        </p:blipFill>
        <p:spPr bwMode="auto">
          <a:xfrm>
            <a:off x="683568" y="1052736"/>
            <a:ext cx="3312368" cy="343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43406" t="18914" r="25000" b="45649"/>
          <a:stretch>
            <a:fillRect/>
          </a:stretch>
        </p:blipFill>
        <p:spPr bwMode="auto">
          <a:xfrm>
            <a:off x="4139952" y="692696"/>
            <a:ext cx="433341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251520" y="486916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Après avoir introduit  la pièce, l’élément 3 tourne de 120°. Dans le même temps, </a:t>
            </a:r>
            <a:r>
              <a:rPr lang="fr-FR" dirty="0" smtClean="0"/>
              <a:t>entraînée par l’élément </a:t>
            </a:r>
            <a:r>
              <a:rPr lang="fr-FR" dirty="0" smtClean="0"/>
              <a:t>3, la </a:t>
            </a:r>
            <a:r>
              <a:rPr lang="fr-FR" b="1" dirty="0" smtClean="0"/>
              <a:t>roue 36 </a:t>
            </a:r>
            <a:r>
              <a:rPr lang="fr-FR" dirty="0" smtClean="0"/>
              <a:t>fait un </a:t>
            </a:r>
            <a:r>
              <a:rPr lang="fr-FR" b="1" dirty="0" smtClean="0"/>
              <a:t>tour complet </a:t>
            </a:r>
            <a:r>
              <a:rPr lang="fr-FR" dirty="0" smtClean="0"/>
              <a:t>dans le sens horaire. Cette roue entraîne les </a:t>
            </a:r>
            <a:r>
              <a:rPr lang="fr-FR" b="1" dirty="0" smtClean="0"/>
              <a:t>cames 34 et 40 </a:t>
            </a:r>
            <a:r>
              <a:rPr lang="fr-FR" dirty="0" smtClean="0"/>
              <a:t>en rotation, ce qui fait faire des </a:t>
            </a:r>
            <a:r>
              <a:rPr lang="fr-FR" b="1" dirty="0" smtClean="0"/>
              <a:t>allers retours </a:t>
            </a:r>
            <a:r>
              <a:rPr lang="fr-FR" dirty="0" smtClean="0"/>
              <a:t>au levier de </a:t>
            </a:r>
            <a:r>
              <a:rPr lang="fr-FR" b="1" dirty="0" smtClean="0"/>
              <a:t>réglage 30 </a:t>
            </a:r>
            <a:r>
              <a:rPr lang="fr-FR" dirty="0" smtClean="0"/>
              <a:t>qui tourne autour de </a:t>
            </a:r>
            <a:r>
              <a:rPr lang="fr-FR" b="1" dirty="0" smtClean="0"/>
              <a:t>l’axe fixe 31</a:t>
            </a:r>
            <a:r>
              <a:rPr lang="fr-FR" dirty="0" smtClean="0"/>
              <a:t>, et au </a:t>
            </a:r>
            <a:r>
              <a:rPr lang="fr-FR" b="1" dirty="0" smtClean="0"/>
              <a:t>levier explorateur 41 </a:t>
            </a:r>
            <a:r>
              <a:rPr lang="fr-FR" dirty="0" smtClean="0"/>
              <a:t>qui tourne autour de l’axe fixe 42.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1952625" y="4010025"/>
            <a:ext cx="1899295" cy="9311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 flipV="1">
            <a:off x="1257300" y="2247900"/>
            <a:ext cx="1154460" cy="2981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971600" y="2204864"/>
            <a:ext cx="216024" cy="33123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1763688" y="2305050"/>
            <a:ext cx="3227412" cy="32121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 flipV="1">
            <a:off x="1547664" y="1556792"/>
            <a:ext cx="6624736" cy="39604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 flipV="1">
            <a:off x="2051720" y="1484784"/>
            <a:ext cx="576064" cy="42484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5076056" y="2420888"/>
            <a:ext cx="720080" cy="33843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 flipV="1">
            <a:off x="5652120" y="2420888"/>
            <a:ext cx="2304256" cy="33843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3406" t="18914" r="25000" b="45649"/>
          <a:stretch>
            <a:fillRect/>
          </a:stretch>
        </p:blipFill>
        <p:spPr bwMode="auto">
          <a:xfrm>
            <a:off x="1475656" y="332656"/>
            <a:ext cx="5256584" cy="471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51520" y="5301208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Quand la roue 22 a tourné d’un certain angle fonction de la taille de la pièce, le levier 41 vient bloquer le disque 22 à l’aide d’un des </a:t>
            </a:r>
            <a:r>
              <a:rPr lang="fr-FR" b="1" dirty="0" smtClean="0"/>
              <a:t>ergots</a:t>
            </a:r>
            <a:r>
              <a:rPr lang="fr-FR" dirty="0" smtClean="0"/>
              <a:t> 47 des </a:t>
            </a:r>
            <a:r>
              <a:rPr lang="fr-FR" b="1" dirty="0" smtClean="0"/>
              <a:t>éléments de réglage </a:t>
            </a:r>
            <a:r>
              <a:rPr lang="fr-FR" dirty="0" smtClean="0"/>
              <a:t>27. Si la taille  de la pièce introduite n’est pas bonne, le bec d’arrêt 46 ne correspond avec aucun des ergots 47 et le disque 22 est </a:t>
            </a:r>
            <a:r>
              <a:rPr lang="fr-FR" b="1" dirty="0" smtClean="0"/>
              <a:t>ramené en position initiale  </a:t>
            </a:r>
            <a:r>
              <a:rPr lang="fr-FR" dirty="0" smtClean="0"/>
              <a:t>par le ressort 23.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1547664" y="1238250"/>
            <a:ext cx="3071961" cy="41349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 flipV="1">
            <a:off x="3400425" y="2362200"/>
            <a:ext cx="4987999" cy="3083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3686175" y="1238250"/>
            <a:ext cx="1101849" cy="44229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1259632" y="1524000"/>
            <a:ext cx="2226518" cy="41372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3486150" y="1600200"/>
            <a:ext cx="1661914" cy="4349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 flipV="1">
            <a:off x="4895850" y="1581150"/>
            <a:ext cx="1692374" cy="46561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5428" t="18914" r="29372" b="45649"/>
          <a:stretch>
            <a:fillRect/>
          </a:stretch>
        </p:blipFill>
        <p:spPr bwMode="auto">
          <a:xfrm>
            <a:off x="4355976" y="188640"/>
            <a:ext cx="4248472" cy="477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44329" t="40977" r="28639" b="23933"/>
          <a:stretch>
            <a:fillRect/>
          </a:stretch>
        </p:blipFill>
        <p:spPr bwMode="auto">
          <a:xfrm>
            <a:off x="395536" y="836712"/>
            <a:ext cx="374441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79512" y="5085184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Ensuite le </a:t>
            </a:r>
            <a:r>
              <a:rPr lang="fr-FR" b="1" dirty="0" smtClean="0"/>
              <a:t>levier de réglage 30 </a:t>
            </a:r>
            <a:r>
              <a:rPr lang="fr-FR" dirty="0" smtClean="0"/>
              <a:t>parcourt un certain angle jusqu’à ce que </a:t>
            </a:r>
            <a:r>
              <a:rPr lang="fr-FR" b="1" dirty="0" smtClean="0"/>
              <a:t>l’ergot 25 </a:t>
            </a:r>
            <a:r>
              <a:rPr lang="fr-FR" dirty="0" smtClean="0"/>
              <a:t>vienne en contact avec un </a:t>
            </a:r>
            <a:r>
              <a:rPr lang="fr-FR" b="1" dirty="0" smtClean="0"/>
              <a:t>élément de réglage 27</a:t>
            </a:r>
            <a:r>
              <a:rPr lang="fr-FR" dirty="0" smtClean="0"/>
              <a:t>. Chaque élément de réglage a une </a:t>
            </a:r>
            <a:r>
              <a:rPr lang="fr-FR" b="1" dirty="0" smtClean="0"/>
              <a:t>disposition radiale </a:t>
            </a:r>
            <a:r>
              <a:rPr lang="fr-FR" dirty="0" smtClean="0"/>
              <a:t>différente sur le disque 22, correspondant à un </a:t>
            </a:r>
            <a:r>
              <a:rPr lang="fr-FR" b="1" dirty="0" smtClean="0"/>
              <a:t>angle différent </a:t>
            </a:r>
            <a:r>
              <a:rPr lang="fr-FR" dirty="0" smtClean="0"/>
              <a:t>parcouru par le levier 30. C’est ainsi qu’on obtient un </a:t>
            </a:r>
            <a:r>
              <a:rPr lang="fr-FR" b="1" dirty="0" smtClean="0"/>
              <a:t>temps de stationnement </a:t>
            </a:r>
            <a:r>
              <a:rPr lang="fr-FR" dirty="0" smtClean="0"/>
              <a:t>différent pour chaque </a:t>
            </a:r>
            <a:r>
              <a:rPr lang="fr-FR" b="1" dirty="0" smtClean="0"/>
              <a:t>taille de pièce</a:t>
            </a:r>
            <a:r>
              <a:rPr lang="fr-FR" dirty="0" smtClean="0"/>
              <a:t>.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2411760" y="1181100"/>
            <a:ext cx="2741265" cy="39760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5724128" y="1268760"/>
            <a:ext cx="1728192" cy="39604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3131840" y="1339702"/>
            <a:ext cx="2705434" cy="41055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5428" t="18914" r="29372" b="45649"/>
          <a:stretch>
            <a:fillRect/>
          </a:stretch>
        </p:blipFill>
        <p:spPr bwMode="auto">
          <a:xfrm>
            <a:off x="323528" y="260648"/>
            <a:ext cx="4248472" cy="477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41634" t="53613" r="31788" b="12427"/>
          <a:stretch>
            <a:fillRect/>
          </a:stretch>
        </p:blipFill>
        <p:spPr bwMode="auto">
          <a:xfrm>
            <a:off x="4788024" y="692696"/>
            <a:ext cx="394478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07504" y="5157192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Quand le levier 30 parcourt cet angle dans le sens </a:t>
            </a:r>
            <a:r>
              <a:rPr lang="fr-FR" b="1" dirty="0" smtClean="0"/>
              <a:t>trigonométrique</a:t>
            </a:r>
            <a:r>
              <a:rPr lang="fr-FR" dirty="0" smtClean="0"/>
              <a:t>, le secteur denté 33 lié à ce levier fait tourner la </a:t>
            </a:r>
            <a:r>
              <a:rPr lang="fr-FR" b="1" dirty="0" smtClean="0"/>
              <a:t>roue 50 </a:t>
            </a:r>
            <a:r>
              <a:rPr lang="fr-FR" dirty="0" smtClean="0"/>
              <a:t>liée au </a:t>
            </a:r>
            <a:r>
              <a:rPr lang="fr-FR" b="1" dirty="0" smtClean="0"/>
              <a:t>levier 52 </a:t>
            </a:r>
            <a:r>
              <a:rPr lang="fr-FR" dirty="0" smtClean="0"/>
              <a:t>et au </a:t>
            </a:r>
            <a:r>
              <a:rPr lang="fr-FR" b="1" dirty="0" smtClean="0"/>
              <a:t>cliquet 53 </a:t>
            </a:r>
            <a:r>
              <a:rPr lang="fr-FR" dirty="0" smtClean="0"/>
              <a:t>dans le sens horaire. Le cliquet entraîne en rotation la </a:t>
            </a:r>
            <a:r>
              <a:rPr lang="fr-FR" b="1" dirty="0" smtClean="0"/>
              <a:t>roue à rochet 54 </a:t>
            </a:r>
            <a:r>
              <a:rPr lang="fr-FR" dirty="0" smtClean="0"/>
              <a:t>et </a:t>
            </a:r>
            <a:r>
              <a:rPr lang="fr-FR" b="1" dirty="0" smtClean="0"/>
              <a:t>l’aiguille 55</a:t>
            </a:r>
            <a:r>
              <a:rPr lang="fr-FR" dirty="0" smtClean="0"/>
              <a:t>, qui indique un </a:t>
            </a:r>
            <a:r>
              <a:rPr lang="fr-FR" b="1" dirty="0" smtClean="0"/>
              <a:t>temps de stationnement disponible.</a:t>
            </a:r>
            <a:endParaRPr lang="fr-FR" b="1" dirty="0"/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1228725" y="1228725"/>
            <a:ext cx="246931" cy="40004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6105525" y="3667125"/>
            <a:ext cx="1922859" cy="16340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2809875" y="3990975"/>
            <a:ext cx="3429000" cy="1562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4499992" y="3645024"/>
            <a:ext cx="1080120" cy="18722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 flipV="1">
            <a:off x="5343525" y="3486150"/>
            <a:ext cx="740643" cy="20310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4067944" y="3848100"/>
            <a:ext cx="1227956" cy="19571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5652120" y="2219325"/>
            <a:ext cx="520080" cy="35859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8754" t="14282" r="13997" b="13969"/>
          <a:stretch>
            <a:fillRect/>
          </a:stretch>
        </p:blipFill>
        <p:spPr bwMode="auto">
          <a:xfrm>
            <a:off x="3491880" y="404664"/>
            <a:ext cx="518457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539552" y="3933056"/>
            <a:ext cx="3156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Vue suivant II, plaque 2 enlevée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2411760" y="1772816"/>
            <a:ext cx="3528392" cy="2304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611560" y="5229200"/>
            <a:ext cx="288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Culasse 3 en position gauche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691680" y="6237312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Pièce de monnaie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2374490" y="4498258"/>
            <a:ext cx="2050026" cy="8259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3131840" y="4293096"/>
            <a:ext cx="3096344" cy="2016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899592" y="1916832"/>
            <a:ext cx="3152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Plan de symétrie de la culasse 3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2267744" y="2204864"/>
            <a:ext cx="3189159" cy="7300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1828800" y="1504335"/>
            <a:ext cx="3170903" cy="24924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8754" t="43157" r="13997" b="13969"/>
          <a:stretch>
            <a:fillRect/>
          </a:stretch>
        </p:blipFill>
        <p:spPr bwMode="auto">
          <a:xfrm>
            <a:off x="1043608" y="202642"/>
            <a:ext cx="6539502" cy="445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51520" y="515719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La </a:t>
            </a:r>
            <a:r>
              <a:rPr lang="fr-FR" b="1" dirty="0" smtClean="0"/>
              <a:t>came</a:t>
            </a:r>
            <a:r>
              <a:rPr lang="fr-FR" dirty="0" smtClean="0"/>
              <a:t> 80B a tendance à basculer dans le sens </a:t>
            </a:r>
            <a:r>
              <a:rPr lang="fr-FR" b="1" dirty="0" smtClean="0"/>
              <a:t>antihoraire</a:t>
            </a:r>
            <a:r>
              <a:rPr lang="fr-FR" dirty="0" smtClean="0"/>
              <a:t> sous l’effet du </a:t>
            </a:r>
            <a:r>
              <a:rPr lang="fr-FR" b="1" dirty="0" smtClean="0"/>
              <a:t>ressort</a:t>
            </a:r>
            <a:r>
              <a:rPr lang="fr-FR" dirty="0" smtClean="0"/>
              <a:t> 73B. Quand on a mis une pièce, on pousse la culasse 3 vers la droite. Si la pièce est de </a:t>
            </a:r>
            <a:r>
              <a:rPr lang="fr-FR" b="1" dirty="0" smtClean="0"/>
              <a:t>taille correcte</a:t>
            </a:r>
            <a:r>
              <a:rPr lang="fr-FR" dirty="0" smtClean="0"/>
              <a:t>, elle fait basculer la came dans le sens </a:t>
            </a:r>
            <a:r>
              <a:rPr lang="fr-FR" b="1" dirty="0" smtClean="0"/>
              <a:t>horaire</a:t>
            </a:r>
            <a:r>
              <a:rPr lang="fr-FR" dirty="0" smtClean="0"/>
              <a:t> et on peut pousser la culasse 3 jusqu’à la position extrême droite. A ce moment la pièce tombe dans le couloir 51B.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838200" y="1158240"/>
            <a:ext cx="4678680" cy="4084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 flipV="1">
            <a:off x="6080760" y="1082040"/>
            <a:ext cx="1844040" cy="41757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2133600" y="2148840"/>
            <a:ext cx="2510408" cy="33683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2555776" y="2225040"/>
            <a:ext cx="3784064" cy="3868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6080760" y="3870960"/>
            <a:ext cx="1299552" cy="22223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2411760" y="1935480"/>
            <a:ext cx="1946880" cy="3581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8754" t="43157" r="13997" b="13969"/>
          <a:stretch>
            <a:fillRect/>
          </a:stretch>
        </p:blipFill>
        <p:spPr bwMode="auto">
          <a:xfrm>
            <a:off x="1043608" y="202643"/>
            <a:ext cx="3888432" cy="26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64594" t="29156" r="15473" b="38113"/>
          <a:stretch>
            <a:fillRect/>
          </a:stretch>
        </p:blipFill>
        <p:spPr bwMode="auto">
          <a:xfrm>
            <a:off x="539552" y="2828933"/>
            <a:ext cx="2592288" cy="319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323528" y="6237312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Coupe VI-VI 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1259632" y="2625213"/>
            <a:ext cx="1439323" cy="36841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491880" y="3645024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Le bras 40 relié à la culasse 3 sert à </a:t>
            </a:r>
            <a:r>
              <a:rPr lang="fr-FR" b="1" dirty="0" smtClean="0"/>
              <a:t>libérer l’article </a:t>
            </a:r>
            <a:r>
              <a:rPr lang="fr-FR" dirty="0" smtClean="0"/>
              <a:t>acheté quand on pousse la culasse 3 vers la gauche ou la droite.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2757948" y="3933056"/>
            <a:ext cx="1237988" cy="7716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3008671" y="1489587"/>
            <a:ext cx="2728452" cy="22565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8754" t="43157" r="13997" b="13969"/>
          <a:stretch>
            <a:fillRect/>
          </a:stretch>
        </p:blipFill>
        <p:spPr bwMode="auto">
          <a:xfrm>
            <a:off x="1043608" y="202642"/>
            <a:ext cx="5256584" cy="357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41707" t="54750" r="15473" b="28516"/>
          <a:stretch>
            <a:fillRect/>
          </a:stretch>
        </p:blipFill>
        <p:spPr bwMode="auto">
          <a:xfrm>
            <a:off x="1043608" y="4077072"/>
            <a:ext cx="663320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691680" y="6237312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Coupe IV-IV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1696065" y="1814052"/>
            <a:ext cx="859711" cy="4495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459110" y="6165304"/>
            <a:ext cx="5684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La lame-cliquet </a:t>
            </a:r>
            <a:r>
              <a:rPr lang="fr-FR" dirty="0" smtClean="0"/>
              <a:t>100 pousse la pièce au fond de la culasse 3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4644008" y="4984955"/>
            <a:ext cx="208211" cy="12523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5692877" y="5309419"/>
            <a:ext cx="2911571" cy="9999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5294671" y="5338916"/>
            <a:ext cx="1293553" cy="9704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9492" t="51797" r="14735" b="22609"/>
          <a:stretch>
            <a:fillRect/>
          </a:stretch>
        </p:blipFill>
        <p:spPr bwMode="auto">
          <a:xfrm>
            <a:off x="1691680" y="4149080"/>
            <a:ext cx="497963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38754" t="43157" r="13997" b="13969"/>
          <a:stretch>
            <a:fillRect/>
          </a:stretch>
        </p:blipFill>
        <p:spPr bwMode="auto">
          <a:xfrm>
            <a:off x="323528" y="188640"/>
            <a:ext cx="4824536" cy="328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043608" y="3501008"/>
            <a:ext cx="770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 la pièce est </a:t>
            </a:r>
            <a:r>
              <a:rPr lang="fr-FR" b="1" dirty="0" smtClean="0"/>
              <a:t>trop grande</a:t>
            </a:r>
            <a:r>
              <a:rPr lang="fr-FR" dirty="0" smtClean="0"/>
              <a:t>, la culasse 3 ne peut pas du tout bouger vers la droite. On peut </a:t>
            </a:r>
            <a:r>
              <a:rPr lang="fr-FR" b="1" dirty="0" smtClean="0"/>
              <a:t>récupérer</a:t>
            </a:r>
            <a:r>
              <a:rPr lang="fr-FR" dirty="0" smtClean="0"/>
              <a:t> la pièce dans ce cas.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3191" t="14282" r="21539" b="57718"/>
          <a:stretch>
            <a:fillRect/>
          </a:stretch>
        </p:blipFill>
        <p:spPr bwMode="auto">
          <a:xfrm>
            <a:off x="5508104" y="476672"/>
            <a:ext cx="320606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11560" y="6211669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Quand la pièce est </a:t>
            </a:r>
            <a:r>
              <a:rPr lang="fr-FR" b="1" dirty="0" smtClean="0"/>
              <a:t>trop petite </a:t>
            </a:r>
            <a:r>
              <a:rPr lang="fr-FR" dirty="0" smtClean="0"/>
              <a:t>ou quand il n’y a </a:t>
            </a:r>
            <a:r>
              <a:rPr lang="fr-FR" b="1" dirty="0" smtClean="0"/>
              <a:t>pas de pièce</a:t>
            </a:r>
            <a:r>
              <a:rPr lang="fr-FR" dirty="0" smtClean="0"/>
              <a:t>, la came 80B </a:t>
            </a:r>
            <a:r>
              <a:rPr lang="fr-FR" b="1" dirty="0" smtClean="0"/>
              <a:t>bloque</a:t>
            </a:r>
            <a:r>
              <a:rPr lang="fr-FR" dirty="0" smtClean="0"/>
              <a:t> le mouvement de la culasse.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1127760" y="1554480"/>
            <a:ext cx="3063240" cy="2042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2545080" y="1767840"/>
            <a:ext cx="4541520" cy="20878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2773680" y="5303520"/>
            <a:ext cx="4534624" cy="100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5196840" y="5044440"/>
            <a:ext cx="2255480" cy="12648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2699792" y="5654040"/>
            <a:ext cx="470128" cy="6552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l="35235" t="35235" r="10872" b="13579"/>
          <a:stretch>
            <a:fillRect/>
          </a:stretch>
        </p:blipFill>
        <p:spPr bwMode="auto">
          <a:xfrm>
            <a:off x="1403648" y="548680"/>
            <a:ext cx="6408712" cy="456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79512" y="5085184"/>
            <a:ext cx="8640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Le système peut fonctionner avec plusieurs pièces identiques. Il suffit de mettre </a:t>
            </a:r>
            <a:r>
              <a:rPr lang="fr-FR" b="1" dirty="0" smtClean="0"/>
              <a:t>plusieurs  cames</a:t>
            </a:r>
            <a:r>
              <a:rPr lang="fr-FR" dirty="0" smtClean="0"/>
              <a:t>. Si  une des pièces n’a pas le bon diamètre </a:t>
            </a:r>
            <a:r>
              <a:rPr lang="fr-FR" b="1" dirty="0" smtClean="0"/>
              <a:t>ou la bonne épaisseur</a:t>
            </a:r>
            <a:r>
              <a:rPr lang="fr-FR" dirty="0" smtClean="0"/>
              <a:t>, une des cames bloque la culasse.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3170903" y="2536723"/>
            <a:ext cx="4929489" cy="26204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6445045" y="2610465"/>
            <a:ext cx="1151291" cy="28347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79712" y="332656"/>
            <a:ext cx="4529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Parcmètre</a:t>
            </a:r>
            <a:r>
              <a:rPr lang="fr-FR" sz="2800" dirty="0" smtClean="0"/>
              <a:t>. Brevet </a:t>
            </a:r>
            <a:r>
              <a:rPr lang="fr-FR" sz="2800" dirty="0" smtClean="0">
                <a:hlinkClick r:id="rId2"/>
              </a:rPr>
              <a:t>FR2471634</a:t>
            </a:r>
            <a:endParaRPr lang="fr-FR" sz="2800" dirty="0"/>
          </a:p>
        </p:txBody>
      </p:sp>
      <p:pic>
        <p:nvPicPr>
          <p:cNvPr id="3" name="Image 2" descr="parcmèt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844824"/>
            <a:ext cx="5143500" cy="34099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11560" y="1196752"/>
            <a:ext cx="734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</a:t>
            </a:r>
            <a:r>
              <a:rPr lang="fr-FR" b="1" dirty="0" smtClean="0"/>
              <a:t>parcmètres</a:t>
            </a:r>
            <a:r>
              <a:rPr lang="fr-FR" dirty="0" smtClean="0"/>
              <a:t> ont été introduits en France en 1971 (voir le site </a:t>
            </a:r>
            <a:r>
              <a:rPr lang="fr-FR" dirty="0" smtClean="0">
                <a:hlinkClick r:id="rId4"/>
              </a:rPr>
              <a:t>linternaute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51520" y="5805264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Au départ, il y avait un </a:t>
            </a:r>
            <a:r>
              <a:rPr lang="fr-FR" b="1" dirty="0" smtClean="0"/>
              <a:t>parcmètre par voiture</a:t>
            </a:r>
            <a:r>
              <a:rPr lang="fr-FR" dirty="0" smtClean="0"/>
              <a:t>. L‘automobiliste mettait des pièces dans l’appareil, et une </a:t>
            </a:r>
            <a:r>
              <a:rPr lang="fr-FR" b="1" dirty="0" smtClean="0"/>
              <a:t>aiguille</a:t>
            </a:r>
            <a:r>
              <a:rPr lang="fr-FR" dirty="0" smtClean="0"/>
              <a:t> indiquait le </a:t>
            </a:r>
            <a:r>
              <a:rPr lang="fr-FR" b="1" dirty="0" smtClean="0"/>
              <a:t>temps de stationnement disponible</a:t>
            </a:r>
            <a:r>
              <a:rPr lang="fr-FR" dirty="0" smtClean="0"/>
              <a:t>.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2267744" y="2780928"/>
            <a:ext cx="2016224" cy="33843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8091" t="24082" r="25000" b="22024"/>
          <a:stretch>
            <a:fillRect/>
          </a:stretch>
        </p:blipFill>
        <p:spPr bwMode="auto">
          <a:xfrm>
            <a:off x="1691680" y="0"/>
            <a:ext cx="5112568" cy="597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79512" y="5805264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La </a:t>
            </a:r>
            <a:r>
              <a:rPr lang="fr-FR" b="1" dirty="0" smtClean="0"/>
              <a:t>roue dentée 1</a:t>
            </a:r>
            <a:r>
              <a:rPr lang="fr-FR" dirty="0" smtClean="0"/>
              <a:t> est entraînée par un </a:t>
            </a:r>
            <a:r>
              <a:rPr lang="fr-FR" b="1" dirty="0" smtClean="0"/>
              <a:t>ressort</a:t>
            </a:r>
            <a:r>
              <a:rPr lang="fr-FR" dirty="0" smtClean="0"/>
              <a:t> ou par un autre mécanisme, elle entraîne </a:t>
            </a:r>
            <a:r>
              <a:rPr lang="fr-FR" b="1" dirty="0" smtClean="0"/>
              <a:t>l’élément  transporteur de monnaie 3</a:t>
            </a:r>
            <a:r>
              <a:rPr lang="fr-FR" dirty="0" smtClean="0"/>
              <a:t>, qui tourne dans le sens </a:t>
            </a:r>
            <a:r>
              <a:rPr lang="fr-FR" b="1" dirty="0" smtClean="0"/>
              <a:t>trigonométrique</a:t>
            </a:r>
            <a:r>
              <a:rPr lang="fr-FR" dirty="0" smtClean="0"/>
              <a:t>.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1360967" y="4997302"/>
            <a:ext cx="1733107" cy="8931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2267744" y="5229200"/>
            <a:ext cx="1512168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4231758" y="5007935"/>
            <a:ext cx="2356466" cy="11573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300192" y="3212976"/>
            <a:ext cx="262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La platine support 73 et le segment de guidage 9 restent </a:t>
            </a:r>
            <a:r>
              <a:rPr lang="fr-FR" b="1" dirty="0" smtClean="0"/>
              <a:t>fixes</a:t>
            </a:r>
            <a:r>
              <a:rPr lang="fr-FR" dirty="0" smtClean="0"/>
              <a:t>.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H="1" flipV="1">
            <a:off x="5146158" y="3157870"/>
            <a:ext cx="1586082" cy="1991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4837814" y="3753293"/>
            <a:ext cx="1552353" cy="7655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798</Words>
  <Application>Microsoft Office PowerPoint</Application>
  <PresentationFormat>Affichage à l'écran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htollenaere</dc:creator>
  <cp:lastModifiedBy>htollenaere</cp:lastModifiedBy>
  <cp:revision>27</cp:revision>
  <dcterms:created xsi:type="dcterms:W3CDTF">2013-04-15T09:22:28Z</dcterms:created>
  <dcterms:modified xsi:type="dcterms:W3CDTF">2013-04-16T12:47:50Z</dcterms:modified>
</cp:coreProperties>
</file>